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1"/>
  </p:notesMasterIdLst>
  <p:sldIdLst>
    <p:sldId id="441" r:id="rId2"/>
    <p:sldId id="411" r:id="rId3"/>
    <p:sldId id="511" r:id="rId4"/>
    <p:sldId id="513" r:id="rId5"/>
    <p:sldId id="515" r:id="rId6"/>
    <p:sldId id="514" r:id="rId7"/>
    <p:sldId id="516" r:id="rId8"/>
    <p:sldId id="517" r:id="rId9"/>
    <p:sldId id="518" r:id="rId10"/>
    <p:sldId id="519" r:id="rId11"/>
    <p:sldId id="520" r:id="rId12"/>
    <p:sldId id="512" r:id="rId13"/>
    <p:sldId id="521" r:id="rId14"/>
    <p:sldId id="522" r:id="rId15"/>
    <p:sldId id="523" r:id="rId16"/>
    <p:sldId id="524" r:id="rId17"/>
    <p:sldId id="525" r:id="rId18"/>
    <p:sldId id="494" r:id="rId19"/>
    <p:sldId id="527" r:id="rId20"/>
    <p:sldId id="528" r:id="rId21"/>
    <p:sldId id="534" r:id="rId22"/>
    <p:sldId id="535" r:id="rId23"/>
    <p:sldId id="537" r:id="rId24"/>
    <p:sldId id="538" r:id="rId25"/>
    <p:sldId id="539" r:id="rId26"/>
    <p:sldId id="529" r:id="rId27"/>
    <p:sldId id="530" r:id="rId28"/>
    <p:sldId id="531" r:id="rId29"/>
    <p:sldId id="533" r:id="rId30"/>
    <p:sldId id="526" r:id="rId31"/>
    <p:sldId id="498" r:id="rId32"/>
    <p:sldId id="540" r:id="rId33"/>
    <p:sldId id="541" r:id="rId34"/>
    <p:sldId id="545" r:id="rId35"/>
    <p:sldId id="499" r:id="rId36"/>
    <p:sldId id="542" r:id="rId37"/>
    <p:sldId id="543" r:id="rId38"/>
    <p:sldId id="544" r:id="rId39"/>
    <p:sldId id="546" r:id="rId40"/>
    <p:sldId id="547" r:id="rId41"/>
    <p:sldId id="500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1" r:id="rId55"/>
    <p:sldId id="562" r:id="rId56"/>
    <p:sldId id="563" r:id="rId57"/>
    <p:sldId id="564" r:id="rId58"/>
    <p:sldId id="565" r:id="rId59"/>
    <p:sldId id="566" r:id="rId60"/>
    <p:sldId id="503" r:id="rId61"/>
    <p:sldId id="567" r:id="rId62"/>
    <p:sldId id="568" r:id="rId63"/>
    <p:sldId id="569" r:id="rId64"/>
    <p:sldId id="504" r:id="rId65"/>
    <p:sldId id="570" r:id="rId66"/>
    <p:sldId id="571" r:id="rId67"/>
    <p:sldId id="572" r:id="rId68"/>
    <p:sldId id="506" r:id="rId69"/>
    <p:sldId id="459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13" d="100"/>
          <a:sy n="113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1124" y="1538790"/>
            <a:ext cx="713285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12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응용 기술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객체지향 데이터베이스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객체관계 데이터베이스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분산 데이터베이스 시스템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멀티미디어 데이터베이스 시스템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기타 데이터베이스 응용 기술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클래스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88" y="1951977"/>
            <a:ext cx="8713787" cy="37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31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상위클래스의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자신의 모든 하위클래스에 물려주는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다중 상속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하위클래스가 단 하나의 상위클래스로부터 상속받는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다중 상속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여러 개의 상위클래스로부터 상속받는 것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580" y="3547848"/>
            <a:ext cx="7515835" cy="29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복합 객체</a:t>
            </a:r>
            <a:r>
              <a:rPr lang="en-US" altLang="ko-KR" dirty="0" smtClean="0"/>
              <a:t>(composite 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시스템에서 기본적으로 제공하지 않는 사용자 정의 클래스</a:t>
            </a:r>
            <a:r>
              <a:rPr lang="en-US" altLang="ko-KR" dirty="0" smtClean="0"/>
              <a:t>(user-defined class)</a:t>
            </a:r>
            <a:r>
              <a:rPr lang="ko-KR" altLang="en-US" dirty="0" smtClean="0"/>
              <a:t>를 도메인으로 하는 속성을 가진 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 정의 클래스가 도메인인 속성은 객체 </a:t>
            </a:r>
            <a:r>
              <a:rPr lang="ko-KR" altLang="en-US" dirty="0" err="1"/>
              <a:t>식별자를</a:t>
            </a:r>
            <a:r>
              <a:rPr lang="ko-KR" altLang="en-US" dirty="0"/>
              <a:t> 값으로 </a:t>
            </a:r>
            <a:r>
              <a:rPr lang="ko-KR" altLang="en-US" dirty="0" smtClean="0"/>
              <a:t>가지므로 속성 값으로 </a:t>
            </a:r>
            <a:r>
              <a:rPr lang="ko-KR" altLang="en-US" dirty="0"/>
              <a:t>다른 객체를 </a:t>
            </a:r>
            <a:r>
              <a:rPr lang="ko-KR" altLang="en-US" dirty="0" smtClean="0"/>
              <a:t>참조할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Is-Part-Of </a:t>
            </a:r>
            <a:r>
              <a:rPr lang="ko-KR" altLang="en-US" dirty="0" smtClean="0"/>
              <a:t>관계가 있는 객체를 표현하는 데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7826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복합 </a:t>
            </a:r>
            <a:r>
              <a:rPr lang="ko-KR" altLang="en-US" dirty="0" smtClean="0"/>
              <a:t>객체 클래스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88" y="2077107"/>
            <a:ext cx="8713787" cy="34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3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4" y="1052735"/>
            <a:ext cx="9027495" cy="5543705"/>
          </a:xfrm>
        </p:spPr>
        <p:txBody>
          <a:bodyPr/>
          <a:lstStyle/>
          <a:p>
            <a:r>
              <a:rPr lang="ko-KR" altLang="en-US" dirty="0" smtClean="0"/>
              <a:t>객체지향 질의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대상은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결과는 클래스에 속하는 객체 집합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등 객체지향 개념에 기반을 두고 질의를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오퍼랜드</a:t>
            </a:r>
            <a:r>
              <a:rPr lang="en-US" altLang="ko-KR" dirty="0" smtClean="0"/>
              <a:t>(single operand)</a:t>
            </a:r>
            <a:r>
              <a:rPr lang="ko-KR" altLang="en-US" dirty="0" smtClean="0"/>
              <a:t>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개의 클래스 또는 한 개의 클래스와 그 클래스의 하위클래스 전체를 대상으로 하는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</a:t>
            </a:r>
            <a:r>
              <a:rPr lang="ko-KR" altLang="en-US" dirty="0"/>
              <a:t>오퍼랜드</a:t>
            </a:r>
            <a:r>
              <a:rPr lang="en-US" altLang="ko-KR" dirty="0" smtClean="0"/>
              <a:t>(multiple </a:t>
            </a:r>
            <a:r>
              <a:rPr lang="en-US" altLang="ko-KR" dirty="0"/>
              <a:t>operand)</a:t>
            </a:r>
            <a:r>
              <a:rPr lang="ko-KR" altLang="en-US" dirty="0"/>
              <a:t> 질의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클래스 </a:t>
            </a:r>
            <a:r>
              <a:rPr lang="ko-KR" altLang="en-US" dirty="0"/>
              <a:t>전체를 대상으로 하는 </a:t>
            </a:r>
            <a:r>
              <a:rPr lang="ko-KR" altLang="en-US" dirty="0" smtClean="0"/>
              <a:t>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개념을 완벽하게 표현하면서 쉽게 사용할 수 있는 표준 질의어가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9381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질의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12-4]</a:t>
            </a:r>
            <a:r>
              <a:rPr lang="ko-KR" altLang="en-US" dirty="0" smtClean="0"/>
              <a:t>에서 정의한 운동선수 클래스에 대해 키가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이상이고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소속팀의 연고지가 서울인 모든 운동선수 객체를 검색하는 </a:t>
            </a:r>
            <a:r>
              <a:rPr lang="ko-KR" altLang="en-US" dirty="0" err="1" smtClean="0"/>
              <a:t>질의문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1650" y="2798930"/>
            <a:ext cx="63364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SELECT </a:t>
            </a:r>
            <a:r>
              <a:rPr lang="en-US" altLang="ko-KR" sz="2000" dirty="0" smtClean="0"/>
              <a:t> P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FROM   P : </a:t>
            </a:r>
            <a:r>
              <a:rPr lang="ko-KR" altLang="en-US" sz="2000" dirty="0" smtClean="0"/>
              <a:t>운동선수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WHERE  P</a:t>
            </a:r>
            <a:r>
              <a:rPr lang="en-US" altLang="ko-KR" sz="2000" dirty="0"/>
              <a:t>.</a:t>
            </a:r>
            <a:r>
              <a:rPr lang="ko-KR" altLang="en-US" sz="2000" dirty="0"/>
              <a:t>키 </a:t>
            </a:r>
            <a:r>
              <a:rPr lang="en-US" altLang="ko-KR" sz="2000" dirty="0"/>
              <a:t>&gt;= 180 </a:t>
            </a:r>
            <a:r>
              <a:rPr lang="en-US" altLang="ko-KR" sz="2000" dirty="0" smtClean="0"/>
              <a:t> AND  P</a:t>
            </a:r>
            <a:r>
              <a:rPr lang="en-US" altLang="ko-KR" sz="2000" dirty="0"/>
              <a:t>.</a:t>
            </a:r>
            <a:r>
              <a:rPr lang="ko-KR" altLang="en-US" sz="2000" dirty="0"/>
              <a:t>소속팀</a:t>
            </a:r>
            <a:r>
              <a:rPr lang="en-US" altLang="ko-KR" sz="2000" dirty="0"/>
              <a:t>.</a:t>
            </a:r>
            <a:r>
              <a:rPr lang="ko-KR" altLang="en-US" sz="2000" dirty="0"/>
              <a:t>연고지 </a:t>
            </a:r>
            <a:r>
              <a:rPr lang="en-US" altLang="ko-KR" sz="2000" dirty="0"/>
              <a:t>= '</a:t>
            </a:r>
            <a:r>
              <a:rPr lang="ko-KR" altLang="en-US" sz="2000" dirty="0"/>
              <a:t>서울</a:t>
            </a:r>
            <a:r>
              <a:rPr lang="en-US" altLang="ko-KR" sz="2000" dirty="0"/>
              <a:t>';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993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개념과 관계 데이터 모델의 개념을 통합한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모두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을 표준 질의어로 채택하여 계속 발전시킴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1999</a:t>
            </a:r>
            <a:r>
              <a:rPr lang="ko-KR" altLang="en-US" dirty="0" smtClean="0"/>
              <a:t>년 발표된 </a:t>
            </a:r>
            <a:r>
              <a:rPr lang="en-US" altLang="ko-KR" dirty="0" smtClean="0"/>
              <a:t>SQL3</a:t>
            </a:r>
            <a:r>
              <a:rPr lang="ko-KR" altLang="en-US" dirty="0" smtClean="0"/>
              <a:t>부터는 객체지향 개념을 지원하기 때문에 객체관계 데이터베이스에 적용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질의 기능과 함께 사용자 정의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등과 같은 객체지향 특성도 가지고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14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객체지향 데이터베이스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기능적 </a:t>
            </a:r>
            <a:r>
              <a:rPr lang="ko-KR" altLang="en-US" dirty="0"/>
              <a:t>유사성은 많지만</a:t>
            </a:r>
            <a:r>
              <a:rPr lang="en-US" altLang="ko-KR" dirty="0"/>
              <a:t>, </a:t>
            </a:r>
            <a:r>
              <a:rPr lang="ko-KR" altLang="en-US" dirty="0"/>
              <a:t>기본 철학과 구현 방식이 달라 데이터베이스의 설계나 조작 방법 등에 차이가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프로그래밍 개념에 기반을 두고 데이터베이스의 기능을 추가하는데 목적을 두고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기반을 두고 사용자가 다양한 데이터 타입을 추가할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있도록 하는데 목적을 두고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4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분산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시스템을 물리적으로 한 장소에 설치하여 운영하는 것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분산 데이터베이스 시스템</a:t>
            </a:r>
            <a:r>
              <a:rPr lang="en-US" altLang="ko-KR" dirty="0" smtClean="0"/>
              <a:t>(distributed database system)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물리적으로 분산된 데이터베이스 시스템을 네트워크로 연결해 사용자가 논리적으로는 하나의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시스템처럼 사용할 수 있도록 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465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구성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1650" y="1718810"/>
            <a:ext cx="6328228" cy="47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4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 제안된 데이터 모델의 특징을 관계 데이터 모델과 비교하여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분야의 최신 응용 기술을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411" y="1095375"/>
            <a:ext cx="6409909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분산 데이터베이스 시스템의 </a:t>
            </a: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처리기</a:t>
            </a:r>
            <a:r>
              <a:rPr lang="en-US" altLang="ko-KR" dirty="0" smtClean="0"/>
              <a:t>(distributed processor)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지역별로 필요한 데이터를 처리할 수 있는 지역 컴퓨터</a:t>
            </a:r>
            <a:r>
              <a:rPr lang="en-US" altLang="ko-KR" dirty="0" smtClean="0"/>
              <a:t>(local computer)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지역의 데이터베이스를 자체적으로 관리하는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별도로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데이터베이스</a:t>
            </a:r>
            <a:r>
              <a:rPr lang="en-US" altLang="ko-KR" dirty="0" smtClean="0"/>
              <a:t>(distributed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물리적으로 분산된 지역 데이터베이스</a:t>
            </a:r>
            <a:r>
              <a:rPr lang="en-US" altLang="ko-KR" dirty="0" smtClean="0"/>
              <a:t>(local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지역에서 가장 많이 사용하는 데이터를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통신 네트워크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처리기는 통신 네트워크를 통해 자원을 공유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통신 네트워크에 있는 모든 분산 처리기는 특정 통신 규약에 따라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전송하고 수신함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1302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분산 저장 방법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데이터가 중복되지 않게 분할하여 지역의 분산 데이터베이스에 저장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지역의 분산 데이터베이스에 데이터를 중복해서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이용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60793899"/>
              </p:ext>
            </p:extLst>
          </p:nvPr>
        </p:nvGraphicFramePr>
        <p:xfrm>
          <a:off x="378550" y="3023956"/>
          <a:ext cx="8378915" cy="355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3090"/>
                <a:gridCol w="7425825"/>
              </a:tblGrid>
              <a:tr h="4705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 내용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6918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· </a:t>
                      </a:r>
                      <a:r>
                        <a:rPr lang="ko-KR" altLang="en-US" sz="1400" dirty="0" smtClean="0"/>
                        <a:t>한 지역에서 문제가 발생해도 동일한 데이터가 저장되어 있는 다른 지역에서 작업을</a:t>
                      </a:r>
                      <a:r>
                        <a:rPr lang="en-US" altLang="ko-KR" sz="1400" baseline="0" dirty="0" smtClean="0"/>
                        <a:t>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계속 수행할 수 있으므로 신뢰성과 가용성이 높아진다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．동일한 데이터가 저장된 여러 지역에서 병렬 처리를 수행할 수 있어 데이터 처리 성능이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향상된다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．데이터 처리 요청이 한 지역에 집중되지 않고 여러 지역에 분산되므로 처리 부담을 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줄일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0693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．동일한 데이터를 중복 저장하므로 저장 공간을 많이 사용한다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．데이터를 변경하려면 중복 저장된 데이터를 모두 함께 변경해야 하므로 비용이 증가하고</a:t>
                      </a:r>
                      <a:r>
                        <a:rPr lang="en-US" altLang="ko-KR" sz="1400" dirty="0" smtClean="0"/>
                        <a:t>,    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변경 도중에 문제가 생겨 데이터 불일치가 발생할 수도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6525" y="2640396"/>
            <a:ext cx="2951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표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-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데이터 중복의 장단점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7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단편화</a:t>
            </a:r>
            <a:r>
              <a:rPr lang="en-US" altLang="ko-KR" dirty="0" smtClean="0"/>
              <a:t>(fragmentation)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더 작은 조각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단편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나누고 각 조각을 별개의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처리하는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조각이 전체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일부가 되기 때문에 저장 공간을 적게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관리할 데이터도 줄어듦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중복의 장점은 그대로 취하면서 데이터 중복의 단점을 보완할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86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단편화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수평적 단편화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수평적으로 단편화하는 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단위로 나눔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88840"/>
            <a:ext cx="8280920" cy="459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수직적 </a:t>
            </a:r>
            <a:r>
              <a:rPr lang="ko-KR" altLang="en-US" dirty="0"/>
              <a:t>단편화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수직적으로 </a:t>
            </a:r>
            <a:r>
              <a:rPr lang="ko-KR" altLang="en-US" dirty="0"/>
              <a:t>단편화하는 것</a:t>
            </a:r>
            <a:r>
              <a:rPr lang="en-US" altLang="ko-KR" dirty="0"/>
              <a:t>,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 </a:t>
            </a:r>
            <a:r>
              <a:rPr lang="ko-KR" altLang="en-US" dirty="0"/>
              <a:t>단위로 나눔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6685" y="2155083"/>
            <a:ext cx="6196601" cy="46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88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혼</a:t>
            </a:r>
            <a:r>
              <a:rPr lang="ko-KR" altLang="en-US" dirty="0"/>
              <a:t>합</a:t>
            </a:r>
            <a:r>
              <a:rPr lang="ko-KR" altLang="en-US" dirty="0" smtClean="0"/>
              <a:t> 단편화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수평적 단편화와 수직적 단편화를 모두 사용하여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나눔</a:t>
            </a:r>
            <a:endParaRPr lang="en-US" altLang="ko-KR" dirty="0" smtClean="0"/>
          </a:p>
          <a:p>
            <a:pPr lvl="1"/>
            <a:endParaRPr lang="en-US" altLang="ko-KR" sz="2400" dirty="0"/>
          </a:p>
          <a:p>
            <a:r>
              <a:rPr lang="ko-KR" altLang="en-US" dirty="0"/>
              <a:t>단편화 수행 조건</a:t>
            </a:r>
          </a:p>
          <a:p>
            <a:endParaRPr lang="en-US" altLang="ko-KR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797" y="3197265"/>
            <a:ext cx="8534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35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분산 데이터베이스 시스템의 주요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 독립성</a:t>
            </a:r>
            <a:r>
              <a:rPr lang="en-US" altLang="ko-KR" dirty="0" smtClean="0"/>
              <a:t>(distributed data independency)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데이터베이스가 분산되어 있음을 사용자가 인식하지 못하게 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투명성</a:t>
            </a:r>
            <a:r>
              <a:rPr lang="en-US" altLang="ko-KR" dirty="0" smtClean="0"/>
              <a:t>(distribution transparency)</a:t>
            </a:r>
            <a:r>
              <a:rPr lang="ko-KR" altLang="en-US" dirty="0" smtClean="0"/>
              <a:t>이 보장되어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위치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중복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단편화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병행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장애 투명성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8256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 투명성</a:t>
            </a:r>
            <a:r>
              <a:rPr lang="en-US" altLang="ko-KR" dirty="0" smtClean="0"/>
              <a:t>(location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접근하려는 데이터의 실제 저장 위치를 알 필요 없이 논리적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이름만으로 데이터에 접근할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카탈로그에서 데이터의 모든 위치 정보를 관리하다가 데이터 접근 요구가 발생하면 이 위치 정보를 통해 데이터를 제공함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지역에 있는 데이터에 대한 접근 요청을 처리하는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지역에 있는 데이터를 가져와 처리함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접근 요청을 한 트랜잭션을 데이터가 있는 지역으로 보내 처리한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결과 데이터만 가져옴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두 가지 방법을 모두 사용해서 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434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투명성</a:t>
            </a:r>
            <a:r>
              <a:rPr lang="en-US" altLang="ko-KR" dirty="0" smtClean="0"/>
              <a:t>(replication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동일한 데이터가 여러 지역에 중복 저장되더라도 사용자가 중복을 인식하지 못하고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데이터베이스 시스템에 데이터가 저장된 것처럼 사용하는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중복 저장하는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완전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동일한 데이터를 둘 이상 지역의 분산 데이터베이스에 저장하는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일부 데이터만 중복하여 저장하는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54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단편화 투명성</a:t>
            </a:r>
            <a:r>
              <a:rPr lang="en-US" altLang="ko-KR" dirty="0" smtClean="0"/>
              <a:t>(fragmentation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단편화된 데이터를 여러 지역에 나누어 저장하지만 사용자는 데이터가 단편화되지 않은 것처럼 사용할 수 있음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분산 투명성 </a:t>
            </a:r>
            <a:r>
              <a:rPr lang="en-US" altLang="ko-KR" dirty="0"/>
              <a:t>- </a:t>
            </a:r>
            <a:r>
              <a:rPr lang="ko-KR" altLang="en-US" dirty="0" smtClean="0"/>
              <a:t>병</a:t>
            </a:r>
            <a:r>
              <a:rPr lang="ko-KR" altLang="en-US" dirty="0"/>
              <a:t>행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(concurrency </a:t>
            </a:r>
            <a:r>
              <a:rPr lang="en-US" altLang="ko-KR" dirty="0"/>
              <a:t>transparency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관련된 트랜잭션들이 동시에 수행되더라도 결과는 항상 일관성을 유지하는 것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분산 투명성 </a:t>
            </a:r>
            <a:r>
              <a:rPr lang="en-US" altLang="ko-KR" dirty="0"/>
              <a:t>- </a:t>
            </a:r>
            <a:r>
              <a:rPr lang="ko-KR" altLang="en-US" dirty="0" smtClean="0"/>
              <a:t>장</a:t>
            </a:r>
            <a:r>
              <a:rPr lang="ko-KR" altLang="en-US" dirty="0"/>
              <a:t>애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(failure </a:t>
            </a:r>
            <a:r>
              <a:rPr lang="en-US" altLang="ko-KR" dirty="0"/>
              <a:t>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지역에서 문제가 발생하더라도 전체 시스템이 작업을 계속 수행할 수 있는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6243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객체지향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객체지향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개념에 기반을 둔 데이터 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객체와 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계층 및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 응용 분야의 데이터 모델링을 위한 새로운 요구 사항을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의미적으로 관계가 있는 데이터베이스 구조를 표현하기 위한 강력한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설계 기능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몇몇 분야에서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868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1650" y="1673805"/>
            <a:ext cx="6599659" cy="4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전역 개념 스키마</a:t>
            </a:r>
            <a:r>
              <a:rPr lang="en-US" altLang="ko-KR" dirty="0" smtClean="0"/>
              <a:t>(global conceptual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저장할 모든 데이터 구조와 제약조건을 정의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/>
              <a:t>데이터베이스 안에 존재하는 모든 </a:t>
            </a:r>
            <a:r>
              <a:rPr lang="ko-KR" altLang="en-US" dirty="0" err="1"/>
              <a:t>릴레이션</a:t>
            </a:r>
            <a:r>
              <a:rPr lang="ko-KR" altLang="en-US" dirty="0"/>
              <a:t> 스키마의 집합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분산은 고려하지 않고 정의함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단편화 스키마</a:t>
            </a:r>
            <a:r>
              <a:rPr lang="en-US" altLang="ko-KR" dirty="0" smtClean="0"/>
              <a:t>(</a:t>
            </a:r>
            <a:r>
              <a:rPr lang="en-US" altLang="ko-KR" dirty="0"/>
              <a:t>f</a:t>
            </a:r>
            <a:r>
              <a:rPr lang="en-US" altLang="ko-KR" dirty="0" smtClean="0"/>
              <a:t>ragmentation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전역 개념 스키마를 논리적으로 분할하는 방법인 단편화를 정의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전역 개념 스키마와 각 조각 스키마의 대응 관계도 정의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할당 스키마</a:t>
            </a:r>
            <a:r>
              <a:rPr lang="en-US" altLang="ko-KR" dirty="0" smtClean="0"/>
              <a:t>(allocation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각 조각 스키마의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물리적으로 저장해야 되는 지역을 정의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지역 스키마</a:t>
            </a:r>
            <a:r>
              <a:rPr lang="en-US" altLang="ko-KR" dirty="0" smtClean="0"/>
              <a:t>(local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지역별로 저장하고 있는 데이터 구조와 제약조건을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3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분산 데이터베이스의 질의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처리 전략</a:t>
            </a:r>
            <a:r>
              <a:rPr lang="ko-KR" altLang="en-US" dirty="0"/>
              <a:t>의</a:t>
            </a:r>
            <a:r>
              <a:rPr lang="ko-KR" altLang="en-US" dirty="0" smtClean="0"/>
              <a:t> 선택 기준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디스크 접근 횟수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네트워크에서 데이터를 전송하는 비용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분해하여 여러 지역에서 병렬 처리함으로써 얻는 성능상 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56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장점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057" y="1538790"/>
            <a:ext cx="7628348" cy="5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6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분산 데이터베이스 시스템의 장점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신뢰성과 가용성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장애가 발생하면 다른 지역의 데이터베이스를 이용해 작업을 계속 수행할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지역 자치성과 효율성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데이터베이스를 지역별로 독립적으로 관리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요청에 대한 응답 시간을 줄이고 통신 비용도 절약됨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확장성</a:t>
            </a:r>
            <a:r>
              <a:rPr lang="ko-KR" altLang="en-US" dirty="0" smtClean="0"/>
              <a:t>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처리할 데이터 양이 증가하면 새로운 지역에 데이터베이스를 설치하여 운영하면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98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분산 데이터베이스 시스템의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시스템에 비해 설계 및 구축 비용이 많이 발생함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지역에 대한 관리가 복잡하고 비용도 많이 발생함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시스템에 비해 </a:t>
            </a:r>
            <a:r>
              <a:rPr lang="ko-KR" altLang="en-US" dirty="0" smtClean="0"/>
              <a:t>추가적인 통신 비용이나 처리 비용이 발생함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868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멀티미디어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미디어</a:t>
            </a:r>
            <a:r>
              <a:rPr lang="en-US" altLang="ko-KR" dirty="0" smtClean="0"/>
              <a:t>(media)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각 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</a:t>
            </a:r>
            <a:r>
              <a:rPr lang="en-US" altLang="ko-KR" dirty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타입 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mutimedia</a:t>
            </a:r>
            <a:r>
              <a:rPr lang="en-US" altLang="ko-KR" dirty="0" smtClean="0"/>
              <a:t>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미디어의 조합으로 이루어진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71804460"/>
              </p:ext>
            </p:extLst>
          </p:nvPr>
        </p:nvGraphicFramePr>
        <p:xfrm>
          <a:off x="879183" y="4152901"/>
          <a:ext cx="7248212" cy="242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7592"/>
                <a:gridCol w="5580620"/>
              </a:tblGrid>
              <a:tr h="446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 의미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텍스트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문자로 구성된 데이터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그래픽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 수학 공식</a:t>
                      </a:r>
                      <a:r>
                        <a:rPr lang="ko-KR" altLang="en-US" sz="1400" baseline="0" dirty="0" smtClean="0"/>
                        <a:t>을 기반으로 제작된 벡터 이미지 데이터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정적 이미지나 사진과 같이 픽셀 단위로 표현되는 비트맵 이미지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비디오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동영상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오디오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음성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음악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5137" y="3795175"/>
            <a:ext cx="3361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표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-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멀티미디어 데이터의 유형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3167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특성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6818" y="1763815"/>
            <a:ext cx="6638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4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대용량 데이터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크기가 수 킬로바이트에서 수십 메가바이트 이상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압축해서 저장해야 하므로 일반 데이터와는 다른 구조로 별도의 저장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공간을 구성해 관리해야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966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방법이 복잡함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데이터의 검색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설명 기반 검색</a:t>
            </a:r>
            <a:r>
              <a:rPr lang="en-US" altLang="ko-KR" dirty="0" smtClean="0"/>
              <a:t>(description-based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특성을 나타내는 키워드나 자세한 설명을 멀티미디어 데이터와 함께 저장해두었다가 검색에 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내용 기반 검색</a:t>
            </a:r>
            <a:r>
              <a:rPr lang="en-US" altLang="ko-KR" dirty="0" smtClean="0"/>
              <a:t>(content-based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실제 내용을 검색에 이용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특정 객체를 포함한 멀티미디어 데이터 검색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박찬호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포함된 비디오를 검색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114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 존재하는 개체를 추상적으로 표현한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 모델을 구성하는 기본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객체는 시스템 전체에서 유일하게 식별될 수 있는 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(OID; Object Identifier)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관계는 객체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사용해 참조할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객체는 상태를 의미하는 속성과 상태를 조작하는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9383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55995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구조가 복잡한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데이터는 원시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서술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구성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원시 </a:t>
            </a:r>
            <a:r>
              <a:rPr lang="ko-KR" altLang="en-US" dirty="0"/>
              <a:t>데이터</a:t>
            </a:r>
            <a:r>
              <a:rPr lang="en-US" altLang="ko-KR" dirty="0"/>
              <a:t>(raw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등 기본 타입의 데이터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등록 </a:t>
            </a:r>
            <a:r>
              <a:rPr lang="ko-KR" altLang="en-US" dirty="0"/>
              <a:t>데이터</a:t>
            </a:r>
            <a:r>
              <a:rPr lang="en-US" altLang="ko-KR" dirty="0"/>
              <a:t>(registration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특성과 필요한 정보를 별도로 추출한 데이터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이미지의 해상도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포맷 등의 정보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서술 </a:t>
            </a:r>
            <a:r>
              <a:rPr lang="ko-KR" altLang="en-US" dirty="0"/>
              <a:t>데이터</a:t>
            </a:r>
            <a:r>
              <a:rPr lang="en-US" altLang="ko-KR" dirty="0"/>
              <a:t>(description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데이터를 검색할 때 사용되는 데이</a:t>
            </a:r>
            <a:r>
              <a:rPr lang="ko-KR" altLang="en-US" dirty="0"/>
              <a:t>터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데이터에 지정된 키워드나 자세한 설명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공간 및 시간적으로 복잡한 관련성을 표현하고 관리할 수 있는 기술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2623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8964612" cy="5661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데이터베이스에서의 멀티미디어 데이터 처리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멀티미디어 데이터를 위한 새로운 데이터 타입을 추가하여 멀티미디어 데이터를 저장하고 처리하는 방법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이진 대형 객체</a:t>
            </a:r>
            <a:r>
              <a:rPr lang="en-US" altLang="ko-KR" dirty="0" smtClean="0"/>
              <a:t>(BLOB; Binary Large Object) </a:t>
            </a:r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데이터베이스가 제공하는 </a:t>
            </a:r>
            <a:r>
              <a:rPr lang="ko-KR" altLang="en-US" dirty="0" smtClean="0"/>
              <a:t>이론과 </a:t>
            </a:r>
            <a:r>
              <a:rPr lang="ko-KR" altLang="en-US" dirty="0"/>
              <a:t>다양한 기법을 그대로 이용할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데이터가 가진 시공간적인 특성의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미디어 데이터들의 통합 모델링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요구에 맞는 다양한 연산 표현 및 조작 기능 등을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거의 제공 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GENESIS, STAIRS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2509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62883" y="1043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</a:t>
            </a:r>
            <a:r>
              <a:rPr lang="ko-KR" altLang="en-US" dirty="0"/>
              <a:t>향</a:t>
            </a:r>
            <a:r>
              <a:rPr lang="ko-KR" altLang="en-US" dirty="0" smtClean="0"/>
              <a:t> 데이터베이스에서의 멀티미디어 데이터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데이터를 객체와 클래스로 표현하고 데이터 추상화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등의 개념을 지원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데이터의 복잡하고 다양한 모델링 요구 사항을 완벽하게 </a:t>
            </a:r>
            <a:r>
              <a:rPr lang="ko-KR" altLang="en-US" dirty="0" err="1" smtClean="0"/>
              <a:t>만족시키지못함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ORION, MULTOS, MINOS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9382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 관리 시스템의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데이터베이스 시스템의 요구 사항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시스템의 기본 기능을 제공하면서 멀티미디어 데이터 특성에 따른 새로운 사항도 고려해야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대용량이나 시공간적 연속성과 같은 멀티미디어 데이터만의 특성을 지원하려면 데이터베이스 관리 시스템의 역할이 중요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 관리 기능을 제공하는 데이터베이스 관리 시스템의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UniSQL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, O2, DB2, UDB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7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초기에 많이 사용하던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프로그램에 필요한 멀티미디어 데이터를 파일로 저장하고 관리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프로그래밍 언어로 데이터를 처리하는 코드를 직접 작성하여 응용 프로그램에 포함시킴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 개발이 어렵고 복잡한 멀티미디어 데이터를 파일의 단순한 저장 구조에 저장하기 어려움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데이터의 동시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데이터베이스 관리 시스템의 고급 기능을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제공하기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996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같은 일반 데이터는 관계 데이터베이스에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이미지나 비디오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데이터는 파일에 저장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지리 정보 시스템</a:t>
            </a:r>
            <a:r>
              <a:rPr lang="en-US" altLang="ko-KR" dirty="0" smtClean="0"/>
              <a:t>(GIS; Geographical Information System) </a:t>
            </a:r>
            <a:r>
              <a:rPr lang="ko-KR" altLang="en-US" dirty="0" smtClean="0"/>
              <a:t>등에서 많이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데이터에 대한 처리 요청을 </a:t>
            </a:r>
            <a:r>
              <a:rPr lang="ko-KR" altLang="en-US" dirty="0"/>
              <a:t>프로그래밍 언어로 </a:t>
            </a:r>
            <a:r>
              <a:rPr lang="ko-KR" altLang="en-US" dirty="0" smtClean="0"/>
              <a:t>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데이터베이스에 저장된 데이터에 대한 처리 요청은 </a:t>
            </a:r>
            <a:r>
              <a:rPr lang="en-US" altLang="ko-KR" dirty="0"/>
              <a:t>SQL</a:t>
            </a:r>
            <a:r>
              <a:rPr lang="ko-KR" altLang="en-US" dirty="0"/>
              <a:t>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멀티미디어 데이터에 데이터베이스 관리 시스템의 고급 기능을 제공할 수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116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820979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확장된 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텍스트뿐만 아니라 멀티미디어 데이터를 모두 저장할 수 있도록 기존의 관계 데이터베이스 관리 시스템을 확장 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대용량 멀티미디어 데이터를 위한 이진 대형 객체</a:t>
            </a:r>
            <a:r>
              <a:rPr lang="en-US" altLang="ko-KR" dirty="0" smtClean="0"/>
              <a:t>(BLOB)</a:t>
            </a:r>
            <a:r>
              <a:rPr lang="ko-KR" altLang="en-US" dirty="0"/>
              <a:t> </a:t>
            </a:r>
            <a:r>
              <a:rPr lang="ko-KR" altLang="en-US" dirty="0" smtClean="0"/>
              <a:t>데이터 타입을 추가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데이터에 데이터베이스 관리 시스템의 고급 기능을 제공할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완벽히 지원하기 어렵고 멀티미디어 데이터의 특성을 반영한 처리 요청을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표현하기 쉽지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931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개념을 지원하는 데이터베이스 관리 시스템을 이용해 멀티미디어 데이터를 처리하는 데 필요한 다양한 기능 제공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관계 데이터베이스 관리 시스템에서 제공하는 동시성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 기능 등의 고급 기능을 제공하지 못함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1529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자체에 대한 질의보다는 데이터에 포함된 특정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설명이나 키워드를 이용한 질의를 주로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미디어에 따라 다양한 유형의 질의가 존재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질의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텍스트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사용자가 제시한 키워드를 포함하는 문서를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키워드를 포함하는 문서를 모두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비디오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장면을 대상으로 하는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미녀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야수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식사하는 장면을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395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910990" cy="5543705"/>
          </a:xfrm>
        </p:spPr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유형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이미지 </a:t>
            </a:r>
            <a:r>
              <a:rPr lang="ko-KR" altLang="en-US" dirty="0"/>
              <a:t>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사용자가 제시한 키워드와 관련 있는 이미지를 검색하는 내용 </a:t>
            </a:r>
            <a:r>
              <a:rPr lang="ko-KR" altLang="en-US" dirty="0" smtClean="0"/>
              <a:t>검색이나 사용자가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제시한 이미지와 유사한 이미지를 검색하는 유사도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포함하는 이미지를 검색하는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제시한 이미지와 유사한 이미지를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공간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주어진 범위 조건에 맞는 특정 위치를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5km </a:t>
            </a:r>
            <a:r>
              <a:rPr lang="ko-KR" altLang="en-US" dirty="0" smtClean="0"/>
              <a:t>이내에 있는 식당을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가장 가까운 식당을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235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820980" cy="5543705"/>
          </a:xfrm>
        </p:spPr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속성과 같은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속성은 기본으로 제공되는 데이터 타입을 도메인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으로 하는 단일 값만 가질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객체지향 데이터 모델의 속성은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여러 개 가질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정의한 클래스뿐만 아니라 해당 클래스의 하위 클래스도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도메인으로 정의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7311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07888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멀티미디어 데이터의 질의 처리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매칭</a:t>
            </a:r>
            <a:r>
              <a:rPr lang="en-US" altLang="ko-KR" dirty="0" smtClean="0"/>
              <a:t>(matching)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저장된 데이터와 질의 조건으로 주어진 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</a:t>
            </a:r>
            <a:r>
              <a:rPr lang="ko-KR" altLang="en-US" dirty="0"/>
              <a:t>수학 함수로 계산하여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유사도가 높은 데이터를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랭킹</a:t>
            </a:r>
            <a:r>
              <a:rPr lang="en-US" altLang="ko-KR" dirty="0" smtClean="0"/>
              <a:t>(ranking)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조건과의 관련 정도에 따라 정렬하여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관련성이 높은 결과부터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필터링</a:t>
            </a:r>
            <a:r>
              <a:rPr lang="en-US" altLang="ko-KR" dirty="0" smtClean="0"/>
              <a:t>(filtering)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조건과의 관련성이 적은 데이터를 단계적으로 제거하며 검색 범위를 줄여가며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(index)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인덱스 구조를 이용해 질의 조건에 적합한 데이터를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기타 데이터베이스 응용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9073132" cy="5543705"/>
          </a:xfrm>
        </p:spPr>
        <p:txBody>
          <a:bodyPr/>
          <a:lstStyle/>
          <a:p>
            <a:r>
              <a:rPr lang="ko-KR" altLang="en-US" dirty="0" smtClean="0"/>
              <a:t>웹 데이터베이스</a:t>
            </a:r>
            <a:r>
              <a:rPr lang="en-US" altLang="ko-KR" dirty="0" smtClean="0"/>
              <a:t>(web database)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새로운 유형의 웹 서비스에서 대용량 데이터를 효율적으로 관리하기 </a:t>
            </a:r>
            <a:r>
              <a:rPr lang="ko-KR" altLang="en-US" dirty="0" smtClean="0"/>
              <a:t>위해 </a:t>
            </a:r>
            <a:r>
              <a:rPr lang="ko-KR" altLang="en-US" dirty="0"/>
              <a:t>데이터베이스 시스템의 기능이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서비스의 특성과 데이터베이스 시스템의 데이터 관리 기능을 통합한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미들웨어</a:t>
            </a:r>
            <a:r>
              <a:rPr lang="en-US" altLang="ko-KR" dirty="0" smtClean="0"/>
              <a:t>(middleware)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서비스와 데이터베이스 시스템을 연결해주는 역할을 담당</a:t>
            </a:r>
            <a:r>
              <a:rPr lang="en-US" altLang="ko-KR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데이터베이스 통로</a:t>
            </a:r>
            <a:r>
              <a:rPr lang="en-US" altLang="ko-KR" dirty="0" smtClean="0"/>
              <a:t>(database gateway)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미들웨어를</a:t>
            </a:r>
            <a:r>
              <a:rPr lang="ko-KR" altLang="en-US" dirty="0" smtClean="0"/>
              <a:t> 통해 데이터베이스에 접근하는 프로그램을 웹 서버 쪽에 위치시키는 서버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확장 방법이나 클라이언트 쪽에 위치시키는 클라이언트 확장 방법으로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149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warehouse)</a:t>
            </a:r>
            <a:r>
              <a:rPr lang="ko-KR" altLang="en-US" dirty="0" smtClean="0"/>
              <a:t>의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/>
              <a:t>시스템에서 의사 결정에 필요한 데이터를 미리 추출하여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원하는 </a:t>
            </a:r>
            <a:r>
              <a:rPr lang="ko-KR" altLang="en-US" dirty="0"/>
              <a:t>형태로 변환하고 통합한 읽기 전용의 데이터 저장소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 저장된 많은 데이터 중에서 의사 결정에 도움이 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빠르고 정확하게 추출할 수 있는 방법 중 하나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의사 결정 지원 시스템</a:t>
            </a:r>
            <a:r>
              <a:rPr lang="en-US" altLang="ko-KR" dirty="0" smtClean="0"/>
              <a:t>(DSS; Decision Support System) </a:t>
            </a:r>
            <a:r>
              <a:rPr lang="ko-KR" altLang="en-US" dirty="0" smtClean="0"/>
              <a:t>구축에 활용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/>
              <a:t>개의 데이터베이스 시스템을 대상으로 할 수도</a:t>
            </a:r>
            <a:r>
              <a:rPr lang="en-US" altLang="ko-KR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088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개념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540" y="1898830"/>
            <a:ext cx="80962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7066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주제 지향적</a:t>
            </a:r>
            <a:r>
              <a:rPr lang="en-US" altLang="ko-KR" dirty="0" smtClean="0"/>
              <a:t>(subject-oriented)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업무 처리 중심의 데이터로 구성되지만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의사 결정에 필요한 주제를 중심으로 데이터를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통합된</a:t>
            </a:r>
            <a:r>
              <a:rPr lang="en-US" altLang="ko-KR" dirty="0" smtClean="0"/>
              <a:t>(integrated)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내부적으로 데이터가 항상 일관된 상태를 유지하도록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데이터베이스에서 추출한 데이터를 통합하여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비소멸성</a:t>
            </a:r>
            <a:r>
              <a:rPr lang="en-US" altLang="ko-KR" dirty="0" smtClean="0"/>
              <a:t>(nonvolatile)</a:t>
            </a:r>
            <a:r>
              <a:rPr lang="ko-KR" altLang="en-US" dirty="0" smtClean="0"/>
              <a:t>을 가진 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데이터베이스의  데이터는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 </a:t>
            </a:r>
            <a:r>
              <a:rPr lang="ko-KR" altLang="en-US" dirty="0" smtClean="0"/>
              <a:t>작업이 자주 발생하지만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검색 작업만 수행되는 읽기 전용의 데이터를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6771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시간에 따라 변하는</a:t>
            </a:r>
            <a:r>
              <a:rPr lang="en-US" altLang="ko-KR" dirty="0" smtClean="0"/>
              <a:t>(time-variant)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현재의 데이터만 유지하지만 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데이터 간의 시간적 관계나 동향을 분석해 의사 결정에 반영할 수 있도록 현재와 과거 데이터를 함께 유지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시점의 데이터를 의미하는 스냅샷</a:t>
            </a:r>
            <a:r>
              <a:rPr lang="en-US" altLang="ko-KR" dirty="0" smtClean="0"/>
              <a:t>(snapshot)</a:t>
            </a:r>
            <a:r>
              <a:rPr lang="ko-KR" altLang="en-US" dirty="0" smtClean="0"/>
              <a:t>을 주기적으로 유지</a:t>
            </a:r>
            <a:endParaRPr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3792123"/>
            <a:ext cx="5892630" cy="30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6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smtClean="0"/>
              <a:t>기타 </a:t>
            </a:r>
            <a:r>
              <a:rPr lang="ko-KR" altLang="en-US" dirty="0"/>
              <a:t>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(big data)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좁은 정의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데이터베이스가 저장하고 관리할 수 있는 범위를 넘어서는 대규모의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다양한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넓은 정의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대규모 데이터를 저장 및 관리하는 기술과 가치 있는 정보를 만들기 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분석하는 기술까지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79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8964612" cy="5543705"/>
          </a:xfrm>
        </p:spPr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 활용 사례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아마존닷컴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기술로 상품 구매 내역을 저장하고 분석하여 고객의 소비 성향을 파악하고 그 정보를 활용해 고객이 관심을 가질 만한 상품의 소개 메일을 전송하거나 로그인 시 자동으로 제시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구글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사용자의 개인 정보와 사용자가 입력한 검색 조건 등을 분석하여 사용자에게 맞춤형 광고 제시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페이스북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사용자가 작성한 글과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데이터를 분석하여 사용자에게 맞춤형 광고 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3049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 활용 사례</a:t>
            </a:r>
            <a:r>
              <a:rPr lang="en-US" altLang="ko-KR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정치 분야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국내에서 여론 조사 기관들이 투표 결과를 더 정확하게 예측하기 위해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생성된 선거 관련 데이터를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미국에서 대통령 선거를 위해 다양한 경로로 수집한 유권자의 데이터를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분석하여 성향을 파악하고 선거 전략을 수립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7903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특징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4140" y="1718810"/>
            <a:ext cx="39909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수행할 수 있는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값을 검색하거나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수정하는데 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언어의 함수와 유사한 개념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(message)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 </a:t>
            </a:r>
            <a:r>
              <a:rPr lang="ko-KR" altLang="en-US" dirty="0"/>
              <a:t>접근하기 위한 공용 인터페이스 역할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객체의 속성과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접근하려면 메시지를 사용해야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객체의 속성 값을 수정하려면 그에 해당하는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실행시키는 메시지를 해당 객체에 보내야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55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양</a:t>
            </a:r>
            <a:r>
              <a:rPr lang="en-US" altLang="ko-KR" dirty="0" smtClean="0"/>
              <a:t>(Volume)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테라바이트</a:t>
            </a:r>
            <a:r>
              <a:rPr lang="en-US" altLang="ko-KR" dirty="0" smtClean="0"/>
              <a:t>(TB) </a:t>
            </a:r>
            <a:r>
              <a:rPr lang="ko-KR" altLang="en-US" dirty="0" smtClean="0"/>
              <a:t>단위 이상의 대량 데이터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경로를 통해 계속 생성되고 있는 많은 양의 데이터를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속도</a:t>
            </a:r>
            <a:r>
              <a:rPr lang="en-US" altLang="ko-KR" dirty="0" smtClean="0"/>
              <a:t>(Velocity)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데이터의 수집과 분석을 정해진 시간 내에 처리해야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많은 양의 데이터가 생성되고 전달되는 속도가 </a:t>
            </a:r>
            <a:r>
              <a:rPr lang="ko-KR" altLang="en-US" dirty="0" smtClean="0"/>
              <a:t>빠르므</a:t>
            </a:r>
            <a:r>
              <a:rPr lang="ko-KR" altLang="en-US" dirty="0"/>
              <a:t>로</a:t>
            </a:r>
            <a:r>
              <a:rPr lang="ko-KR" altLang="en-US" dirty="0" smtClean="0"/>
              <a:t> 수집 및 분석 작업도 실시간으로 진행되어야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76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빅</a:t>
            </a:r>
            <a:r>
              <a:rPr lang="ko-KR" altLang="en-US" dirty="0"/>
              <a:t> 데이터의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다양성</a:t>
            </a:r>
            <a:r>
              <a:rPr lang="en-US" altLang="ko-KR" dirty="0"/>
              <a:t>(Variety)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형태의 다양성이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 err="1"/>
              <a:t>반정형</a:t>
            </a:r>
            <a:r>
              <a:rPr lang="en-US" altLang="ko-KR" dirty="0"/>
              <a:t>, </a:t>
            </a:r>
            <a:r>
              <a:rPr lang="ko-KR" altLang="en-US" dirty="0"/>
              <a:t>비정형과 </a:t>
            </a:r>
            <a:r>
              <a:rPr lang="ko-KR" altLang="en-US" dirty="0" smtClean="0"/>
              <a:t>같이 다양한 형태의 데이터를 모두 포함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정형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데이터베이스와 같이 정형화된 시스</a:t>
            </a:r>
            <a:r>
              <a:rPr lang="ko-KR" altLang="en-US" dirty="0"/>
              <a:t>템</a:t>
            </a:r>
            <a:r>
              <a:rPr lang="ko-KR" altLang="en-US" dirty="0" smtClean="0"/>
              <a:t>에 저장된 데이터 형태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정형화된 시스템에 저장되어 있지 않지만 내부적으로 스키마를 어느 정도 포함하고 있는 </a:t>
            </a:r>
            <a:r>
              <a:rPr lang="en-US" altLang="ko-KR" dirty="0" smtClean="0"/>
              <a:t>XML, HTML </a:t>
            </a:r>
            <a:r>
              <a:rPr lang="ko-KR" altLang="en-US" dirty="0" smtClean="0"/>
              <a:t>등을 의미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비정형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구조가 정해져 있지 않은 데이터</a:t>
            </a:r>
            <a:endParaRPr lang="en-US" altLang="ko-KR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잡지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같은 전통적인 비정형 데이터</a:t>
            </a:r>
            <a:endParaRPr lang="en-US" altLang="ko-KR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기록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SNS</a:t>
            </a:r>
            <a:r>
              <a:rPr lang="ko-KR" altLang="en-US" dirty="0"/>
              <a:t> </a:t>
            </a:r>
            <a:r>
              <a:rPr lang="ko-KR" altLang="en-US" dirty="0" smtClean="0"/>
              <a:t>등에서 생성되는 비정형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88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유형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데이터를 양적 측면의 대규모 데이터를 넘어서 질적 측면의 다양한 형태를 포함하는 대규모 데이터로 이해해야 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6764" y="2428186"/>
            <a:ext cx="4662157" cy="43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기술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578" y="1999083"/>
            <a:ext cx="7515835" cy="31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하둡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 데이터를 분산 처리할 수 있는 자바 기반의 오픈 소스 프레임워크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파일 시스템인 </a:t>
            </a:r>
            <a:r>
              <a:rPr lang="en-US" altLang="ko-KR" dirty="0" smtClean="0"/>
              <a:t>HDFS(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Distributed File System)</a:t>
            </a:r>
            <a:r>
              <a:rPr lang="ko-KR" altLang="en-US" dirty="0" smtClean="0"/>
              <a:t>에 데이터를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처리 시스템인 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데이터를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오픈 소스이기 때문에 기존 데이터베이스 시스템보다 비용이 적게 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대의 서버에 데이터를 분산해서 저장해두기 때문에 처리 속도가 빠름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4698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 모델과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사용하지 않는 데이터베이스 시스템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일관성보다는 가용성과 확장성에 중점을 두고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비정형 데이터의 저장을 위해 유연한 데이터 모델을 지원하고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관계 데이터베이스와 동일한 데이터 처리가 가능하면서도 더 저렴한 비용으로 분산 처리와 병렬 처리가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Casandra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몽고</a:t>
            </a:r>
            <a:r>
              <a:rPr lang="en-US" altLang="ko-KR" dirty="0"/>
              <a:t> </a:t>
            </a:r>
            <a:r>
              <a:rPr lang="en-US" altLang="ko-KR" dirty="0" smtClean="0"/>
              <a:t>DB(Mongo DB), Cough DB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34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848107" cy="5543705"/>
          </a:xfrm>
        </p:spPr>
        <p:txBody>
          <a:bodyPr/>
          <a:lstStyle/>
          <a:p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smtClean="0"/>
              <a:t>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분석 기술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(text mining)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또는 비정형 텍스트에서 자연어 처리 기술로 정보를 추출하고 가공함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오피니언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(opinion mining)</a:t>
            </a:r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SNS,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등에 기록된 사용자들의 의견을 수집하고 분석하여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제품이나 서비스에 대한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중립 등의 선호도를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분석</a:t>
            </a:r>
            <a:r>
              <a:rPr lang="en-US" altLang="ko-KR" dirty="0" smtClean="0"/>
              <a:t>(social network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네트워크의 연결 구조나 강도 등을 바탕으로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네트워크에서의 영향력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 패턴 등을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측정한 후 이를 바탕으로 특성이 비슷한 데이터를 합쳐가면서 최종적으로 유사 특성의 데이터 집합을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643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smtClean="0"/>
              <a:t>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표</a:t>
            </a:r>
            <a:r>
              <a:rPr lang="ko-KR" altLang="en-US" dirty="0"/>
              <a:t>현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분석을 통해 추출한 의미와 가치를 시각적으로 표현하기 위해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통계 기법부터 최신 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기법까지 구현이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프로그래밍 언어와 연동이 가능하고 다양한 운영체제를 지원하며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하둡</a:t>
            </a:r>
            <a:r>
              <a:rPr lang="ko-KR" altLang="en-US" dirty="0" smtClean="0"/>
              <a:t> 환경에서 분산 처리를 지원하는 라이브러리를 제공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 : </a:t>
            </a:r>
            <a:r>
              <a:rPr lang="ko-KR" altLang="en-US" dirty="0" smtClean="0"/>
              <a:t>통계 계산과 다양한 시각화를 위한 언어와 개발 환경을 제공하는 오픈 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87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데이터 </a:t>
            </a:r>
            <a:r>
              <a:rPr lang="en-US" altLang="ko-KR" dirty="0" smtClean="0"/>
              <a:t>vs.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878219"/>
              </p:ext>
            </p:extLst>
          </p:nvPr>
        </p:nvGraphicFramePr>
        <p:xfrm>
          <a:off x="206515" y="1868087"/>
          <a:ext cx="8730970" cy="40811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5145"/>
                <a:gridCol w="3375375"/>
                <a:gridCol w="4050450"/>
              </a:tblGrid>
              <a:tr h="70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빅</a:t>
                      </a:r>
                      <a:r>
                        <a:rPr lang="ko-KR" altLang="en-US" sz="1800" dirty="0" smtClean="0"/>
                        <a:t> 데이터 이전의 데이터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빅</a:t>
                      </a:r>
                      <a:r>
                        <a:rPr lang="ko-KR" altLang="en-US" sz="1800" dirty="0" smtClean="0"/>
                        <a:t> 데이터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유형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정형화된 문자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수치 데이터 중심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정형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반정형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비정형 데이터 모두 포함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71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관련 기술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관계 데이터베이스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SAS, SPSS</a:t>
                      </a:r>
                      <a:r>
                        <a:rPr lang="ko-KR" altLang="en-US" sz="1400" dirty="0" smtClean="0"/>
                        <a:t>와 같은 통계 패키지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데이터 </a:t>
                      </a:r>
                      <a:r>
                        <a:rPr lang="ko-KR" altLang="en-US" sz="1400" dirty="0" err="1" smtClean="0"/>
                        <a:t>마이닝</a:t>
                      </a:r>
                      <a:endParaRPr lang="ko-KR" altLang="en-US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기계 학습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저장 기술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하둡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NoSQL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분석 기술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텍스트 </a:t>
                      </a:r>
                      <a:r>
                        <a:rPr lang="ko-KR" altLang="en-US" sz="1400" dirty="0" err="1" smtClean="0"/>
                        <a:t>마이닝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오피니언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마이닝</a:t>
                      </a:r>
                      <a:r>
                        <a:rPr lang="en-US" altLang="ko-KR" sz="1400" dirty="0" smtClean="0"/>
                        <a:t>,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</a:t>
                      </a:r>
                      <a:r>
                        <a:rPr lang="en-US" altLang="ko-KR" sz="500" baseline="0" dirty="0" smtClean="0"/>
                        <a:t> </a:t>
                      </a:r>
                      <a:r>
                        <a:rPr lang="ko-KR" altLang="en-US" sz="1400" dirty="0" err="1" smtClean="0"/>
                        <a:t>소셜</a:t>
                      </a:r>
                      <a:r>
                        <a:rPr lang="ko-KR" altLang="en-US" sz="1400" dirty="0" smtClean="0"/>
                        <a:t> 네트워크 분석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군집 분석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표현 기술 </a:t>
                      </a:r>
                      <a:r>
                        <a:rPr lang="en-US" altLang="ko-KR" sz="1400" dirty="0" smtClean="0"/>
                        <a:t>: R </a:t>
                      </a:r>
                      <a:r>
                        <a:rPr lang="ko-KR" altLang="en-US" sz="1400" dirty="0" smtClean="0"/>
                        <a:t>언어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45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저장 장치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데이터베이스나 데이터 </a:t>
                      </a:r>
                      <a:r>
                        <a:rPr lang="ko-KR" altLang="en-US" sz="1400" dirty="0" err="1" smtClean="0"/>
                        <a:t>웨어하우스와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같은 고가의 저장 장치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비용이 저렴한 </a:t>
                      </a:r>
                      <a:r>
                        <a:rPr lang="ko-KR" altLang="en-US" sz="1400" dirty="0" err="1" smtClean="0"/>
                        <a:t>클라우드</a:t>
                      </a:r>
                      <a:r>
                        <a:rPr lang="ko-KR" altLang="en-US" sz="1400" dirty="0" smtClean="0"/>
                        <a:t> 컴퓨팅 장비 활용 가능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38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1530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공유하는 유사한 성질의 객체들을 하나로 그룹화한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객체는 클래스의 구성원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(class instance) </a:t>
            </a:r>
            <a:r>
              <a:rPr lang="ko-KR" altLang="en-US" dirty="0" smtClean="0"/>
              <a:t>또는 객체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(object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내부에 해당 클래스의 객체를 위한 데이터 구조와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구현의 세부 사항을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6965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88" y="2015185"/>
            <a:ext cx="8713787" cy="34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 계층</a:t>
            </a:r>
            <a:r>
              <a:rPr lang="en-US" altLang="ko-KR" dirty="0" smtClean="0"/>
              <a:t>(class hierarchy)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클래스를 세분화</a:t>
            </a:r>
            <a:r>
              <a:rPr lang="en-US" altLang="ko-KR" dirty="0" smtClean="0"/>
              <a:t>(specialization)</a:t>
            </a:r>
            <a:r>
              <a:rPr lang="ko-KR" altLang="en-US" dirty="0" smtClean="0"/>
              <a:t>하면 클래스 간의 계층 관계가 발생하여 결과적으로 클래스 계층이 형성됨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상위클래스와 하위클래스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</a:t>
            </a:r>
            <a:r>
              <a:rPr lang="en-US" altLang="ko-KR" dirty="0" smtClean="0"/>
              <a:t>(superclass) : </a:t>
            </a:r>
            <a:r>
              <a:rPr lang="ko-KR" altLang="en-US" dirty="0" smtClean="0"/>
              <a:t>클래스 계층에서 상위에 위치하는 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하위클래스</a:t>
            </a:r>
            <a:r>
              <a:rPr lang="en-US" altLang="ko-KR" dirty="0" smtClean="0"/>
              <a:t>(subclass) : </a:t>
            </a:r>
            <a:r>
              <a:rPr lang="ko-KR" altLang="en-US" dirty="0" smtClean="0"/>
              <a:t>클래스 계층에서 하위에 위치하는 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상위클래스와 하위클래스는 일반적으로 </a:t>
            </a:r>
            <a:r>
              <a:rPr lang="en-US" altLang="ko-KR" dirty="0" smtClean="0"/>
              <a:t>I</a:t>
            </a:r>
            <a:r>
              <a:rPr lang="en-US" altLang="ko-KR" dirty="0"/>
              <a:t>S</a:t>
            </a:r>
            <a:r>
              <a:rPr lang="en-US" altLang="ko-KR" dirty="0" smtClean="0"/>
              <a:t>-A </a:t>
            </a:r>
            <a:r>
              <a:rPr lang="ko-KR" altLang="en-US" dirty="0" smtClean="0"/>
              <a:t>관계가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61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3095</Words>
  <Application>Microsoft Office PowerPoint</Application>
  <PresentationFormat>화면 슬라이드 쇼(4:3)</PresentationFormat>
  <Paragraphs>474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1_유닉스</vt:lpstr>
      <vt:lpstr>슬라이드 1</vt:lpstr>
      <vt:lpstr>학습목표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02 객체관계 데이터베이스</vt:lpstr>
      <vt:lpstr>02 객체관계 데이터베이스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슬라이드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Administrators</cp:lastModifiedBy>
  <cp:revision>242</cp:revision>
  <dcterms:created xsi:type="dcterms:W3CDTF">2012-07-23T02:34:37Z</dcterms:created>
  <dcterms:modified xsi:type="dcterms:W3CDTF">2013-11-14T02:33:24Z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