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15"/>
  </p:notesMasterIdLst>
  <p:handoutMasterIdLst>
    <p:handoutMasterId r:id="rId16"/>
  </p:handoutMasterIdLst>
  <p:sldIdLst>
    <p:sldId id="271" r:id="rId2"/>
    <p:sldId id="291" r:id="rId3"/>
    <p:sldId id="286" r:id="rId4"/>
    <p:sldId id="295" r:id="rId5"/>
    <p:sldId id="318" r:id="rId6"/>
    <p:sldId id="326" r:id="rId7"/>
    <p:sldId id="287" r:id="rId8"/>
    <p:sldId id="322" r:id="rId9"/>
    <p:sldId id="316" r:id="rId10"/>
    <p:sldId id="319" r:id="rId11"/>
    <p:sldId id="317" r:id="rId12"/>
    <p:sldId id="324" r:id="rId13"/>
    <p:sldId id="315" r:id="rId14"/>
  </p:sldIdLst>
  <p:sldSz cx="9144000" cy="6858000" type="screen4x3"/>
  <p:notesSz cx="6858000" cy="9144000"/>
  <p:embeddedFontLst>
    <p:embeddedFont>
      <p:font typeface="나눔바른고딕" panose="020B0600000101010101" charset="-127"/>
      <p:regular r:id="rId17"/>
      <p:bold r:id="rId18"/>
    </p:embeddedFont>
    <p:embeddedFont>
      <p:font typeface="HY견고딕" panose="02030600000101010101" pitchFamily="18" charset="-127"/>
      <p:regular r:id="rId19"/>
    </p:embeddedFont>
    <p:embeddedFont>
      <p:font typeface="HY헤드라인M" panose="02030600000101010101" pitchFamily="18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E8F9"/>
    <a:srgbClr val="B9ABF7"/>
    <a:srgbClr val="FFC247"/>
    <a:srgbClr val="78E713"/>
    <a:srgbClr val="AFF2AC"/>
    <a:srgbClr val="1D1C1C"/>
    <a:srgbClr val="2C2A2A"/>
    <a:srgbClr val="F7D3FD"/>
    <a:srgbClr val="9DF151"/>
    <a:srgbClr val="A79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32" autoAdjust="0"/>
    <p:restoredTop sz="94660"/>
  </p:normalViewPr>
  <p:slideViewPr>
    <p:cSldViewPr snapToGrid="0" showGuides="1">
      <p:cViewPr varScale="1">
        <p:scale>
          <a:sx n="134" d="100"/>
          <a:sy n="134" d="100"/>
        </p:scale>
        <p:origin x="138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pPr/>
              <a:t>2020-06-27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0CC39-12E7-4F8A-B3C5-4E15C788750E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A59AF-7A79-40B8-A970-4B97D7559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34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20BF-2A2B-479A-9522-5FBBB0CC7E50}" type="datetime1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C60D-05BD-45B8-9498-9E37232EC40E}" type="datetime1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1D9E-2228-4B65-8175-67602CAEF7B3}" type="datetime1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8BFB-706A-4C2B-92C3-0D9EA9C0254B}" type="datetime1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6DF3-B631-4558-AFA3-6D34B17F763B}" type="datetime1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C3AA-7A67-4210-9E8E-0C956BEB9667}" type="datetime1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DCD5-8DDE-4E6F-9DA4-5F2DD8C0AF7E}" type="datetime1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5923-B666-499D-89E1-EA64585CF4A5}" type="datetime1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EE96-B538-4DF0-A261-9CC052FCE471}" type="datetime1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50E1-5B74-4F2B-A244-C2D813C47F00}" type="datetime1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0FEB-679E-4A72-8349-C9E0572649BC}" type="datetime1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6CF75-B9A1-4BA1-9D1B-7653DFDA2728}" type="datetime1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701295" y="6522483"/>
            <a:ext cx="144270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20174627 </a:t>
            </a:r>
            <a:r>
              <a:rPr lang="ko-KR" alt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김혜진</a:t>
            </a:r>
            <a:endParaRPr lang="en-US" altLang="ko-KR" sz="1200" dirty="0">
              <a:solidFill>
                <a:schemeClr val="tx1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2441001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운영체제</a:t>
            </a:r>
            <a:endParaRPr lang="en-US" altLang="ko-KR" sz="4000" b="1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80459" y="3243384"/>
            <a:ext cx="45719" cy="268937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B676C9-9EFB-4C15-AB4C-9751C5A29785}"/>
              </a:ext>
            </a:extLst>
          </p:cNvPr>
          <p:cNvSpPr txBox="1"/>
          <p:nvPr/>
        </p:nvSpPr>
        <p:spPr>
          <a:xfrm>
            <a:off x="3726178" y="3208575"/>
            <a:ext cx="2058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장 연습문제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7" y="401292"/>
            <a:ext cx="46306" cy="494058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2740" y="321697"/>
            <a:ext cx="8584910" cy="603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300 KB, 600KB, 350KB, 200KB, 750KB </a:t>
            </a: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및</a:t>
            </a:r>
            <a:r>
              <a:rPr lang="en-US" altLang="ko-KR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125KB</a:t>
            </a: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메모리 파티션을 고려할 때</a:t>
            </a:r>
            <a:r>
              <a:rPr lang="en-US" altLang="ko-KR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115KB, 500KB, 358KB, 200KB </a:t>
            </a: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및</a:t>
            </a:r>
            <a:r>
              <a:rPr lang="en-US" altLang="ko-KR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375KB</a:t>
            </a: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크기의 프로세스를 최초 적합</a:t>
            </a:r>
            <a:r>
              <a:rPr lang="en-US" altLang="ko-KR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최적 적합</a:t>
            </a:r>
            <a:r>
              <a:rPr lang="en-US" altLang="ko-KR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최악 적합 알고리즘을 사용하여 할당하는 과정과 결과를 설명하라</a:t>
            </a:r>
            <a:r>
              <a:rPr lang="en-US" altLang="ko-KR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endParaRPr lang="ko-KR" altLang="en-US" sz="12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7C3FCF-3CCF-415F-BDDC-25421DACCCD0}"/>
              </a:ext>
            </a:extLst>
          </p:cNvPr>
          <p:cNvSpPr/>
          <p:nvPr/>
        </p:nvSpPr>
        <p:spPr>
          <a:xfrm>
            <a:off x="1909070" y="2472208"/>
            <a:ext cx="5323116" cy="276999"/>
          </a:xfrm>
          <a:prstGeom prst="rect">
            <a:avLst/>
          </a:prstGeom>
          <a:solidFill>
            <a:srgbClr val="FFC247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300KB, 100KB, 350KB, 0KB, 17KB, 125KB </a:t>
            </a:r>
            <a:r>
              <a: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남음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95E00B3B-EEC3-4D83-9103-6E78F87A1B8E}"/>
              </a:ext>
            </a:extLst>
          </p:cNvPr>
          <p:cNvGraphicFramePr>
            <a:graphicFrameLocks noGrp="1"/>
          </p:cNvGraphicFramePr>
          <p:nvPr/>
        </p:nvGraphicFramePr>
        <p:xfrm>
          <a:off x="764974" y="1449203"/>
          <a:ext cx="7611310" cy="9532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096">
                  <a:extLst>
                    <a:ext uri="{9D8B030D-6E8A-4147-A177-3AD203B41FA5}">
                      <a16:colId xmlns:a16="http://schemas.microsoft.com/office/drawing/2014/main" val="1882943315"/>
                    </a:ext>
                  </a:extLst>
                </a:gridCol>
                <a:gridCol w="1245868">
                  <a:extLst>
                    <a:ext uri="{9D8B030D-6E8A-4147-A177-3AD203B41FA5}">
                      <a16:colId xmlns:a16="http://schemas.microsoft.com/office/drawing/2014/main" val="919011245"/>
                    </a:ext>
                  </a:extLst>
                </a:gridCol>
                <a:gridCol w="1183007">
                  <a:extLst>
                    <a:ext uri="{9D8B030D-6E8A-4147-A177-3AD203B41FA5}">
                      <a16:colId xmlns:a16="http://schemas.microsoft.com/office/drawing/2014/main" val="552829686"/>
                    </a:ext>
                  </a:extLst>
                </a:gridCol>
                <a:gridCol w="1185862">
                  <a:extLst>
                    <a:ext uri="{9D8B030D-6E8A-4147-A177-3AD203B41FA5}">
                      <a16:colId xmlns:a16="http://schemas.microsoft.com/office/drawing/2014/main" val="1552128714"/>
                    </a:ext>
                  </a:extLst>
                </a:gridCol>
                <a:gridCol w="986513">
                  <a:extLst>
                    <a:ext uri="{9D8B030D-6E8A-4147-A177-3AD203B41FA5}">
                      <a16:colId xmlns:a16="http://schemas.microsoft.com/office/drawing/2014/main" val="1195869407"/>
                    </a:ext>
                  </a:extLst>
                </a:gridCol>
                <a:gridCol w="1235193">
                  <a:extLst>
                    <a:ext uri="{9D8B030D-6E8A-4147-A177-3AD203B41FA5}">
                      <a16:colId xmlns:a16="http://schemas.microsoft.com/office/drawing/2014/main" val="4272438952"/>
                    </a:ext>
                  </a:extLst>
                </a:gridCol>
                <a:gridCol w="892771">
                  <a:extLst>
                    <a:ext uri="{9D8B030D-6E8A-4147-A177-3AD203B41FA5}">
                      <a16:colId xmlns:a16="http://schemas.microsoft.com/office/drawing/2014/main" val="2606368131"/>
                    </a:ext>
                  </a:extLst>
                </a:gridCol>
              </a:tblGrid>
              <a:tr h="39802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300KB</a:t>
                      </a:r>
                      <a:r>
                        <a:rPr lang="ko-KR" altLang="en-US" sz="11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→</a:t>
                      </a:r>
                      <a:r>
                        <a:rPr lang="en-US" altLang="ko-KR" sz="11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185KB</a:t>
                      </a:r>
                      <a:endParaRPr lang="ko-KR" altLang="en-US" sz="11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600KB</a:t>
                      </a:r>
                      <a:r>
                        <a:rPr lang="ko-KR" altLang="en-US" sz="11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→</a:t>
                      </a:r>
                      <a:r>
                        <a:rPr lang="en-US" altLang="ko-KR" sz="11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100KB</a:t>
                      </a:r>
                      <a:endParaRPr lang="ko-KR" altLang="en-US" sz="11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350KB</a:t>
                      </a:r>
                      <a:r>
                        <a:rPr lang="ko-KR" altLang="en-US" sz="11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→</a:t>
                      </a:r>
                      <a:r>
                        <a:rPr lang="en-US" altLang="ko-KR" sz="11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150KB</a:t>
                      </a:r>
                      <a:endParaRPr lang="ko-KR" altLang="en-US" sz="11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200KB</a:t>
                      </a:r>
                      <a:endParaRPr lang="ko-KR" altLang="en-US" sz="11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750KB</a:t>
                      </a:r>
                      <a:r>
                        <a:rPr lang="ko-KR" altLang="en-US" sz="11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→</a:t>
                      </a:r>
                      <a:r>
                        <a:rPr lang="en-US" altLang="ko-KR" sz="11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392KB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392KB</a:t>
                      </a:r>
                      <a:r>
                        <a:rPr lang="ko-KR" altLang="en-US" sz="11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→</a:t>
                      </a:r>
                      <a:r>
                        <a:rPr lang="en-US" altLang="ko-KR" sz="11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17KB</a:t>
                      </a:r>
                      <a:endParaRPr lang="ko-KR" altLang="en-US" sz="11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125KB</a:t>
                      </a:r>
                      <a:endParaRPr lang="ko-KR" altLang="en-US" sz="1100" b="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2454710"/>
                  </a:ext>
                </a:extLst>
              </a:tr>
              <a:tr h="398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최초 적합</a:t>
                      </a:r>
                    </a:p>
                  </a:txBody>
                  <a:tcPr anchor="ctr">
                    <a:solidFill>
                      <a:srgbClr val="FFC2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115KB</a:t>
                      </a:r>
                      <a:endParaRPr lang="ko-KR" altLang="en-US" sz="11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500KB</a:t>
                      </a:r>
                      <a:endParaRPr lang="ko-KR" altLang="en-US" sz="11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200KB</a:t>
                      </a:r>
                      <a:endParaRPr lang="ko-KR" altLang="en-US" sz="11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rgbClr val="FF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미할당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358KB/375KB</a:t>
                      </a:r>
                      <a:endParaRPr lang="ko-KR" altLang="en-US" sz="11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rgbClr val="FF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미할당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874229"/>
                  </a:ext>
                </a:extLst>
              </a:tr>
            </a:tbl>
          </a:graphicData>
        </a:graphic>
      </p:graphicFrame>
      <p:sp>
        <p:nvSpPr>
          <p:cNvPr id="5" name="화살표: 위로 굽음 4">
            <a:extLst>
              <a:ext uri="{FF2B5EF4-FFF2-40B4-BE49-F238E27FC236}">
                <a16:creationId xmlns:a16="http://schemas.microsoft.com/office/drawing/2014/main" id="{4F063B10-031D-4E3A-8608-A4AC8000CD11}"/>
              </a:ext>
            </a:extLst>
          </p:cNvPr>
          <p:cNvSpPr/>
          <p:nvPr/>
        </p:nvSpPr>
        <p:spPr>
          <a:xfrm rot="2858411">
            <a:off x="2100199" y="1651038"/>
            <a:ext cx="408594" cy="428126"/>
          </a:xfrm>
          <a:prstGeom prst="bentUpArrow">
            <a:avLst>
              <a:gd name="adj1" fmla="val 10869"/>
              <a:gd name="adj2" fmla="val 14674"/>
              <a:gd name="adj3" fmla="val 29364"/>
            </a:avLst>
          </a:prstGeom>
          <a:solidFill>
            <a:srgbClr val="FFC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위로 굽음 12">
            <a:extLst>
              <a:ext uri="{FF2B5EF4-FFF2-40B4-BE49-F238E27FC236}">
                <a16:creationId xmlns:a16="http://schemas.microsoft.com/office/drawing/2014/main" id="{8D6B3A79-BD54-48E1-A67D-19DA664A28E2}"/>
              </a:ext>
            </a:extLst>
          </p:cNvPr>
          <p:cNvSpPr/>
          <p:nvPr/>
        </p:nvSpPr>
        <p:spPr>
          <a:xfrm rot="2858411">
            <a:off x="3293205" y="1651037"/>
            <a:ext cx="408594" cy="428126"/>
          </a:xfrm>
          <a:prstGeom prst="bentUpArrow">
            <a:avLst>
              <a:gd name="adj1" fmla="val 10869"/>
              <a:gd name="adj2" fmla="val 14674"/>
              <a:gd name="adj3" fmla="val 29364"/>
            </a:avLst>
          </a:prstGeom>
          <a:solidFill>
            <a:srgbClr val="FFC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위로 굽음 13">
            <a:extLst>
              <a:ext uri="{FF2B5EF4-FFF2-40B4-BE49-F238E27FC236}">
                <a16:creationId xmlns:a16="http://schemas.microsoft.com/office/drawing/2014/main" id="{DFE7B24D-6AF1-4DCE-B8BD-4ADD8812A012}"/>
              </a:ext>
            </a:extLst>
          </p:cNvPr>
          <p:cNvSpPr/>
          <p:nvPr/>
        </p:nvSpPr>
        <p:spPr>
          <a:xfrm rot="2858411">
            <a:off x="4498244" y="1651037"/>
            <a:ext cx="408594" cy="428126"/>
          </a:xfrm>
          <a:prstGeom prst="bentUpArrow">
            <a:avLst>
              <a:gd name="adj1" fmla="val 10869"/>
              <a:gd name="adj2" fmla="val 14674"/>
              <a:gd name="adj3" fmla="val 29364"/>
            </a:avLst>
          </a:prstGeom>
          <a:solidFill>
            <a:srgbClr val="FFC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위로 굽음 14">
            <a:extLst>
              <a:ext uri="{FF2B5EF4-FFF2-40B4-BE49-F238E27FC236}">
                <a16:creationId xmlns:a16="http://schemas.microsoft.com/office/drawing/2014/main" id="{4FCBA87B-A93A-4DE5-B7AF-88A08D542B10}"/>
              </a:ext>
            </a:extLst>
          </p:cNvPr>
          <p:cNvSpPr/>
          <p:nvPr/>
        </p:nvSpPr>
        <p:spPr>
          <a:xfrm rot="18565789">
            <a:off x="7212362" y="1941839"/>
            <a:ext cx="308152" cy="231704"/>
          </a:xfrm>
          <a:prstGeom prst="bentUpArrow">
            <a:avLst>
              <a:gd name="adj1" fmla="val 11398"/>
              <a:gd name="adj2" fmla="val 14674"/>
              <a:gd name="adj3" fmla="val 29364"/>
            </a:avLst>
          </a:prstGeom>
          <a:solidFill>
            <a:srgbClr val="FFC247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위로 굽음 16">
            <a:extLst>
              <a:ext uri="{FF2B5EF4-FFF2-40B4-BE49-F238E27FC236}">
                <a16:creationId xmlns:a16="http://schemas.microsoft.com/office/drawing/2014/main" id="{1BECEFAA-A1C5-474F-A6E7-A7DDB2244F29}"/>
              </a:ext>
            </a:extLst>
          </p:cNvPr>
          <p:cNvSpPr/>
          <p:nvPr/>
        </p:nvSpPr>
        <p:spPr>
          <a:xfrm rot="3034211" flipH="1">
            <a:off x="6089809" y="1706460"/>
            <a:ext cx="545966" cy="407269"/>
          </a:xfrm>
          <a:prstGeom prst="bentUpArrow">
            <a:avLst>
              <a:gd name="adj1" fmla="val 11398"/>
              <a:gd name="adj2" fmla="val 14674"/>
              <a:gd name="adj3" fmla="val 29364"/>
            </a:avLst>
          </a:prstGeom>
          <a:solidFill>
            <a:srgbClr val="FFC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DDFD88D-AE89-4050-A57F-4CB961A858AF}"/>
              </a:ext>
            </a:extLst>
          </p:cNvPr>
          <p:cNvSpPr/>
          <p:nvPr/>
        </p:nvSpPr>
        <p:spPr>
          <a:xfrm>
            <a:off x="1909069" y="4101978"/>
            <a:ext cx="5323116" cy="276999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300KB, 100KB, 350KB, 0KB, 17KB, 10KB </a:t>
            </a:r>
            <a:r>
              <a: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남음</a:t>
            </a:r>
          </a:p>
        </p:txBody>
      </p:sp>
      <p:graphicFrame>
        <p:nvGraphicFramePr>
          <p:cNvPr id="20" name="표 3">
            <a:extLst>
              <a:ext uri="{FF2B5EF4-FFF2-40B4-BE49-F238E27FC236}">
                <a16:creationId xmlns:a16="http://schemas.microsoft.com/office/drawing/2014/main" id="{F2B301C5-EB57-4A69-B192-414B38656B70}"/>
              </a:ext>
            </a:extLst>
          </p:cNvPr>
          <p:cNvGraphicFramePr>
            <a:graphicFrameLocks noGrp="1"/>
          </p:cNvGraphicFramePr>
          <p:nvPr/>
        </p:nvGraphicFramePr>
        <p:xfrm>
          <a:off x="764974" y="3075206"/>
          <a:ext cx="7611310" cy="9532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096">
                  <a:extLst>
                    <a:ext uri="{9D8B030D-6E8A-4147-A177-3AD203B41FA5}">
                      <a16:colId xmlns:a16="http://schemas.microsoft.com/office/drawing/2014/main" val="1882943315"/>
                    </a:ext>
                  </a:extLst>
                </a:gridCol>
                <a:gridCol w="1110418">
                  <a:extLst>
                    <a:ext uri="{9D8B030D-6E8A-4147-A177-3AD203B41FA5}">
                      <a16:colId xmlns:a16="http://schemas.microsoft.com/office/drawing/2014/main" val="919011245"/>
                    </a:ext>
                  </a:extLst>
                </a:gridCol>
                <a:gridCol w="1193006">
                  <a:extLst>
                    <a:ext uri="{9D8B030D-6E8A-4147-A177-3AD203B41FA5}">
                      <a16:colId xmlns:a16="http://schemas.microsoft.com/office/drawing/2014/main" val="552829686"/>
                    </a:ext>
                  </a:extLst>
                </a:gridCol>
                <a:gridCol w="1021556">
                  <a:extLst>
                    <a:ext uri="{9D8B030D-6E8A-4147-A177-3AD203B41FA5}">
                      <a16:colId xmlns:a16="http://schemas.microsoft.com/office/drawing/2014/main" val="1552128714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1195869407"/>
                    </a:ext>
                  </a:extLst>
                </a:gridCol>
                <a:gridCol w="1250156">
                  <a:extLst>
                    <a:ext uri="{9D8B030D-6E8A-4147-A177-3AD203B41FA5}">
                      <a16:colId xmlns:a16="http://schemas.microsoft.com/office/drawing/2014/main" val="4272438952"/>
                    </a:ext>
                  </a:extLst>
                </a:gridCol>
                <a:gridCol w="1153953">
                  <a:extLst>
                    <a:ext uri="{9D8B030D-6E8A-4147-A177-3AD203B41FA5}">
                      <a16:colId xmlns:a16="http://schemas.microsoft.com/office/drawing/2014/main" val="2606368131"/>
                    </a:ext>
                  </a:extLst>
                </a:gridCol>
              </a:tblGrid>
              <a:tr h="39802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300KB</a:t>
                      </a:r>
                      <a:endParaRPr lang="ko-KR" altLang="en-US" sz="11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600KB</a:t>
                      </a:r>
                      <a:r>
                        <a:rPr lang="ko-KR" altLang="en-US" sz="11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→</a:t>
                      </a:r>
                      <a:r>
                        <a:rPr lang="en-US" altLang="ko-KR" sz="11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100KB</a:t>
                      </a:r>
                      <a:endParaRPr lang="ko-KR" altLang="en-US" sz="11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350KB</a:t>
                      </a:r>
                      <a:endParaRPr lang="ko-KR" altLang="en-US" sz="11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200KB</a:t>
                      </a:r>
                      <a:endParaRPr lang="ko-KR" altLang="en-US" sz="11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750KB</a:t>
                      </a:r>
                      <a:r>
                        <a:rPr lang="ko-KR" altLang="en-US" sz="11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→</a:t>
                      </a:r>
                      <a:r>
                        <a:rPr lang="en-US" altLang="ko-KR" sz="11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392KB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635KB</a:t>
                      </a:r>
                      <a:r>
                        <a:rPr lang="ko-KR" altLang="en-US" sz="11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→</a:t>
                      </a:r>
                      <a:r>
                        <a:rPr lang="en-US" altLang="ko-KR" sz="11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135KB</a:t>
                      </a:r>
                      <a:endParaRPr lang="ko-KR" altLang="en-US" sz="11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125KB</a:t>
                      </a:r>
                      <a:r>
                        <a:rPr lang="ko-KR" altLang="en-US" sz="11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→</a:t>
                      </a:r>
                      <a:r>
                        <a:rPr lang="en-US" altLang="ko-KR" sz="11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10KB</a:t>
                      </a:r>
                      <a:endParaRPr lang="ko-KR" altLang="en-US" sz="1100" b="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2454710"/>
                  </a:ext>
                </a:extLst>
              </a:tr>
              <a:tr h="398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최적 적합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rgbClr val="FF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미할당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500KB</a:t>
                      </a:r>
                      <a:endParaRPr lang="ko-KR" altLang="en-US" sz="11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rgbClr val="FF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미할당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200KB</a:t>
                      </a:r>
                      <a:endParaRPr lang="ko-KR" altLang="en-US" sz="11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358KB/375KB</a:t>
                      </a:r>
                      <a:endParaRPr lang="ko-KR" altLang="en-US" sz="11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115KB</a:t>
                      </a:r>
                      <a:endParaRPr lang="ko-KR" altLang="en-US" sz="11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874229"/>
                  </a:ext>
                </a:extLst>
              </a:tr>
            </a:tbl>
          </a:graphicData>
        </a:graphic>
      </p:graphicFrame>
      <p:sp>
        <p:nvSpPr>
          <p:cNvPr id="22" name="화살표: 위로 굽음 21">
            <a:extLst>
              <a:ext uri="{FF2B5EF4-FFF2-40B4-BE49-F238E27FC236}">
                <a16:creationId xmlns:a16="http://schemas.microsoft.com/office/drawing/2014/main" id="{48F783AD-61A2-463C-BD60-7BCFB85CAB46}"/>
              </a:ext>
            </a:extLst>
          </p:cNvPr>
          <p:cNvSpPr/>
          <p:nvPr/>
        </p:nvSpPr>
        <p:spPr>
          <a:xfrm rot="2858411">
            <a:off x="3293205" y="3277040"/>
            <a:ext cx="408594" cy="428126"/>
          </a:xfrm>
          <a:prstGeom prst="bentUpArrow">
            <a:avLst>
              <a:gd name="adj1" fmla="val 10869"/>
              <a:gd name="adj2" fmla="val 14674"/>
              <a:gd name="adj3" fmla="val 2936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위로 굽음 23">
            <a:extLst>
              <a:ext uri="{FF2B5EF4-FFF2-40B4-BE49-F238E27FC236}">
                <a16:creationId xmlns:a16="http://schemas.microsoft.com/office/drawing/2014/main" id="{8A56DDD2-68D5-4CDB-9CFE-B0E9792D6F65}"/>
              </a:ext>
            </a:extLst>
          </p:cNvPr>
          <p:cNvSpPr/>
          <p:nvPr/>
        </p:nvSpPr>
        <p:spPr>
          <a:xfrm rot="18565789">
            <a:off x="6948379" y="3570797"/>
            <a:ext cx="317144" cy="205776"/>
          </a:xfrm>
          <a:prstGeom prst="bentUpArrow">
            <a:avLst>
              <a:gd name="adj1" fmla="val 11398"/>
              <a:gd name="adj2" fmla="val 14674"/>
              <a:gd name="adj3" fmla="val 29364"/>
            </a:avLst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화살표: 위로 굽음 24">
            <a:extLst>
              <a:ext uri="{FF2B5EF4-FFF2-40B4-BE49-F238E27FC236}">
                <a16:creationId xmlns:a16="http://schemas.microsoft.com/office/drawing/2014/main" id="{07153A88-5E96-4B81-A30A-1776E64044F3}"/>
              </a:ext>
            </a:extLst>
          </p:cNvPr>
          <p:cNvSpPr/>
          <p:nvPr/>
        </p:nvSpPr>
        <p:spPr>
          <a:xfrm rot="3034211" flipH="1">
            <a:off x="5811825" y="3332461"/>
            <a:ext cx="545966" cy="407269"/>
          </a:xfrm>
          <a:prstGeom prst="bentUpArrow">
            <a:avLst>
              <a:gd name="adj1" fmla="val 11398"/>
              <a:gd name="adj2" fmla="val 14674"/>
              <a:gd name="adj3" fmla="val 2936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2982DF7-2406-499E-886D-62008B35A500}"/>
              </a:ext>
            </a:extLst>
          </p:cNvPr>
          <p:cNvSpPr/>
          <p:nvPr/>
        </p:nvSpPr>
        <p:spPr>
          <a:xfrm>
            <a:off x="1909069" y="5763671"/>
            <a:ext cx="5323116" cy="276999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300KB, 242KB, 150KB, 200KB, 135KB, 125KB </a:t>
            </a:r>
            <a:r>
              <a: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남음 → </a:t>
            </a:r>
            <a:r>
              <a:rPr lang="en-US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375KB </a:t>
            </a:r>
            <a:r>
              <a: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할당 불가</a:t>
            </a:r>
          </a:p>
        </p:txBody>
      </p:sp>
      <p:graphicFrame>
        <p:nvGraphicFramePr>
          <p:cNvPr id="34" name="표 3">
            <a:extLst>
              <a:ext uri="{FF2B5EF4-FFF2-40B4-BE49-F238E27FC236}">
                <a16:creationId xmlns:a16="http://schemas.microsoft.com/office/drawing/2014/main" id="{B9B9EBF4-5DA2-46F9-ADAA-2EDA714A6DD9}"/>
              </a:ext>
            </a:extLst>
          </p:cNvPr>
          <p:cNvGraphicFramePr>
            <a:graphicFrameLocks noGrp="1"/>
          </p:cNvGraphicFramePr>
          <p:nvPr/>
        </p:nvGraphicFramePr>
        <p:xfrm>
          <a:off x="764974" y="4716791"/>
          <a:ext cx="7611310" cy="9532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096">
                  <a:extLst>
                    <a:ext uri="{9D8B030D-6E8A-4147-A177-3AD203B41FA5}">
                      <a16:colId xmlns:a16="http://schemas.microsoft.com/office/drawing/2014/main" val="1882943315"/>
                    </a:ext>
                  </a:extLst>
                </a:gridCol>
                <a:gridCol w="1245868">
                  <a:extLst>
                    <a:ext uri="{9D8B030D-6E8A-4147-A177-3AD203B41FA5}">
                      <a16:colId xmlns:a16="http://schemas.microsoft.com/office/drawing/2014/main" val="919011245"/>
                    </a:ext>
                  </a:extLst>
                </a:gridCol>
                <a:gridCol w="1183007">
                  <a:extLst>
                    <a:ext uri="{9D8B030D-6E8A-4147-A177-3AD203B41FA5}">
                      <a16:colId xmlns:a16="http://schemas.microsoft.com/office/drawing/2014/main" val="552829686"/>
                    </a:ext>
                  </a:extLst>
                </a:gridCol>
                <a:gridCol w="1185862">
                  <a:extLst>
                    <a:ext uri="{9D8B030D-6E8A-4147-A177-3AD203B41FA5}">
                      <a16:colId xmlns:a16="http://schemas.microsoft.com/office/drawing/2014/main" val="1552128714"/>
                    </a:ext>
                  </a:extLst>
                </a:gridCol>
                <a:gridCol w="986513">
                  <a:extLst>
                    <a:ext uri="{9D8B030D-6E8A-4147-A177-3AD203B41FA5}">
                      <a16:colId xmlns:a16="http://schemas.microsoft.com/office/drawing/2014/main" val="1195869407"/>
                    </a:ext>
                  </a:extLst>
                </a:gridCol>
                <a:gridCol w="1235193">
                  <a:extLst>
                    <a:ext uri="{9D8B030D-6E8A-4147-A177-3AD203B41FA5}">
                      <a16:colId xmlns:a16="http://schemas.microsoft.com/office/drawing/2014/main" val="4272438952"/>
                    </a:ext>
                  </a:extLst>
                </a:gridCol>
                <a:gridCol w="892771">
                  <a:extLst>
                    <a:ext uri="{9D8B030D-6E8A-4147-A177-3AD203B41FA5}">
                      <a16:colId xmlns:a16="http://schemas.microsoft.com/office/drawing/2014/main" val="2606368131"/>
                    </a:ext>
                  </a:extLst>
                </a:gridCol>
              </a:tblGrid>
              <a:tr h="39802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300KB</a:t>
                      </a:r>
                      <a:endParaRPr lang="ko-KR" altLang="en-US" sz="11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600KB</a:t>
                      </a:r>
                      <a:r>
                        <a:rPr lang="ko-KR" altLang="en-US" sz="11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→</a:t>
                      </a:r>
                      <a:r>
                        <a:rPr lang="en-US" altLang="ko-KR" sz="11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242KB</a:t>
                      </a:r>
                      <a:endParaRPr lang="ko-KR" altLang="en-US" sz="11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350KB</a:t>
                      </a:r>
                      <a:r>
                        <a:rPr lang="ko-KR" altLang="en-US" sz="11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→</a:t>
                      </a:r>
                      <a:r>
                        <a:rPr lang="en-US" altLang="ko-KR" sz="11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150KB</a:t>
                      </a:r>
                      <a:endParaRPr lang="ko-KR" altLang="en-US" sz="11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200KB</a:t>
                      </a:r>
                      <a:endParaRPr lang="ko-KR" altLang="en-US" sz="11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750KB</a:t>
                      </a:r>
                      <a:r>
                        <a:rPr lang="ko-KR" altLang="en-US" sz="11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→</a:t>
                      </a:r>
                      <a:r>
                        <a:rPr lang="en-US" altLang="ko-KR" sz="11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635KB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635KB</a:t>
                      </a:r>
                      <a:r>
                        <a:rPr lang="ko-KR" altLang="en-US" sz="11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→</a:t>
                      </a:r>
                      <a:r>
                        <a:rPr lang="en-US" altLang="ko-KR" sz="11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135KB</a:t>
                      </a:r>
                      <a:endParaRPr lang="ko-KR" altLang="en-US" sz="11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125KB</a:t>
                      </a:r>
                      <a:endParaRPr lang="ko-KR" altLang="en-US" sz="1100" b="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2454710"/>
                  </a:ext>
                </a:extLst>
              </a:tr>
              <a:tr h="398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최악 적합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rgbClr val="FF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미할당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358KB</a:t>
                      </a:r>
                      <a:endParaRPr lang="ko-KR" altLang="en-US" sz="11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200KB</a:t>
                      </a:r>
                      <a:endParaRPr lang="ko-KR" altLang="en-US" sz="11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rgbClr val="FF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미할당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115KB/500KB</a:t>
                      </a:r>
                      <a:endParaRPr lang="ko-KR" altLang="en-US" sz="11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rgbClr val="FF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미할당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874229"/>
                  </a:ext>
                </a:extLst>
              </a:tr>
            </a:tbl>
          </a:graphicData>
        </a:graphic>
      </p:graphicFrame>
      <p:sp>
        <p:nvSpPr>
          <p:cNvPr id="36" name="화살표: 위로 굽음 35">
            <a:extLst>
              <a:ext uri="{FF2B5EF4-FFF2-40B4-BE49-F238E27FC236}">
                <a16:creationId xmlns:a16="http://schemas.microsoft.com/office/drawing/2014/main" id="{168F82ED-0E11-403B-BA3B-9CADDE31D171}"/>
              </a:ext>
            </a:extLst>
          </p:cNvPr>
          <p:cNvSpPr/>
          <p:nvPr/>
        </p:nvSpPr>
        <p:spPr>
          <a:xfrm rot="2858411">
            <a:off x="3293205" y="4918625"/>
            <a:ext cx="408594" cy="428126"/>
          </a:xfrm>
          <a:prstGeom prst="bentUpArrow">
            <a:avLst>
              <a:gd name="adj1" fmla="val 10869"/>
              <a:gd name="adj2" fmla="val 14674"/>
              <a:gd name="adj3" fmla="val 2936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위로 굽음 36">
            <a:extLst>
              <a:ext uri="{FF2B5EF4-FFF2-40B4-BE49-F238E27FC236}">
                <a16:creationId xmlns:a16="http://schemas.microsoft.com/office/drawing/2014/main" id="{09F27E0B-680C-460C-A384-241DDFCE1CAD}"/>
              </a:ext>
            </a:extLst>
          </p:cNvPr>
          <p:cNvSpPr/>
          <p:nvPr/>
        </p:nvSpPr>
        <p:spPr>
          <a:xfrm rot="2858411">
            <a:off x="4498244" y="4918625"/>
            <a:ext cx="408594" cy="428126"/>
          </a:xfrm>
          <a:prstGeom prst="bentUpArrow">
            <a:avLst>
              <a:gd name="adj1" fmla="val 10869"/>
              <a:gd name="adj2" fmla="val 14674"/>
              <a:gd name="adj3" fmla="val 2936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위로 굽음 37">
            <a:extLst>
              <a:ext uri="{FF2B5EF4-FFF2-40B4-BE49-F238E27FC236}">
                <a16:creationId xmlns:a16="http://schemas.microsoft.com/office/drawing/2014/main" id="{09EDF8D0-1F17-4051-9645-27F492AD42F7}"/>
              </a:ext>
            </a:extLst>
          </p:cNvPr>
          <p:cNvSpPr/>
          <p:nvPr/>
        </p:nvSpPr>
        <p:spPr>
          <a:xfrm rot="18565789">
            <a:off x="7226650" y="5209427"/>
            <a:ext cx="308152" cy="231704"/>
          </a:xfrm>
          <a:prstGeom prst="bentUpArrow">
            <a:avLst>
              <a:gd name="adj1" fmla="val 11398"/>
              <a:gd name="adj2" fmla="val 14674"/>
              <a:gd name="adj3" fmla="val 29364"/>
            </a:avLst>
          </a:prstGeom>
          <a:solidFill>
            <a:srgbClr val="7030A0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위로 굽음 38">
            <a:extLst>
              <a:ext uri="{FF2B5EF4-FFF2-40B4-BE49-F238E27FC236}">
                <a16:creationId xmlns:a16="http://schemas.microsoft.com/office/drawing/2014/main" id="{497B2E53-AE49-47ED-8F7F-A9E6DED73423}"/>
              </a:ext>
            </a:extLst>
          </p:cNvPr>
          <p:cNvSpPr/>
          <p:nvPr/>
        </p:nvSpPr>
        <p:spPr>
          <a:xfrm rot="3034211" flipH="1">
            <a:off x="6089809" y="4974048"/>
            <a:ext cx="545966" cy="407269"/>
          </a:xfrm>
          <a:prstGeom prst="bentUpArrow">
            <a:avLst>
              <a:gd name="adj1" fmla="val 11398"/>
              <a:gd name="adj2" fmla="val 14674"/>
              <a:gd name="adj3" fmla="val 2936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288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59301" y="301434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7859" y="293743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4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5F10AB-8DAE-452C-B2FE-CB9B77E0B91F}"/>
              </a:ext>
            </a:extLst>
          </p:cNvPr>
          <p:cNvSpPr txBox="1"/>
          <p:nvPr/>
        </p:nvSpPr>
        <p:spPr>
          <a:xfrm>
            <a:off x="6671038" y="2432556"/>
            <a:ext cx="2087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문제 </a:t>
            </a:r>
            <a:r>
              <a:rPr lang="en-US" altLang="ko-KR" sz="3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#9</a:t>
            </a:r>
            <a:endParaRPr lang="ko-KR" altLang="en-US" sz="36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6561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884" y="378668"/>
            <a:ext cx="74478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64KB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물리 메모리에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매핑된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4KB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페이지 크기의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265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페이지의 논리 주소 공간을 고려하자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C965BF0-4DB8-4E1F-8B00-19C5E93B786C}"/>
              </a:ext>
            </a:extLst>
          </p:cNvPr>
          <p:cNvGrpSpPr/>
          <p:nvPr/>
        </p:nvGrpSpPr>
        <p:grpSpPr>
          <a:xfrm>
            <a:off x="1552129" y="3429000"/>
            <a:ext cx="2784556" cy="1271587"/>
            <a:chOff x="1735931" y="3064669"/>
            <a:chExt cx="2784556" cy="127158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FC1CCBB-5354-4915-8D5B-43880518AD9A}"/>
                </a:ext>
              </a:extLst>
            </p:cNvPr>
            <p:cNvSpPr/>
            <p:nvPr/>
          </p:nvSpPr>
          <p:spPr>
            <a:xfrm>
              <a:off x="1735931" y="3064669"/>
              <a:ext cx="2784556" cy="1271587"/>
            </a:xfrm>
            <a:prstGeom prst="rect">
              <a:avLst/>
            </a:prstGeom>
            <a:solidFill>
              <a:srgbClr val="92D05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32714E2-C7EF-43F5-91DA-6BDF4CB91348}"/>
                </a:ext>
              </a:extLst>
            </p:cNvPr>
            <p:cNvSpPr/>
            <p:nvPr/>
          </p:nvSpPr>
          <p:spPr>
            <a:xfrm>
              <a:off x="1809488" y="3152001"/>
              <a:ext cx="271099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28600" indent="-228600">
                <a:buAutoNum type="alphaLcPeriod"/>
              </a:pPr>
              <a:r>
                <a:rPr lang="ko-KR" altLang="en-US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논리 주소에 몇 비트가 필요한가</a:t>
              </a:r>
              <a:r>
                <a:rPr lang="en-US" altLang="ko-KR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?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41980BB-9EB6-4485-B8BD-DDBF86997430}"/>
                </a:ext>
              </a:extLst>
            </p:cNvPr>
            <p:cNvSpPr/>
            <p:nvPr/>
          </p:nvSpPr>
          <p:spPr>
            <a:xfrm>
              <a:off x="2248712" y="3591730"/>
              <a:ext cx="183255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4KB</a:t>
              </a:r>
              <a:r>
                <a:rPr lang="ko-KR" altLang="en-US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+</a:t>
              </a:r>
              <a:r>
                <a:rPr lang="ko-KR" altLang="en-US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256page = 2^20</a:t>
              </a:r>
            </a:p>
            <a:p>
              <a:pPr algn="ctr"/>
              <a:endPara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r>
                <a:rPr lang="en-US" altLang="ko-KR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20bit</a:t>
              </a:r>
              <a:r>
                <a:rPr lang="ko-KR" altLang="en-US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필요</a:t>
              </a:r>
              <a:endPara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15C52A0-335D-4DEC-A512-ED3A63C10F74}"/>
              </a:ext>
            </a:extLst>
          </p:cNvPr>
          <p:cNvGrpSpPr/>
          <p:nvPr/>
        </p:nvGrpSpPr>
        <p:grpSpPr>
          <a:xfrm>
            <a:off x="4807316" y="3429001"/>
            <a:ext cx="2784556" cy="1271587"/>
            <a:chOff x="4869979" y="3064668"/>
            <a:chExt cx="2784556" cy="127158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AB6B135-4934-4864-A8FB-539CEE80AB43}"/>
                </a:ext>
              </a:extLst>
            </p:cNvPr>
            <p:cNvSpPr/>
            <p:nvPr/>
          </p:nvSpPr>
          <p:spPr>
            <a:xfrm>
              <a:off x="4869979" y="3064668"/>
              <a:ext cx="2784556" cy="1271587"/>
            </a:xfrm>
            <a:prstGeom prst="rect">
              <a:avLst/>
            </a:prstGeom>
            <a:solidFill>
              <a:srgbClr val="B9ABF7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FA7A94E-993C-4A17-8919-D23550926D19}"/>
                </a:ext>
              </a:extLst>
            </p:cNvPr>
            <p:cNvSpPr/>
            <p:nvPr/>
          </p:nvSpPr>
          <p:spPr>
            <a:xfrm>
              <a:off x="4906758" y="3161943"/>
              <a:ext cx="271099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28600" indent="-228600">
                <a:buFont typeface="+mj-lt"/>
                <a:buAutoNum type="alphaLcPeriod" startAt="2"/>
              </a:pPr>
              <a:r>
                <a:rPr lang="ko-KR" altLang="en-US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물리 주소에 몇 비트가 필요한가</a:t>
              </a:r>
              <a:r>
                <a:rPr lang="en-US" altLang="ko-KR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?</a:t>
              </a:r>
              <a:endPara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A030D62-11F8-4B4E-97F5-FBE4CA57D2D4}"/>
                </a:ext>
              </a:extLst>
            </p:cNvPr>
            <p:cNvSpPr/>
            <p:nvPr/>
          </p:nvSpPr>
          <p:spPr>
            <a:xfrm>
              <a:off x="5470618" y="3591730"/>
              <a:ext cx="181331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4KB</a:t>
              </a:r>
              <a:r>
                <a:rPr lang="ko-KR" altLang="en-US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+</a:t>
              </a:r>
              <a:r>
                <a:rPr lang="ko-KR" altLang="en-US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64frame = 2^18</a:t>
              </a:r>
            </a:p>
            <a:p>
              <a:endPara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r>
                <a:rPr lang="en-US" altLang="ko-KR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18bit</a:t>
              </a:r>
              <a:r>
                <a:rPr lang="ko-KR" altLang="en-US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필요</a:t>
              </a:r>
              <a:endPara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D94E05A-1052-4D66-ADB5-EF9CBBE23EC2}"/>
              </a:ext>
            </a:extLst>
          </p:cNvPr>
          <p:cNvGrpSpPr/>
          <p:nvPr/>
        </p:nvGrpSpPr>
        <p:grpSpPr>
          <a:xfrm>
            <a:off x="1552129" y="2071389"/>
            <a:ext cx="6065628" cy="880241"/>
            <a:chOff x="1552129" y="1959392"/>
            <a:chExt cx="6065628" cy="88024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49B2018-D776-49B2-8506-76A0FC22E941}"/>
                </a:ext>
              </a:extLst>
            </p:cNvPr>
            <p:cNvSpPr/>
            <p:nvPr/>
          </p:nvSpPr>
          <p:spPr>
            <a:xfrm>
              <a:off x="1552129" y="1959392"/>
              <a:ext cx="1550424" cy="880241"/>
            </a:xfrm>
            <a:prstGeom prst="rect">
              <a:avLst/>
            </a:prstGeom>
            <a:solidFill>
              <a:srgbClr val="C7E8F9"/>
            </a:solidFill>
          </p:spPr>
          <p:txBody>
            <a:bodyPr wrap="none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4KB = 2^12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265 page = 2^8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64 frame = 2^6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6E7936C-0C24-4E31-BFBB-10E1E92F2488}"/>
                </a:ext>
              </a:extLst>
            </p:cNvPr>
            <p:cNvSpPr/>
            <p:nvPr/>
          </p:nvSpPr>
          <p:spPr>
            <a:xfrm>
              <a:off x="3419368" y="2231541"/>
              <a:ext cx="4198389" cy="6032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페이지</a:t>
              </a:r>
              <a:r>
                <a:rPr lang="en-US" altLang="ko-KR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(page) :  </a:t>
              </a:r>
              <a:r>
                <a:rPr lang="ko-KR" altLang="en-US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가상 메모리를 일정한 크기로 나눈 블록</a:t>
              </a:r>
              <a:endPara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프레임</a:t>
              </a:r>
              <a:r>
                <a:rPr lang="en-US" altLang="ko-KR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(frame) : </a:t>
              </a:r>
              <a:r>
                <a:rPr lang="ko-KR" altLang="en-US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물리 메모리를 일정한 크기로 나눈 블록</a:t>
              </a:r>
              <a:endPara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B5B6690B-7E07-4BED-86A4-F4938B9FF7F9}"/>
                </a:ext>
              </a:extLst>
            </p:cNvPr>
            <p:cNvCxnSpPr/>
            <p:nvPr/>
          </p:nvCxnSpPr>
          <p:spPr>
            <a:xfrm>
              <a:off x="2981185" y="2457450"/>
              <a:ext cx="49782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F4916732-EE23-4003-86F4-81E83AB3BA06}"/>
                </a:ext>
              </a:extLst>
            </p:cNvPr>
            <p:cNvCxnSpPr/>
            <p:nvPr/>
          </p:nvCxnSpPr>
          <p:spPr>
            <a:xfrm>
              <a:off x="2981185" y="2707481"/>
              <a:ext cx="49782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3555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72" y="3050600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Thank U</a:t>
            </a:r>
          </a:p>
        </p:txBody>
      </p:sp>
    </p:spTree>
    <p:extLst>
      <p:ext uri="{BB962C8B-B14F-4D97-AF65-F5344CB8AC3E}">
        <p14:creationId xmlns:p14="http://schemas.microsoft.com/office/powerpoint/2010/main" val="335450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810740" y="2233584"/>
            <a:ext cx="7560000" cy="1588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0740" y="1623120"/>
            <a:ext cx="2485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447208" y="2782475"/>
            <a:ext cx="3169892" cy="742877"/>
            <a:chOff x="1369366" y="2489976"/>
            <a:chExt cx="3169892" cy="742877"/>
          </a:xfrm>
        </p:grpSpPr>
        <p:grpSp>
          <p:nvGrpSpPr>
            <p:cNvPr id="29" name="그룹 28"/>
            <p:cNvGrpSpPr/>
            <p:nvPr/>
          </p:nvGrpSpPr>
          <p:grpSpPr>
            <a:xfrm>
              <a:off x="1369366" y="2489976"/>
              <a:ext cx="1006384" cy="369332"/>
              <a:chOff x="846161" y="1522955"/>
              <a:chExt cx="1006384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846161" y="1522955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>
                    <a:solidFill>
                      <a:schemeClr val="tx2">
                        <a:lumMod val="7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001</a:t>
                </a:r>
                <a:endParaRPr lang="ko-KR" altLang="en-US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1436908" y="1686282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2480884" y="2498507"/>
              <a:ext cx="20583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문제 </a:t>
              </a:r>
              <a:r>
                <a:rPr lang="en-US" altLang="ko-KR" sz="16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#1</a:t>
              </a:r>
              <a:endPara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480884" y="2894299"/>
              <a:ext cx="172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447208" y="4622829"/>
            <a:ext cx="5328418" cy="713836"/>
            <a:chOff x="1369366" y="4489882"/>
            <a:chExt cx="5328418" cy="713836"/>
          </a:xfrm>
        </p:grpSpPr>
        <p:grpSp>
          <p:nvGrpSpPr>
            <p:cNvPr id="36" name="그룹 35"/>
            <p:cNvGrpSpPr/>
            <p:nvPr/>
          </p:nvGrpSpPr>
          <p:grpSpPr>
            <a:xfrm>
              <a:off x="1369366" y="4495832"/>
              <a:ext cx="1018259" cy="369332"/>
              <a:chOff x="844186" y="2637230"/>
              <a:chExt cx="1018259" cy="369332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844186" y="2637230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>
                    <a:solidFill>
                      <a:schemeClr val="tx2">
                        <a:lumMod val="7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003</a:t>
                </a:r>
                <a:endParaRPr lang="ko-KR" altLang="en-US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>
                <a:off x="1446808" y="2800557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2480884" y="4489882"/>
              <a:ext cx="20583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문제 </a:t>
              </a:r>
              <a:r>
                <a:rPr lang="en-US" altLang="ko-KR" sz="16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#6</a:t>
              </a:r>
              <a:endPara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80883" y="4865164"/>
              <a:ext cx="42169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</a:t>
            </a:fld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2D5894D-4992-4273-AE6A-6F3CEF06124F}"/>
              </a:ext>
            </a:extLst>
          </p:cNvPr>
          <p:cNvGrpSpPr/>
          <p:nvPr/>
        </p:nvGrpSpPr>
        <p:grpSpPr>
          <a:xfrm>
            <a:off x="1447208" y="3706194"/>
            <a:ext cx="5328418" cy="713836"/>
            <a:chOff x="1369366" y="4489882"/>
            <a:chExt cx="5328418" cy="713836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61759EE-3B49-4D39-B87C-F3628C2C284D}"/>
                </a:ext>
              </a:extLst>
            </p:cNvPr>
            <p:cNvGrpSpPr/>
            <p:nvPr/>
          </p:nvGrpSpPr>
          <p:grpSpPr>
            <a:xfrm>
              <a:off x="1369366" y="4495832"/>
              <a:ext cx="1018259" cy="369332"/>
              <a:chOff x="844186" y="2637230"/>
              <a:chExt cx="1018259" cy="36933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64CA82-C148-428A-9A98-CA4C32224318}"/>
                  </a:ext>
                </a:extLst>
              </p:cNvPr>
              <p:cNvSpPr txBox="1"/>
              <p:nvPr/>
            </p:nvSpPr>
            <p:spPr>
              <a:xfrm>
                <a:off x="844186" y="2637230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>
                    <a:solidFill>
                      <a:schemeClr val="tx2">
                        <a:lumMod val="7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002</a:t>
                </a:r>
                <a:endParaRPr lang="ko-KR" altLang="en-US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5CC6FF81-4E08-45E2-9A4D-43C28802B042}"/>
                  </a:ext>
                </a:extLst>
              </p:cNvPr>
              <p:cNvCxnSpPr/>
              <p:nvPr/>
            </p:nvCxnSpPr>
            <p:spPr>
              <a:xfrm>
                <a:off x="1446808" y="2800557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943484-394F-4341-829B-E21802821C49}"/>
                </a:ext>
              </a:extLst>
            </p:cNvPr>
            <p:cNvSpPr txBox="1"/>
            <p:nvPr/>
          </p:nvSpPr>
          <p:spPr>
            <a:xfrm>
              <a:off x="2480884" y="4489882"/>
              <a:ext cx="20583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문제 </a:t>
              </a:r>
              <a:r>
                <a:rPr lang="en-US" altLang="ko-KR" sz="16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#4</a:t>
              </a:r>
              <a:endPara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5CF256B-47F9-4FA9-BE3A-339110BE9C17}"/>
                </a:ext>
              </a:extLst>
            </p:cNvPr>
            <p:cNvSpPr txBox="1"/>
            <p:nvPr/>
          </p:nvSpPr>
          <p:spPr>
            <a:xfrm>
              <a:off x="2480883" y="4865164"/>
              <a:ext cx="42169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1CB0CBF-4EC3-4467-8BF4-59796CA7084C}"/>
              </a:ext>
            </a:extLst>
          </p:cNvPr>
          <p:cNvGrpSpPr/>
          <p:nvPr/>
        </p:nvGrpSpPr>
        <p:grpSpPr>
          <a:xfrm>
            <a:off x="1447208" y="5521099"/>
            <a:ext cx="5328418" cy="713836"/>
            <a:chOff x="1369366" y="4489882"/>
            <a:chExt cx="5328418" cy="713836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A7D42F4-49AE-4137-895A-E0BCDB6D03BE}"/>
                </a:ext>
              </a:extLst>
            </p:cNvPr>
            <p:cNvGrpSpPr/>
            <p:nvPr/>
          </p:nvGrpSpPr>
          <p:grpSpPr>
            <a:xfrm>
              <a:off x="1369366" y="4495832"/>
              <a:ext cx="1018259" cy="369332"/>
              <a:chOff x="844186" y="2637230"/>
              <a:chExt cx="1018259" cy="369332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F7D780F-0091-4A94-85FF-160005F00032}"/>
                  </a:ext>
                </a:extLst>
              </p:cNvPr>
              <p:cNvSpPr txBox="1"/>
              <p:nvPr/>
            </p:nvSpPr>
            <p:spPr>
              <a:xfrm>
                <a:off x="844186" y="2637230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>
                    <a:solidFill>
                      <a:schemeClr val="tx2">
                        <a:lumMod val="7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004</a:t>
                </a:r>
                <a:endParaRPr lang="ko-KR" altLang="en-US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83E1BAF7-586F-4934-AEB1-BEADF106AFBA}"/>
                  </a:ext>
                </a:extLst>
              </p:cNvPr>
              <p:cNvCxnSpPr/>
              <p:nvPr/>
            </p:nvCxnSpPr>
            <p:spPr>
              <a:xfrm>
                <a:off x="1446808" y="2800557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F2243C7-5A4F-4701-94BF-F6C495EFF1C7}"/>
                </a:ext>
              </a:extLst>
            </p:cNvPr>
            <p:cNvSpPr txBox="1"/>
            <p:nvPr/>
          </p:nvSpPr>
          <p:spPr>
            <a:xfrm>
              <a:off x="2480884" y="4489882"/>
              <a:ext cx="20583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문제 </a:t>
              </a:r>
              <a:r>
                <a:rPr lang="en-US" altLang="ko-KR" sz="16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#7</a:t>
              </a:r>
              <a:endPara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70843FB-53CB-4040-8189-09F4908D2427}"/>
                </a:ext>
              </a:extLst>
            </p:cNvPr>
            <p:cNvSpPr txBox="1"/>
            <p:nvPr/>
          </p:nvSpPr>
          <p:spPr>
            <a:xfrm>
              <a:off x="2480883" y="4865164"/>
              <a:ext cx="42169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81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96573" y="324000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17371" y="341980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71038" y="2432556"/>
            <a:ext cx="2087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문제 </a:t>
            </a:r>
            <a:r>
              <a:rPr lang="en-US" altLang="ko-KR" sz="3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#1</a:t>
            </a:r>
            <a:endParaRPr lang="ko-KR" altLang="en-US" sz="36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83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1C50171-3402-4EEB-8E5F-FF048EE48B62}"/>
              </a:ext>
            </a:extLst>
          </p:cNvPr>
          <p:cNvSpPr/>
          <p:nvPr/>
        </p:nvSpPr>
        <p:spPr>
          <a:xfrm>
            <a:off x="4092234" y="3679405"/>
            <a:ext cx="956789" cy="24464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00C1E6C-B259-4031-8B1D-1651D44A1F41}"/>
              </a:ext>
            </a:extLst>
          </p:cNvPr>
          <p:cNvSpPr/>
          <p:nvPr/>
        </p:nvSpPr>
        <p:spPr>
          <a:xfrm>
            <a:off x="4092234" y="2316888"/>
            <a:ext cx="956789" cy="244643"/>
          </a:xfrm>
          <a:prstGeom prst="rect">
            <a:avLst/>
          </a:prstGeom>
          <a:solidFill>
            <a:srgbClr val="FFC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884" y="347891"/>
            <a:ext cx="74478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내부 단편화와 외부 단편화 사이의 차이점을 설명하고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어떻게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다른지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설명하라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50C00D-2CF7-4B38-9869-2E9736D6E90B}"/>
              </a:ext>
            </a:extLst>
          </p:cNvPr>
          <p:cNvSpPr/>
          <p:nvPr/>
        </p:nvSpPr>
        <p:spPr>
          <a:xfrm>
            <a:off x="792593" y="2250277"/>
            <a:ext cx="7558813" cy="2265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내부 단편화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페이징에서 페이지 단위로 메모리에 적재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시킨다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프로그램의 사이즈가 정해진 단위의 블록으로 나뉘다가 정해진 단위의 사이즈보다 조금 커져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조금 큰 부분을 하나의 블록에 저장하게 되어 블록 안에 빈 공간이 생기는 것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외부 단편화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세그먼테이션에서 세그먼트 단위로 메모리에 적재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시킨다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세그먼트와 세그먼트 사이의 공간이 다른 세그먼트는 들어갈 수 없을 정도의 빈 공간이 생기는 것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019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884" y="347891"/>
            <a:ext cx="74478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내부 단편화와 외부 단편화 사이의 차이점을 설명하고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어떻게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다른지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설명하라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CCB2A83-FD05-407D-B162-3B5BC9341A39}"/>
              </a:ext>
            </a:extLst>
          </p:cNvPr>
          <p:cNvGrpSpPr/>
          <p:nvPr/>
        </p:nvGrpSpPr>
        <p:grpSpPr>
          <a:xfrm>
            <a:off x="942951" y="2198731"/>
            <a:ext cx="7115222" cy="2460538"/>
            <a:chOff x="1014389" y="2060232"/>
            <a:chExt cx="7115222" cy="246053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3D1F6EA-1DBC-4F5D-B21D-701DA2A1BE1F}"/>
                </a:ext>
              </a:extLst>
            </p:cNvPr>
            <p:cNvGrpSpPr/>
            <p:nvPr/>
          </p:nvGrpSpPr>
          <p:grpSpPr>
            <a:xfrm>
              <a:off x="1014389" y="2060232"/>
              <a:ext cx="7115222" cy="1157240"/>
              <a:chOff x="1014389" y="2742857"/>
              <a:chExt cx="7115222" cy="115724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374B4C6-6FC1-4345-B274-ECEEB1A53FAD}"/>
                  </a:ext>
                </a:extLst>
              </p:cNvPr>
              <p:cNvSpPr/>
              <p:nvPr/>
            </p:nvSpPr>
            <p:spPr>
              <a:xfrm>
                <a:off x="2428527" y="3370527"/>
                <a:ext cx="909716" cy="244643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2E373877-87DF-4F1E-9D73-4395BE0B3CA6}"/>
                  </a:ext>
                </a:extLst>
              </p:cNvPr>
              <p:cNvSpPr/>
              <p:nvPr/>
            </p:nvSpPr>
            <p:spPr>
              <a:xfrm>
                <a:off x="1120504" y="3082890"/>
                <a:ext cx="956789" cy="244643"/>
              </a:xfrm>
              <a:prstGeom prst="rect">
                <a:avLst/>
              </a:prstGeom>
              <a:solidFill>
                <a:srgbClr val="FFC2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82E5462D-AB65-4747-8F71-F61746F3683E}"/>
                  </a:ext>
                </a:extLst>
              </p:cNvPr>
              <p:cNvSpPr/>
              <p:nvPr/>
            </p:nvSpPr>
            <p:spPr>
              <a:xfrm>
                <a:off x="1014389" y="2742857"/>
                <a:ext cx="7115222" cy="11572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따라서</a:t>
                </a:r>
                <a:endParaRPr lang="en-US" altLang="ko-KR" sz="12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내부단편화는 하나의 범위나 페이지 상의 영역으로</a:t>
                </a:r>
                <a:r>
                  <a:rPr lang="en-US" altLang="ko-KR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ko-KR" altLang="en-US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그 범위나 페이지를 차지하는 작업</a:t>
                </a:r>
                <a:r>
                  <a:rPr lang="en-US" altLang="ko-KR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</a:t>
                </a:r>
                <a:r>
                  <a:rPr lang="ko-KR" altLang="en-US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프로세스</a:t>
                </a:r>
                <a:r>
                  <a:rPr lang="en-US" altLang="ko-KR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  <a:r>
                  <a:rPr lang="ko-KR" altLang="en-US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에는 사용되지 않으나</a:t>
                </a:r>
                <a:r>
                  <a:rPr lang="en-US" altLang="ko-KR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</a:t>
                </a:r>
                <a:r>
                  <a:rPr lang="ko-KR" altLang="en-US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외부 단편화 같은 경우 모든 프로세스 사이마다 못 쓰게 된 가용 공간을 가질 수</a:t>
                </a:r>
                <a:endParaRPr lang="en-US" altLang="ko-KR" sz="12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있기 때문에 해당 범위나 페이지를 차지할 수 있는 작업에 사용 됨</a:t>
                </a:r>
                <a:endParaRPr lang="en-US" altLang="ko-KR" sz="12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43460865-F7D4-4ED1-8ABC-BE1C96F5C87A}"/>
                </a:ext>
              </a:extLst>
            </p:cNvPr>
            <p:cNvGrpSpPr/>
            <p:nvPr/>
          </p:nvGrpSpPr>
          <p:grpSpPr>
            <a:xfrm>
              <a:off x="1014389" y="3640529"/>
              <a:ext cx="7115222" cy="880241"/>
              <a:chOff x="1014389" y="3190091"/>
              <a:chExt cx="7115222" cy="880241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3B74025-2CD7-498C-B086-EE2E46916F6E}"/>
                  </a:ext>
                </a:extLst>
              </p:cNvPr>
              <p:cNvSpPr/>
              <p:nvPr/>
            </p:nvSpPr>
            <p:spPr>
              <a:xfrm>
                <a:off x="3183122" y="3813757"/>
                <a:ext cx="827015" cy="222403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FECBE9A-7038-4349-B6AA-6AAF5D62C4F1}"/>
                  </a:ext>
                </a:extLst>
              </p:cNvPr>
              <p:cNvSpPr/>
              <p:nvPr/>
            </p:nvSpPr>
            <p:spPr>
              <a:xfrm>
                <a:off x="1646718" y="3528378"/>
                <a:ext cx="869808" cy="244643"/>
              </a:xfrm>
              <a:prstGeom prst="rect">
                <a:avLst/>
              </a:prstGeom>
              <a:solidFill>
                <a:srgbClr val="FFC2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D4CB231-A2FC-458A-902E-3F9D2BF628FF}"/>
                  </a:ext>
                </a:extLst>
              </p:cNvPr>
              <p:cNvSpPr/>
              <p:nvPr/>
            </p:nvSpPr>
            <p:spPr>
              <a:xfrm>
                <a:off x="1014389" y="3190091"/>
                <a:ext cx="7115222" cy="8802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또한</a:t>
                </a:r>
                <a:endParaRPr lang="en-US" altLang="ko-KR" sz="12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내부 단편화는 최초</a:t>
                </a:r>
                <a:r>
                  <a:rPr lang="en-US" altLang="ko-KR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</a:t>
                </a:r>
                <a:r>
                  <a:rPr lang="ko-KR" altLang="en-US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최적</a:t>
                </a:r>
                <a:r>
                  <a:rPr lang="en-US" altLang="ko-KR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</a:t>
                </a:r>
                <a:r>
                  <a:rPr lang="ko-KR" altLang="en-US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최악 적합을 통해 완화시킬 수 있으나 완벽한 해결은 안 됨</a:t>
                </a:r>
                <a:endParaRPr lang="en-US" altLang="ko-KR" sz="12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외부 단편화는 압축 기법을 통해 해결 됨</a:t>
                </a:r>
                <a:endParaRPr lang="en-US" altLang="ko-KR" sz="12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085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2D305A7-476B-4005-83B8-8D9EA8FC9C21}"/>
              </a:ext>
            </a:extLst>
          </p:cNvPr>
          <p:cNvGrpSpPr/>
          <p:nvPr/>
        </p:nvGrpSpPr>
        <p:grpSpPr>
          <a:xfrm>
            <a:off x="1786719" y="1881216"/>
            <a:ext cx="5570561" cy="2542234"/>
            <a:chOff x="1751484" y="1702520"/>
            <a:chExt cx="5570561" cy="254223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0A4B0C6-EA48-4764-8DBB-407FE2D4C7B4}"/>
                </a:ext>
              </a:extLst>
            </p:cNvPr>
            <p:cNvSpPr/>
            <p:nvPr/>
          </p:nvSpPr>
          <p:spPr>
            <a:xfrm>
              <a:off x="4083572" y="3382157"/>
              <a:ext cx="906384" cy="30401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B75F46D-C4BE-4CAC-8139-B80EA4173627}"/>
                </a:ext>
              </a:extLst>
            </p:cNvPr>
            <p:cNvSpPr/>
            <p:nvPr/>
          </p:nvSpPr>
          <p:spPr>
            <a:xfrm>
              <a:off x="4083572" y="2304527"/>
              <a:ext cx="906384" cy="304018"/>
            </a:xfrm>
            <a:prstGeom prst="rect">
              <a:avLst/>
            </a:prstGeom>
            <a:solidFill>
              <a:srgbClr val="FFC2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6284409-B446-4FA8-B665-14B0DE55E83B}"/>
                </a:ext>
              </a:extLst>
            </p:cNvPr>
            <p:cNvSpPr/>
            <p:nvPr/>
          </p:nvSpPr>
          <p:spPr>
            <a:xfrm>
              <a:off x="1751484" y="1702520"/>
              <a:ext cx="5570561" cy="25422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예시</a:t>
              </a:r>
              <a:r>
                <a:rPr lang="en-US" altLang="ko-KR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)</a:t>
              </a:r>
            </a:p>
            <a:p>
              <a:pPr algn="ctr">
                <a:lnSpc>
                  <a:spcPct val="150000"/>
                </a:lnSpc>
              </a:pPr>
              <a:endPara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내부 단편화 </a:t>
              </a:r>
              <a:endPara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100</a:t>
              </a:r>
              <a:r>
                <a:rPr lang="ko-KR" altLang="en-US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크기를 갖는 분할에 </a:t>
              </a:r>
              <a:r>
                <a:rPr lang="en-US" altLang="ko-KR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80</a:t>
              </a:r>
              <a:r>
                <a:rPr lang="ko-KR" altLang="en-US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크기를 갖는 프로그램을 배치하였을 경우</a:t>
              </a:r>
              <a:endPara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20</a:t>
              </a:r>
              <a:r>
                <a:rPr lang="ko-KR" altLang="en-US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의 공간이</a:t>
              </a:r>
              <a:r>
                <a:rPr lang="en-US" altLang="ko-KR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내부 단편화 공간이 됨</a:t>
              </a:r>
              <a:endPara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외부 단편화</a:t>
              </a:r>
              <a:endPara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100</a:t>
              </a:r>
              <a:r>
                <a:rPr lang="ko-KR" altLang="en-US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크기를 갖는 분할이 있을 때 </a:t>
              </a:r>
              <a:r>
                <a:rPr lang="en-US" altLang="ko-KR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120</a:t>
              </a:r>
              <a:r>
                <a:rPr lang="ko-KR" altLang="en-US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크기를 갖는 프로그램은 배치 되지 못 하나</a:t>
              </a:r>
              <a:r>
                <a:rPr lang="en-US" altLang="ko-KR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 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100</a:t>
              </a:r>
              <a:r>
                <a:rPr lang="ko-KR" altLang="en-US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의 공간은 배치가 되기 때문에 </a:t>
              </a:r>
              <a:r>
                <a:rPr lang="en-US" altLang="ko-KR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100</a:t>
              </a:r>
              <a:r>
                <a:rPr lang="ko-KR" altLang="en-US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의 전체 공간이 외부 단편화 공간이 됨</a:t>
              </a:r>
              <a:endPara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884" y="347891"/>
            <a:ext cx="74478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내부 단편화와 외부 단편화 사이의 차이점을 설명하고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어떻게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다른지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설명하라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3390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2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59301" y="301434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7859" y="293743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5F10AB-8DAE-452C-B2FE-CB9B77E0B91F}"/>
              </a:ext>
            </a:extLst>
          </p:cNvPr>
          <p:cNvSpPr txBox="1"/>
          <p:nvPr/>
        </p:nvSpPr>
        <p:spPr>
          <a:xfrm>
            <a:off x="6671038" y="2432556"/>
            <a:ext cx="2087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문제 </a:t>
            </a:r>
            <a:r>
              <a:rPr lang="en-US" altLang="ko-KR" sz="3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#4</a:t>
            </a:r>
            <a:endParaRPr lang="ko-KR" altLang="en-US" sz="36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8682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8" y="380879"/>
            <a:ext cx="46305" cy="449090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2740" y="283598"/>
            <a:ext cx="7447873" cy="603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1,024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개의 워드 크기 페이지를 사용하고 총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64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페이지로 구성된 논리 주소 공간을 고려하자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논리 주소 공간은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32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프레임의 논리 메모리로 사상 된다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762D256-1B5B-45EC-A15C-962A0E783556}"/>
              </a:ext>
            </a:extLst>
          </p:cNvPr>
          <p:cNvGrpSpPr/>
          <p:nvPr/>
        </p:nvGrpSpPr>
        <p:grpSpPr>
          <a:xfrm>
            <a:off x="1552129" y="3429000"/>
            <a:ext cx="2938444" cy="1271587"/>
            <a:chOff x="1735931" y="3064669"/>
            <a:chExt cx="2938444" cy="127158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B9240EE-2AC6-4A2B-AA65-59FC5C78E7A4}"/>
                </a:ext>
              </a:extLst>
            </p:cNvPr>
            <p:cNvSpPr/>
            <p:nvPr/>
          </p:nvSpPr>
          <p:spPr>
            <a:xfrm>
              <a:off x="1735931" y="3064669"/>
              <a:ext cx="2921366" cy="1271587"/>
            </a:xfrm>
            <a:prstGeom prst="rect">
              <a:avLst/>
            </a:prstGeom>
            <a:solidFill>
              <a:srgbClr val="92D05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34CB9EB-9E17-4E56-808F-C3591B318D72}"/>
                </a:ext>
              </a:extLst>
            </p:cNvPr>
            <p:cNvSpPr/>
            <p:nvPr/>
          </p:nvSpPr>
          <p:spPr>
            <a:xfrm>
              <a:off x="1809488" y="3152001"/>
              <a:ext cx="286488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28600" indent="-228600">
                <a:buAutoNum type="alphaLcPeriod"/>
              </a:pPr>
              <a:r>
                <a:rPr lang="ko-KR" altLang="en-US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논리 주소는 몇 비트로 구성되는가</a:t>
              </a:r>
              <a:r>
                <a:rPr lang="en-US" altLang="ko-KR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?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F5741D4-EF87-431D-9DD1-56258A26636F}"/>
                </a:ext>
              </a:extLst>
            </p:cNvPr>
            <p:cNvSpPr/>
            <p:nvPr/>
          </p:nvSpPr>
          <p:spPr>
            <a:xfrm>
              <a:off x="2030269" y="3605628"/>
              <a:ext cx="23326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1,024 word + 64 page = 2^16</a:t>
              </a:r>
            </a:p>
            <a:p>
              <a:pPr algn="ctr"/>
              <a:endPara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r>
                <a:rPr lang="en-US" altLang="ko-KR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16bit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363B5DE-70B4-43C4-BF9B-5FF627505C17}"/>
              </a:ext>
            </a:extLst>
          </p:cNvPr>
          <p:cNvGrpSpPr/>
          <p:nvPr/>
        </p:nvGrpSpPr>
        <p:grpSpPr>
          <a:xfrm>
            <a:off x="4807315" y="3429001"/>
            <a:ext cx="2901667" cy="1271587"/>
            <a:chOff x="4869978" y="3064668"/>
            <a:chExt cx="2901667" cy="127158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C7FBEE1-ACFE-4041-A5AD-573C7572225A}"/>
                </a:ext>
              </a:extLst>
            </p:cNvPr>
            <p:cNvSpPr/>
            <p:nvPr/>
          </p:nvSpPr>
          <p:spPr>
            <a:xfrm>
              <a:off x="4869978" y="3064668"/>
              <a:ext cx="2864887" cy="1271587"/>
            </a:xfrm>
            <a:prstGeom prst="rect">
              <a:avLst/>
            </a:prstGeom>
            <a:solidFill>
              <a:srgbClr val="B9ABF7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DC97253-CB8C-426F-8881-E97F83708412}"/>
                </a:ext>
              </a:extLst>
            </p:cNvPr>
            <p:cNvSpPr/>
            <p:nvPr/>
          </p:nvSpPr>
          <p:spPr>
            <a:xfrm>
              <a:off x="4906758" y="3161943"/>
              <a:ext cx="286488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28600" indent="-228600">
                <a:buFont typeface="+mj-lt"/>
                <a:buAutoNum type="alphaLcPeriod" startAt="2"/>
              </a:pPr>
              <a:r>
                <a:rPr lang="ko-KR" altLang="en-US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물리 주소는 몇 비트로 구성되는가</a:t>
              </a:r>
              <a:r>
                <a:rPr lang="en-US" altLang="ko-KR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?</a:t>
              </a:r>
              <a:endPara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D6FC2F3-279F-4D84-82EB-4B7B3641081D}"/>
                </a:ext>
              </a:extLst>
            </p:cNvPr>
            <p:cNvSpPr/>
            <p:nvPr/>
          </p:nvSpPr>
          <p:spPr>
            <a:xfrm>
              <a:off x="5470618" y="3591730"/>
              <a:ext cx="1847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32AA953-E749-4A7F-A1A3-5BD4DD1C9FAC}"/>
              </a:ext>
            </a:extLst>
          </p:cNvPr>
          <p:cNvSpPr/>
          <p:nvPr/>
        </p:nvSpPr>
        <p:spPr>
          <a:xfrm>
            <a:off x="3713431" y="2178898"/>
            <a:ext cx="1717137" cy="880241"/>
          </a:xfrm>
          <a:prstGeom prst="rect">
            <a:avLst/>
          </a:prstGeom>
          <a:solidFill>
            <a:srgbClr val="C7E8F9"/>
          </a:solidFill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1,024 word = 2^10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64 page = 2^6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32 frame = 2^5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B008A2-7857-4669-B60C-5FFE24CB5A3B}"/>
              </a:ext>
            </a:extLst>
          </p:cNvPr>
          <p:cNvSpPr/>
          <p:nvPr/>
        </p:nvSpPr>
        <p:spPr>
          <a:xfrm>
            <a:off x="5073413" y="3971957"/>
            <a:ext cx="24032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1,024 word + 32 frame = 2^15</a:t>
            </a:r>
          </a:p>
          <a:p>
            <a:pPr algn="ctr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15bit</a:t>
            </a:r>
          </a:p>
        </p:txBody>
      </p:sp>
    </p:spTree>
    <p:extLst>
      <p:ext uri="{BB962C8B-B14F-4D97-AF65-F5344CB8AC3E}">
        <p14:creationId xmlns:p14="http://schemas.microsoft.com/office/powerpoint/2010/main" val="4114277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59301" y="301434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7859" y="293743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3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5F10AB-8DAE-452C-B2FE-CB9B77E0B91F}"/>
              </a:ext>
            </a:extLst>
          </p:cNvPr>
          <p:cNvSpPr txBox="1"/>
          <p:nvPr/>
        </p:nvSpPr>
        <p:spPr>
          <a:xfrm>
            <a:off x="6671038" y="2432556"/>
            <a:ext cx="2087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문제 </a:t>
            </a:r>
            <a:r>
              <a:rPr lang="en-US" altLang="ko-KR" sz="3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#6</a:t>
            </a:r>
            <a:endParaRPr lang="ko-KR" altLang="en-US" sz="36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5346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오늘의PPT색상테마064_예쁜마린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9FD7BF"/>
      </a:accent1>
      <a:accent2>
        <a:srgbClr val="52B49B"/>
      </a:accent2>
      <a:accent3>
        <a:srgbClr val="43A49D"/>
      </a:accent3>
      <a:accent4>
        <a:srgbClr val="808684"/>
      </a:accent4>
      <a:accent5>
        <a:srgbClr val="94B4B3"/>
      </a:accent5>
      <a:accent6>
        <a:srgbClr val="AEB2B1"/>
      </a:accent6>
      <a:hlink>
        <a:srgbClr val="757070"/>
      </a:hlink>
      <a:folHlink>
        <a:srgbClr val="757070"/>
      </a:folHlink>
    </a:clrScheme>
    <a:fontScheme name="영어한글나눔바른고딕">
      <a:majorFont>
        <a:latin typeface="나눔바른고딕"/>
        <a:ea typeface="나눔바른고딕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2151</TotalTime>
  <Words>570</Words>
  <Application>Microsoft Office PowerPoint</Application>
  <PresentationFormat>화면 슬라이드 쇼(4:3)</PresentationFormat>
  <Paragraphs>132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HY헤드라인M</vt:lpstr>
      <vt:lpstr>나눔바른고딕</vt:lpstr>
      <vt:lpstr>나눔바른고딕 UltraLight</vt:lpstr>
      <vt:lpstr>Arial</vt:lpstr>
      <vt:lpstr>맑은 고딕</vt:lpstr>
      <vt:lpstr>HY견고딕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메지니</cp:lastModifiedBy>
  <cp:revision>199</cp:revision>
  <dcterms:created xsi:type="dcterms:W3CDTF">2015-01-21T11:35:38Z</dcterms:created>
  <dcterms:modified xsi:type="dcterms:W3CDTF">2020-06-27T14:41:30Z</dcterms:modified>
</cp:coreProperties>
</file>