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1" r:id="rId2"/>
    <p:sldId id="291" r:id="rId3"/>
    <p:sldId id="325" r:id="rId4"/>
    <p:sldId id="326" r:id="rId5"/>
    <p:sldId id="327" r:id="rId6"/>
    <p:sldId id="328" r:id="rId7"/>
    <p:sldId id="329" r:id="rId8"/>
    <p:sldId id="286" r:id="rId9"/>
    <p:sldId id="317" r:id="rId10"/>
    <p:sldId id="330" r:id="rId11"/>
    <p:sldId id="287" r:id="rId12"/>
    <p:sldId id="331" r:id="rId13"/>
    <p:sldId id="332" r:id="rId14"/>
    <p:sldId id="315" r:id="rId15"/>
  </p:sldIdLst>
  <p:sldSz cx="9144000" cy="6858000" type="screen4x3"/>
  <p:notesSz cx="6858000" cy="9144000"/>
  <p:embeddedFontLst>
    <p:embeddedFont>
      <p:font typeface="나눔바른고딕" panose="020B0600000101010101" charset="-127"/>
      <p:regular r:id="rId18"/>
      <p:bold r:id="rId19"/>
    </p:embeddedFont>
    <p:embeddedFont>
      <p:font typeface="Cambria Math" panose="02040503050406030204" pitchFamily="18" charset="0"/>
      <p:regular r:id="rId20"/>
    </p:embeddedFont>
    <p:embeddedFont>
      <p:font typeface="HY견고딕" panose="02030600000101010101" pitchFamily="18" charset="-127"/>
      <p:regular r:id="rId21"/>
    </p:embeddedFont>
    <p:embeddedFont>
      <p:font typeface="HY헤드라인M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0F9"/>
    <a:srgbClr val="E2DCFC"/>
    <a:srgbClr val="CDC3F9"/>
    <a:srgbClr val="C3B6F8"/>
    <a:srgbClr val="A795F5"/>
    <a:srgbClr val="DFACF6"/>
    <a:srgbClr val="AFF2AC"/>
    <a:srgbClr val="1D1C1C"/>
    <a:srgbClr val="2C2A2A"/>
    <a:srgbClr val="F7D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438" y="438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268937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76711-273C-46A5-8942-BC2F66A55107}"/>
              </a:ext>
            </a:extLst>
          </p:cNvPr>
          <p:cNvSpPr txBox="1"/>
          <p:nvPr/>
        </p:nvSpPr>
        <p:spPr>
          <a:xfrm>
            <a:off x="3680459" y="3208575"/>
            <a:ext cx="2058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Banker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76695-6436-43A9-A48A-909EE2813987}"/>
              </a:ext>
            </a:extLst>
          </p:cNvPr>
          <p:cNvSpPr/>
          <p:nvPr/>
        </p:nvSpPr>
        <p:spPr>
          <a:xfrm>
            <a:off x="228600" y="954151"/>
            <a:ext cx="8832677" cy="225074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F3F2887-97C1-419D-ACC4-7AC5F30FF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990152"/>
                  </p:ext>
                </p:extLst>
              </p:nvPr>
            </p:nvGraphicFramePr>
            <p:xfrm>
              <a:off x="352787" y="1261051"/>
              <a:ext cx="3548135" cy="16964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5655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2486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Max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Allocation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Need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Available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04787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ko-KR" altLang="en-US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ko-KR" altLang="en-US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F3F2887-97C1-419D-ACC4-7AC5F30FF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990152"/>
                  </p:ext>
                </p:extLst>
              </p:nvPr>
            </p:nvGraphicFramePr>
            <p:xfrm>
              <a:off x="352787" y="1261051"/>
              <a:ext cx="3548135" cy="16964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5655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24867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Max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Allocation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Need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Available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57" t="-200000" r="-1580000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ko-KR" altLang="en-US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ko-KR" altLang="en-US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57" t="-300000" r="-1580000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57" t="-390244" r="-1580000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57" t="-502500" r="-158000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57" t="-602500" r="-1580000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A098E3-BE93-4D32-9B36-86B9725CBA9F}"/>
              </a:ext>
            </a:extLst>
          </p:cNvPr>
          <p:cNvSpPr txBox="1"/>
          <p:nvPr/>
        </p:nvSpPr>
        <p:spPr>
          <a:xfrm>
            <a:off x="853839" y="4156164"/>
            <a:ext cx="2968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배열에 값 할당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C073B-84A9-4C4C-BA13-2283D2940298}"/>
              </a:ext>
            </a:extLst>
          </p:cNvPr>
          <p:cNvSpPr txBox="1"/>
          <p:nvPr/>
        </p:nvSpPr>
        <p:spPr>
          <a:xfrm>
            <a:off x="881789" y="5773044"/>
            <a:ext cx="2968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할당 받은 배열 모습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5E2D51-702F-4821-A76D-CD8D4AA0E311}"/>
              </a:ext>
            </a:extLst>
          </p:cNvPr>
          <p:cNvSpPr txBox="1"/>
          <p:nvPr/>
        </p:nvSpPr>
        <p:spPr>
          <a:xfrm>
            <a:off x="6692356" y="4395458"/>
            <a:ext cx="22454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위에서 풀이한 문제와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정답이 일치함을 확인할 수 있음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10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순서는 </a:t>
            </a:r>
            <a:r>
              <a:rPr lang="en-US" altLang="ko-KR" sz="10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개가 존재할 수 있기 때문에 계산 규칙만 잘 준수 한다면 순서가 다르게 나와도 최종 값은 같기 때문에 상관없음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5A9326B-46BF-4D40-B2E8-262DFCEE3CA6}"/>
                  </a:ext>
                </a:extLst>
              </p:cNvPr>
              <p:cNvSpPr/>
              <p:nvPr/>
            </p:nvSpPr>
            <p:spPr>
              <a:xfrm>
                <a:off x="169884" y="347891"/>
                <a:ext cx="71119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c. </a:t>
                </a:r>
                <a:r>
                  <a:rPr lang="ko-KR" altLang="en-US" sz="12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스레드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의 요청 </a:t>
                </a:r>
                <a:r>
                  <a:rPr lang="en-US" altLang="ko-KR" sz="12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(0,4,2,0)</a:t>
                </a:r>
                <a:r>
                  <a:rPr lang="ko-KR" altLang="en-US" sz="12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가 도착하면 주어진 요청은 즉시 승인될 수 있는가</a:t>
                </a:r>
                <a:r>
                  <a:rPr lang="en-US" altLang="ko-KR" sz="12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? – </a:t>
                </a:r>
                <a:r>
                  <a:rPr lang="ko-KR" altLang="en-US" sz="12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코드 실행 결과 </a:t>
                </a: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5A9326B-46BF-4D40-B2E8-262DFCEE3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4" y="347891"/>
                <a:ext cx="7111947" cy="276999"/>
              </a:xfrm>
              <a:prstGeom prst="rect">
                <a:avLst/>
              </a:prstGeom>
              <a:blipFill>
                <a:blip r:embed="rId3"/>
                <a:stretch>
                  <a:fillRect l="-8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F92EFD2-6BC2-47FD-A5DB-3C2CDCC5DA64}"/>
                  </a:ext>
                </a:extLst>
              </p:cNvPr>
              <p:cNvSpPr/>
              <p:nvPr/>
            </p:nvSpPr>
            <p:spPr>
              <a:xfrm>
                <a:off x="3877773" y="1216047"/>
                <a:ext cx="5206654" cy="1726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Available (1,5,2,0)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 요청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(0,4,2,0) = (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1,1,0,0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(0,0,1,2)+(1,1,0,0) →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(1,1,1,2)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(1,1,1,2)+(0,6,3,2) →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(1,7,4,4)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(1,7,4,4)+(1,3,5,4) →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(2,10,9,8)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(2,10,9,8)+(0,0,1,4) →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(2,10,10,12)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(2,10,10,12)+(1,0,0,0) →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(3,10,10,12)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최종 결과를 보면 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A=3, B=10, C=10, D=12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값이 나오게 됩니다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따라서 프로세스 순서는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이 나오며</a:t>
                </a:r>
                <a:r>
                  <a:rPr lang="en-US" altLang="ko-KR" sz="9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요청을 즉시 들어줄 수 있다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  <a:endParaRPr lang="en-US" altLang="ko-KR" sz="9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F92EFD2-6BC2-47FD-A5DB-3C2CDCC5D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73" y="1216047"/>
                <a:ext cx="5206654" cy="1726948"/>
              </a:xfrm>
              <a:prstGeom prst="rect">
                <a:avLst/>
              </a:prstGeom>
              <a:blipFill>
                <a:blip r:embed="rId4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2529FBE3-BF19-4D02-AF58-558754546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40" y="3594704"/>
            <a:ext cx="3492184" cy="5396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D1771B6-1A05-4E02-83BB-4C64ABAC60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8681"/>
          <a:stretch/>
        </p:blipFill>
        <p:spPr>
          <a:xfrm>
            <a:off x="1552125" y="4524148"/>
            <a:ext cx="1627613" cy="11994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E10BD31-4B8E-4FCC-ACBD-1175F4F182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986" r="15724"/>
          <a:stretch/>
        </p:blipFill>
        <p:spPr>
          <a:xfrm>
            <a:off x="4907832" y="3441327"/>
            <a:ext cx="1573268" cy="28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6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4E7CB-98F9-4024-8B4F-5959AEAF0CCB}"/>
              </a:ext>
            </a:extLst>
          </p:cNvPr>
          <p:cNvSpPr txBox="1"/>
          <p:nvPr/>
        </p:nvSpPr>
        <p:spPr>
          <a:xfrm>
            <a:off x="3268980" y="2432556"/>
            <a:ext cx="5490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 8.9 </a:t>
            </a:r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endParaRPr lang="en-US" altLang="ko-KR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은행원 알고리즘 응용</a:t>
            </a:r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76695-6436-43A9-A48A-909EE2813987}"/>
              </a:ext>
            </a:extLst>
          </p:cNvPr>
          <p:cNvSpPr/>
          <p:nvPr/>
        </p:nvSpPr>
        <p:spPr>
          <a:xfrm>
            <a:off x="232117" y="955716"/>
            <a:ext cx="8741999" cy="225074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F3F2887-97C1-419D-ACC4-7AC5F30FF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996680"/>
                  </p:ext>
                </p:extLst>
              </p:nvPr>
            </p:nvGraphicFramePr>
            <p:xfrm>
              <a:off x="444205" y="1283682"/>
              <a:ext cx="3712803" cy="17417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7923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32590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Max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Allocation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Need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Available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7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F3F2887-97C1-419D-ACC4-7AC5F30FF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996680"/>
                  </p:ext>
                </p:extLst>
              </p:nvPr>
            </p:nvGraphicFramePr>
            <p:xfrm>
              <a:off x="444205" y="1283682"/>
              <a:ext cx="3712803" cy="17417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7923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32590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Max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Allocation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Need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Available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3" t="-247368" r="-1297727" b="-4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7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3" t="-338462" r="-1297727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3" t="-438462" r="-1297727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3" t="-538462" r="-1297727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3" t="-638462" r="-129772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A098E3-BE93-4D32-9B36-86B9725CBA9F}"/>
              </a:ext>
            </a:extLst>
          </p:cNvPr>
          <p:cNvSpPr txBox="1"/>
          <p:nvPr/>
        </p:nvSpPr>
        <p:spPr>
          <a:xfrm>
            <a:off x="853839" y="4156164"/>
            <a:ext cx="2968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배열에 값 할당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C073B-84A9-4C4C-BA13-2283D2940298}"/>
              </a:ext>
            </a:extLst>
          </p:cNvPr>
          <p:cNvSpPr txBox="1"/>
          <p:nvPr/>
        </p:nvSpPr>
        <p:spPr>
          <a:xfrm>
            <a:off x="816464" y="5764355"/>
            <a:ext cx="2968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할당 받은 배열 모습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5E2D51-702F-4821-A76D-CD8D4AA0E311}"/>
              </a:ext>
            </a:extLst>
          </p:cNvPr>
          <p:cNvSpPr txBox="1"/>
          <p:nvPr/>
        </p:nvSpPr>
        <p:spPr>
          <a:xfrm>
            <a:off x="6781965" y="4671316"/>
            <a:ext cx="2245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위에서 풀이한 문제와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정답이 일치함을 확인할 수 있음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802267F-8196-43CB-9F03-A3ADDF5AF5D8}"/>
                  </a:ext>
                </a:extLst>
              </p:cNvPr>
              <p:cNvSpPr/>
              <p:nvPr/>
            </p:nvSpPr>
            <p:spPr>
              <a:xfrm>
                <a:off x="4034311" y="1519217"/>
                <a:ext cx="4877572" cy="1266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(3,1,2,1)+(0,3,0,1)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(3,4,2,2)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(2,2,1,0)+(3,4,2,2)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(5,6,3,2)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(0,5,1,0)+(5,6,3,2)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(5,11,4,2)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이후는 자원 부족으로 인해 프로세스 순서를 구할 수 없음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따라서 안정성 기준에 만족하지 못 하며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05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불안전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하다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802267F-8196-43CB-9F03-A3ADDF5AF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311" y="1519217"/>
                <a:ext cx="4877572" cy="1266437"/>
              </a:xfrm>
              <a:prstGeom prst="rect">
                <a:avLst/>
              </a:prstGeom>
              <a:blipFill>
                <a:blip r:embed="rId3"/>
                <a:stretch>
                  <a:fillRect r="-375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D4695A63-1F21-48E9-9FD6-BB47DEA42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72" y="3511940"/>
            <a:ext cx="3417036" cy="5669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DD1A22C-6A60-4B8E-807A-C3A86501D9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119"/>
          <a:stretch/>
        </p:blipFill>
        <p:spPr>
          <a:xfrm>
            <a:off x="1409778" y="4440051"/>
            <a:ext cx="1781654" cy="13243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E931E63-6B43-4D8D-943F-AE76F67DC4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283" r="7108"/>
          <a:stretch/>
        </p:blipFill>
        <p:spPr>
          <a:xfrm>
            <a:off x="4818777" y="3844650"/>
            <a:ext cx="1963188" cy="219468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9310A6-A703-45A4-BC9B-7FA2C1EF9CCB}"/>
              </a:ext>
            </a:extLst>
          </p:cNvPr>
          <p:cNvSpPr/>
          <p:nvPr/>
        </p:nvSpPr>
        <p:spPr>
          <a:xfrm>
            <a:off x="169884" y="347891"/>
            <a:ext cx="3281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a. Available = (1,3,0,1) –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실행 결과</a:t>
            </a:r>
          </a:p>
        </p:txBody>
      </p:sp>
    </p:spTree>
    <p:extLst>
      <p:ext uri="{BB962C8B-B14F-4D97-AF65-F5344CB8AC3E}">
        <p14:creationId xmlns:p14="http://schemas.microsoft.com/office/powerpoint/2010/main" val="279520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76695-6436-43A9-A48A-909EE2813987}"/>
              </a:ext>
            </a:extLst>
          </p:cNvPr>
          <p:cNvSpPr/>
          <p:nvPr/>
        </p:nvSpPr>
        <p:spPr>
          <a:xfrm>
            <a:off x="232117" y="955716"/>
            <a:ext cx="8741999" cy="225074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339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b. Available = (1,0,0,2) –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실행 결과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F3F2887-97C1-419D-ACC4-7AC5F30FF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4630450"/>
                  </p:ext>
                </p:extLst>
              </p:nvPr>
            </p:nvGraphicFramePr>
            <p:xfrm>
              <a:off x="375625" y="1231238"/>
              <a:ext cx="3712803" cy="17417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74948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32590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Max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Allocation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Need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Available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7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F3F2887-97C1-419D-ACC4-7AC5F30FF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4630450"/>
                  </p:ext>
                </p:extLst>
              </p:nvPr>
            </p:nvGraphicFramePr>
            <p:xfrm>
              <a:off x="375625" y="1231238"/>
              <a:ext cx="3712803" cy="17417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74948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32590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Max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Allocation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Need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Available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2" t="-247368" r="-1264444" b="-4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7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2" t="-338462" r="-1264444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2" t="-438462" r="-1264444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2" t="-538462" r="-1264444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2" t="-638462" r="-1264444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A098E3-BE93-4D32-9B36-86B9725CBA9F}"/>
              </a:ext>
            </a:extLst>
          </p:cNvPr>
          <p:cNvSpPr txBox="1"/>
          <p:nvPr/>
        </p:nvSpPr>
        <p:spPr>
          <a:xfrm>
            <a:off x="853839" y="4156164"/>
            <a:ext cx="2968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배열에 값 할당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C073B-84A9-4C4C-BA13-2283D2940298}"/>
              </a:ext>
            </a:extLst>
          </p:cNvPr>
          <p:cNvSpPr txBox="1"/>
          <p:nvPr/>
        </p:nvSpPr>
        <p:spPr>
          <a:xfrm>
            <a:off x="853839" y="5861382"/>
            <a:ext cx="2968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할당 받은 배열 모습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5E2D51-702F-4821-A76D-CD8D4AA0E311}"/>
              </a:ext>
            </a:extLst>
          </p:cNvPr>
          <p:cNvSpPr txBox="1"/>
          <p:nvPr/>
        </p:nvSpPr>
        <p:spPr>
          <a:xfrm>
            <a:off x="6457950" y="4770366"/>
            <a:ext cx="2245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위에서 풀이한 문제와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정답이 일치함을 확인할 수 있음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99832CF-6CF1-4C3B-B6D3-3560B88F7DA0}"/>
                  </a:ext>
                </a:extLst>
              </p:cNvPr>
              <p:cNvSpPr/>
              <p:nvPr/>
            </p:nvSpPr>
            <p:spPr>
              <a:xfrm>
                <a:off x="3768821" y="1187012"/>
                <a:ext cx="5257264" cy="1761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(2,2,1,0)+(1,0,0,2)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(3,2,1,2)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(3,1,2,1)+(3,2,1,2)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(6,3,3,3)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(0,5,1,0)+(6,3,3,3)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(6,8,4,3)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(4,2,1,2)+(6,8,4,3)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(10,10,5,5)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(3,0,1,4)+(10,10,5,5) →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(13,10,6,9)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최종 결과를 보면 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A=13, B=10, C=6, D=9 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값이 나오게 된다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따라서 프로세스 순서는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05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05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05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05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05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나오며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05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안전</a:t>
                </a:r>
                <a:r>
                  <a:rPr lang="ko-KR" altLang="en-US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 상태이다</a:t>
                </a:r>
                <a:r>
                  <a:rPr lang="en-US" altLang="ko-KR" sz="105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99832CF-6CF1-4C3B-B6D3-3560B88F7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21" y="1187012"/>
                <a:ext cx="5257264" cy="1761060"/>
              </a:xfrm>
              <a:prstGeom prst="rect">
                <a:avLst/>
              </a:prstGeom>
              <a:blipFill>
                <a:blip r:embed="rId3"/>
                <a:stretch>
                  <a:fillRect b="-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20E52A8A-445C-4B1E-9DDA-61A61C7EB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7" y="3573789"/>
            <a:ext cx="3808582" cy="5573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9EBC5A-0B1A-4D42-B490-E8ACBA21A9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690"/>
          <a:stretch/>
        </p:blipFill>
        <p:spPr>
          <a:xfrm>
            <a:off x="1421926" y="4553037"/>
            <a:ext cx="1757357" cy="129643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57CCCE6-C303-4D13-917B-3C56BA6E73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228" r="20086"/>
          <a:stretch/>
        </p:blipFill>
        <p:spPr>
          <a:xfrm>
            <a:off x="4955293" y="3537282"/>
            <a:ext cx="1321101" cy="26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661653" y="3446158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1653" y="2835694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298121" y="3995049"/>
            <a:ext cx="3761559" cy="369332"/>
            <a:chOff x="1369366" y="2489976"/>
            <a:chExt cx="3761559" cy="3693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650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은행원 </a:t>
              </a:r>
              <a:r>
                <a:rPr lang="ko-KR" altLang="en-US" sz="16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알고리즘 코드 설명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98121" y="4698295"/>
            <a:ext cx="4537902" cy="375282"/>
            <a:chOff x="1369366" y="4489882"/>
            <a:chExt cx="4537902" cy="375282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3" y="4489882"/>
              <a:ext cx="3426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 8.3 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 은행원 알고리즘 응용</a:t>
              </a: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C551CA0-4992-425A-A5C5-BDAA10228A9B}"/>
              </a:ext>
            </a:extLst>
          </p:cNvPr>
          <p:cNvGrpSpPr/>
          <p:nvPr/>
        </p:nvGrpSpPr>
        <p:grpSpPr>
          <a:xfrm>
            <a:off x="1298121" y="5352399"/>
            <a:ext cx="4537902" cy="375282"/>
            <a:chOff x="1369366" y="4489882"/>
            <a:chExt cx="4537902" cy="37528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10FCB54-B0D9-4F63-9A4E-912290A878C3}"/>
                </a:ext>
              </a:extLst>
            </p:cNvPr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3463F2-F37F-4AA7-AACD-77DD57F757E6}"/>
                  </a:ext>
                </a:extLst>
              </p:cNvPr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B9570DED-AF14-40AB-A77F-C364E6A0E549}"/>
                  </a:ext>
                </a:extLst>
              </p:cNvPr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AEC940-8A76-417C-851A-12112F2DFD9B}"/>
                </a:ext>
              </a:extLst>
            </p:cNvPr>
            <p:cNvSpPr txBox="1"/>
            <p:nvPr/>
          </p:nvSpPr>
          <p:spPr>
            <a:xfrm>
              <a:off x="2480883" y="4489882"/>
              <a:ext cx="3426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 8.9 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 은행원 알고리즘 응용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540" y="2432556"/>
            <a:ext cx="443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은행원 알고리즘 코드 설명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050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은행원 알고리즘 코드 설명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- 1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AAF603-F93A-4F89-A8BB-D43A9F32AC07}"/>
              </a:ext>
            </a:extLst>
          </p:cNvPr>
          <p:cNvGrpSpPr/>
          <p:nvPr/>
        </p:nvGrpSpPr>
        <p:grpSpPr>
          <a:xfrm>
            <a:off x="741271" y="1607518"/>
            <a:ext cx="7481296" cy="3864813"/>
            <a:chOff x="473985" y="1290996"/>
            <a:chExt cx="7754296" cy="406096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CAB7D76-ACED-48B9-8D7E-544356FE3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85" y="1290996"/>
              <a:ext cx="4098015" cy="40609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5BA9CA-7CDB-4187-ACF6-2FBEF9A740DC}"/>
                </a:ext>
              </a:extLst>
            </p:cNvPr>
            <p:cNvSpPr txBox="1"/>
            <p:nvPr/>
          </p:nvSpPr>
          <p:spPr>
            <a:xfrm>
              <a:off x="4687618" y="1422416"/>
              <a:ext cx="3540663" cy="76944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curr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(=Allocation) = 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할당 된 자원 값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(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행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/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열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max_claim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= 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최대 자원 값</a:t>
              </a:r>
              <a:endParaRPr lang="en-US" altLang="ko-K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avl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= 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잔여 자원 값</a:t>
              </a:r>
              <a:endParaRPr lang="en-US" altLang="ko-K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alloc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= Allocation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초기 값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34884E-E312-4A23-9470-02C0177CE423}"/>
                </a:ext>
              </a:extLst>
            </p:cNvPr>
            <p:cNvSpPr txBox="1"/>
            <p:nvPr/>
          </p:nvSpPr>
          <p:spPr>
            <a:xfrm>
              <a:off x="4687617" y="2927923"/>
              <a:ext cx="3540663" cy="27699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running 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값 만큼 프로그램 실행</a:t>
              </a:r>
              <a:endParaRPr lang="en-US" altLang="ko-K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0D027F-D5AE-4205-8AED-F1E8DFAE93DE}"/>
                </a:ext>
              </a:extLst>
            </p:cNvPr>
            <p:cNvSpPr txBox="1"/>
            <p:nvPr/>
          </p:nvSpPr>
          <p:spPr>
            <a:xfrm>
              <a:off x="4687616" y="2242050"/>
              <a:ext cx="3540663" cy="630624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 / j 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는 배열 변수</a:t>
              </a:r>
              <a:endParaRPr lang="en-US" altLang="ko-K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Exce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는 프로그램 실행 여부 변수</a:t>
              </a:r>
              <a:endParaRPr lang="en-US" altLang="ko-K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안전 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/ 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불안전에 관한 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default = false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en-US" altLang="ko-K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610E40-D591-4D53-B2BB-3BFB41F58624}"/>
                </a:ext>
              </a:extLst>
            </p:cNvPr>
            <p:cNvSpPr txBox="1"/>
            <p:nvPr/>
          </p:nvSpPr>
          <p:spPr>
            <a:xfrm>
              <a:off x="4687618" y="3615434"/>
              <a:ext cx="3540662" cy="276999"/>
            </a:xfrm>
            <a:prstGeom prst="rect">
              <a:avLst/>
            </a:prstGeom>
            <a:solidFill>
              <a:srgbClr val="A79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할당 된 자원 값을 가진 </a:t>
              </a:r>
              <a:r>
                <a:rPr lang="en-US" altLang="ko-KR" sz="1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curr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배열 출력</a:t>
              </a:r>
              <a:endParaRPr lang="en-US" altLang="ko-K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9CC6F4-69A5-4D19-8670-208DFBB39335}"/>
                </a:ext>
              </a:extLst>
            </p:cNvPr>
            <p:cNvSpPr txBox="1"/>
            <p:nvPr/>
          </p:nvSpPr>
          <p:spPr>
            <a:xfrm>
              <a:off x="4687618" y="4352921"/>
              <a:ext cx="3540662" cy="276999"/>
            </a:xfrm>
            <a:prstGeom prst="rect">
              <a:avLst/>
            </a:prstGeom>
            <a:solidFill>
              <a:srgbClr val="CDC3F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최대 자원 값을 가진 </a:t>
              </a:r>
              <a:r>
                <a:rPr lang="en-US" altLang="ko-KR" sz="1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max_claim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배열 출력</a:t>
              </a:r>
              <a:endParaRPr lang="en-US" altLang="ko-K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3C29A1-64D8-4C30-97C3-0E6A8DC149DA}"/>
                </a:ext>
              </a:extLst>
            </p:cNvPr>
            <p:cNvSpPr txBox="1"/>
            <p:nvPr/>
          </p:nvSpPr>
          <p:spPr>
            <a:xfrm>
              <a:off x="4687618" y="5019542"/>
              <a:ext cx="3540662" cy="276999"/>
            </a:xfrm>
            <a:prstGeom prst="rect">
              <a:avLst/>
            </a:prstGeom>
            <a:solidFill>
              <a:srgbClr val="E2DC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curr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배열의 값을 </a:t>
              </a:r>
              <a:r>
                <a:rPr lang="en-US" altLang="ko-KR" sz="1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alloc</a:t>
              </a:r>
              <a:r>
                <a:rPr lang="en-US" altLang="ko-K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배열에 </a:t>
              </a:r>
              <a:r>
                <a:rPr lang="ko-KR" altLang="en-US" sz="1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넣어줌</a:t>
              </a:r>
              <a:r>
                <a:rPr lang="ko-KR" alt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endParaRPr lang="en-US" altLang="ko-KR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51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050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은행원 알고리즘 코드 설명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- 2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83E6D2-0B16-4433-96B0-B0D0FB03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22" y="1557902"/>
            <a:ext cx="3352524" cy="37421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55540D-754C-433E-9359-7269C0E574AB}"/>
              </a:ext>
            </a:extLst>
          </p:cNvPr>
          <p:cNvSpPr txBox="1"/>
          <p:nvPr/>
        </p:nvSpPr>
        <p:spPr>
          <a:xfrm>
            <a:off x="4968337" y="1390262"/>
            <a:ext cx="3547013" cy="1508811"/>
          </a:xfrm>
          <a:prstGeom prst="rect">
            <a:avLst/>
          </a:prstGeom>
          <a:solidFill>
            <a:srgbClr val="FFC00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Count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 아니면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safe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false (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조건 불만족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for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문은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 때 까지만 실행 됨</a:t>
            </a:r>
            <a:endParaRPr lang="en-US" altLang="ko-KR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만약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Running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en-US" altLang="ko-KR" sz="10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]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라면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exec = 1 (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실행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두 번째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for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문은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j &lt; 4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 때 까지만 실행 됨</a:t>
            </a:r>
            <a:endParaRPr lang="en-US" altLang="ko-KR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만약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Need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구했을 때 그 값이 </a:t>
            </a:r>
            <a:r>
              <a:rPr lang="en-US" altLang="ko-KR" sz="10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avl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잔여 자원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크게 나왔을 경우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exec = 0 (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종료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078856DD-CDC5-4200-A379-5A1D44BEFFA6}"/>
              </a:ext>
            </a:extLst>
          </p:cNvPr>
          <p:cNvSpPr/>
          <p:nvPr/>
        </p:nvSpPr>
        <p:spPr>
          <a:xfrm>
            <a:off x="1133522" y="1557902"/>
            <a:ext cx="3352524" cy="1107926"/>
          </a:xfrm>
          <a:prstGeom prst="frame">
            <a:avLst>
              <a:gd name="adj1" fmla="val 235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050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은행원 알고리즘 코드 설명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- 3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83E6D2-0B16-4433-96B0-B0D0FB03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22" y="1557902"/>
            <a:ext cx="3352524" cy="37421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55540D-754C-433E-9359-7269C0E574AB}"/>
              </a:ext>
            </a:extLst>
          </p:cNvPr>
          <p:cNvSpPr txBox="1"/>
          <p:nvPr/>
        </p:nvSpPr>
        <p:spPr>
          <a:xfrm>
            <a:off x="4968337" y="2533591"/>
            <a:ext cx="3451763" cy="1266437"/>
          </a:xfrm>
          <a:prstGeom prst="rect">
            <a:avLst/>
          </a:prstGeom>
          <a:solidFill>
            <a:srgbClr val="92D050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Exec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받고 실행 중 이라면 </a:t>
            </a:r>
            <a:r>
              <a:rPr lang="en-US" altLang="ko-KR" sz="10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runnin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를 할당 받았기 때문에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씩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count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된다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 경우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safe = true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받음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조건 만족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Curr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배열 값을 </a:t>
            </a:r>
            <a:r>
              <a:rPr lang="en-US" altLang="ko-KR" sz="10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avl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배열에 넣어 준다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j &lt; 4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 때 까지 돌다가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break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된다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078856DD-CDC5-4200-A379-5A1D44BEFFA6}"/>
              </a:ext>
            </a:extLst>
          </p:cNvPr>
          <p:cNvSpPr/>
          <p:nvPr/>
        </p:nvSpPr>
        <p:spPr>
          <a:xfrm>
            <a:off x="1133522" y="2640835"/>
            <a:ext cx="3352524" cy="1107926"/>
          </a:xfrm>
          <a:prstGeom prst="frame">
            <a:avLst>
              <a:gd name="adj1" fmla="val 235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2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050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은행원 알고리즘 코드 설명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- 4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83E6D2-0B16-4433-96B0-B0D0FB03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22" y="1557902"/>
            <a:ext cx="3352524" cy="37421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55540D-754C-433E-9359-7269C0E574AB}"/>
              </a:ext>
            </a:extLst>
          </p:cNvPr>
          <p:cNvSpPr txBox="1"/>
          <p:nvPr/>
        </p:nvSpPr>
        <p:spPr>
          <a:xfrm>
            <a:off x="4728307" y="3739679"/>
            <a:ext cx="3718463" cy="1271823"/>
          </a:xfrm>
          <a:prstGeom prst="rect">
            <a:avLst/>
          </a:prstGeom>
          <a:solidFill>
            <a:srgbClr val="63C0F9">
              <a:alpha val="86000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만약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safe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false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 경우 안전성 기준에 만족 하지 못</a:t>
            </a:r>
            <a:b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하기 때문에 불안전 하다는 문구 출력</a:t>
            </a:r>
            <a:endParaRPr lang="en-US" altLang="ko-KR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만약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safe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true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 경우 안전성 기준에 만족 하기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때문에 안전 하다는 문구 출력</a:t>
            </a:r>
            <a:endParaRPr lang="en-US" altLang="ko-KR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최종적으로 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Available </a:t>
            </a:r>
            <a:r>
              <a:rPr lang="ko-KR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값 출력 후 프로그램이 종료 된다</a:t>
            </a:r>
            <a:r>
              <a:rPr lang="en-US" altLang="ko-KR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078856DD-CDC5-4200-A379-5A1D44BEFFA6}"/>
              </a:ext>
            </a:extLst>
          </p:cNvPr>
          <p:cNvSpPr/>
          <p:nvPr/>
        </p:nvSpPr>
        <p:spPr>
          <a:xfrm>
            <a:off x="1125630" y="3775322"/>
            <a:ext cx="3352524" cy="1200538"/>
          </a:xfrm>
          <a:prstGeom prst="frame">
            <a:avLst>
              <a:gd name="adj1" fmla="val 2352"/>
            </a:avLst>
          </a:prstGeom>
          <a:solidFill>
            <a:srgbClr val="63C0F9"/>
          </a:solidFill>
          <a:ln>
            <a:solidFill>
              <a:srgbClr val="63C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4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8980" y="2432556"/>
            <a:ext cx="5490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 8.3 </a:t>
            </a:r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  <a:endParaRPr lang="en-US" altLang="ko-KR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은행원 알고리즘 응용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A76695-6436-43A9-A48A-909EE2813987}"/>
              </a:ext>
            </a:extLst>
          </p:cNvPr>
          <p:cNvSpPr/>
          <p:nvPr/>
        </p:nvSpPr>
        <p:spPr>
          <a:xfrm>
            <a:off x="232117" y="955716"/>
            <a:ext cx="8741999" cy="225074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480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시스템은 안전한 상태인가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?-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실행 결과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F3F2887-97C1-419D-ACC4-7AC5F30FF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218496"/>
                  </p:ext>
                </p:extLst>
              </p:nvPr>
            </p:nvGraphicFramePr>
            <p:xfrm>
              <a:off x="444205" y="1283682"/>
              <a:ext cx="3712803" cy="17417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7923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32590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Max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Allocation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Need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Available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7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7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F3F2887-97C1-419D-ACC4-7AC5F30FF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218496"/>
                  </p:ext>
                </p:extLst>
              </p:nvPr>
            </p:nvGraphicFramePr>
            <p:xfrm>
              <a:off x="444205" y="1283682"/>
              <a:ext cx="3712803" cy="17417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7923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15305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32590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Max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Allocation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Need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Available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A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B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C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i="1" dirty="0"/>
                            <a:t>D</a:t>
                          </a:r>
                          <a:endParaRPr lang="ko-KR" altLang="en-US" sz="9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3" t="-247368" r="-1297727" b="-4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3" t="-338462" r="-1297727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7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7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3" t="-438462" r="-1297727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3" t="-538462" r="-1297727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359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3" t="-638462" r="-129772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5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0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6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4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8B8F8459-C655-4EC7-83DC-BD1B3E92A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304"/>
          <a:stretch/>
        </p:blipFill>
        <p:spPr>
          <a:xfrm>
            <a:off x="1571280" y="4496240"/>
            <a:ext cx="1533400" cy="11857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63EA67-5B73-4398-8389-E38E45F5D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959"/>
          <a:stretch/>
        </p:blipFill>
        <p:spPr>
          <a:xfrm>
            <a:off x="5072261" y="3511940"/>
            <a:ext cx="1533400" cy="2512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9749F8C-2EAB-4003-9761-4A280615B26D}"/>
                  </a:ext>
                </a:extLst>
              </p:cNvPr>
              <p:cNvSpPr/>
              <p:nvPr/>
            </p:nvSpPr>
            <p:spPr>
              <a:xfrm>
                <a:off x="3824461" y="1172135"/>
                <a:ext cx="5149655" cy="1908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 → True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 변경</a:t>
                </a:r>
                <a:endPara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다시 반납을 해야 하니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(0,0,1,2)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를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(1,5,2,0)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에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더해준다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→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(1,5,3,2)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(1,5,3,2)+(1,3,5,4) →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(2,8,8,6)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(2,8,8,6)+(1,0,0,0) →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(3,8,8,6]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(3,8,8,6)+(0,6,3,2) →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(3,14,11,8)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(3,14,11,8)+(0,0,1,4) →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(3,14,12,12)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최종 결과를 보면 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A=3, B=14, C=12, D=12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값이 나오게 된다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따라서 프로세스 순서는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0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0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0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0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가 나오며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안전</a:t>
                </a:r>
                <a:r>
                  <a:rPr lang="ko-KR" altLang="en-US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 상태이다</a:t>
                </a:r>
                <a:r>
                  <a: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9749F8C-2EAB-4003-9761-4A280615B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461" y="1172135"/>
                <a:ext cx="5149655" cy="1908599"/>
              </a:xfrm>
              <a:prstGeom prst="rect">
                <a:avLst/>
              </a:prstGeom>
              <a:blipFill>
                <a:blip r:embed="rId4"/>
                <a:stretch>
                  <a:fillRect r="-592" b="-9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748AAADC-F997-4A83-B733-6CB3B261E065}"/>
              </a:ext>
            </a:extLst>
          </p:cNvPr>
          <p:cNvGrpSpPr/>
          <p:nvPr/>
        </p:nvGrpSpPr>
        <p:grpSpPr>
          <a:xfrm>
            <a:off x="680628" y="3511940"/>
            <a:ext cx="3591661" cy="2514025"/>
            <a:chOff x="452801" y="3875569"/>
            <a:chExt cx="3591661" cy="251402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6DC86B3-D538-467E-970D-BFF40D11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801" y="3875569"/>
              <a:ext cx="3591661" cy="56575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A098E3-BE93-4D32-9B36-86B9725CBA9F}"/>
                </a:ext>
              </a:extLst>
            </p:cNvPr>
            <p:cNvSpPr txBox="1"/>
            <p:nvPr/>
          </p:nvSpPr>
          <p:spPr>
            <a:xfrm>
              <a:off x="626012" y="4519793"/>
              <a:ext cx="2968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각 배열에 값 할당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FC073B-84A9-4C4C-BA13-2283D2940298}"/>
                </a:ext>
              </a:extLst>
            </p:cNvPr>
            <p:cNvSpPr txBox="1"/>
            <p:nvPr/>
          </p:nvSpPr>
          <p:spPr>
            <a:xfrm>
              <a:off x="588637" y="6127984"/>
              <a:ext cx="2968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값을 할당 받은 배열 모습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65E2D51-702F-4821-A76D-CD8D4AA0E311}"/>
              </a:ext>
            </a:extLst>
          </p:cNvPr>
          <p:cNvSpPr txBox="1"/>
          <p:nvPr/>
        </p:nvSpPr>
        <p:spPr>
          <a:xfrm>
            <a:off x="6728625" y="4565960"/>
            <a:ext cx="2245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위에서 풀이한 문제와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정답이 일치함을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12448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2100</TotalTime>
  <Words>1351</Words>
  <Application>Microsoft Office PowerPoint</Application>
  <PresentationFormat>화면 슬라이드 쇼(4:3)</PresentationFormat>
  <Paragraphs>464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HY헤드라인M</vt:lpstr>
      <vt:lpstr>Arial</vt:lpstr>
      <vt:lpstr>나눔바른고딕</vt:lpstr>
      <vt:lpstr>나눔바른고딕 UltraLight</vt:lpstr>
      <vt:lpstr>맑은 고딕</vt:lpstr>
      <vt:lpstr>Cambria Math</vt:lpstr>
      <vt:lpstr>HY견고딕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214</cp:revision>
  <dcterms:created xsi:type="dcterms:W3CDTF">2015-01-21T11:35:38Z</dcterms:created>
  <dcterms:modified xsi:type="dcterms:W3CDTF">2020-06-21T13:47:36Z</dcterms:modified>
</cp:coreProperties>
</file>