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71" r:id="rId2"/>
    <p:sldId id="291" r:id="rId3"/>
    <p:sldId id="286" r:id="rId4"/>
    <p:sldId id="325" r:id="rId5"/>
    <p:sldId id="317" r:id="rId6"/>
    <p:sldId id="287" r:id="rId7"/>
    <p:sldId id="318" r:id="rId8"/>
    <p:sldId id="324" r:id="rId9"/>
    <p:sldId id="319" r:id="rId10"/>
    <p:sldId id="316" r:id="rId11"/>
    <p:sldId id="320" r:id="rId12"/>
    <p:sldId id="323" r:id="rId13"/>
    <p:sldId id="321" r:id="rId14"/>
    <p:sldId id="315" r:id="rId15"/>
  </p:sldIdLst>
  <p:sldSz cx="9144000" cy="6858000" type="screen4x3"/>
  <p:notesSz cx="6858000" cy="9144000"/>
  <p:embeddedFontLst>
    <p:embeddedFont>
      <p:font typeface="나눔바른고딕" panose="020B0600000101010101" charset="-127"/>
      <p:regular r:id="rId18"/>
      <p:bold r:id="rId19"/>
    </p:embeddedFont>
    <p:embeddedFont>
      <p:font typeface="HY견고딕" panose="02030600000101010101" pitchFamily="18" charset="-127"/>
      <p:regular r:id="rId20"/>
    </p:embeddedFont>
    <p:embeddedFont>
      <p:font typeface="HY헤드라인M" panose="02030600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A2A"/>
    <a:srgbClr val="AFF2AC"/>
    <a:srgbClr val="1D1C1C"/>
    <a:srgbClr val="F7D3FD"/>
    <a:srgbClr val="78E713"/>
    <a:srgbClr val="9DF151"/>
    <a:srgbClr val="A795F5"/>
    <a:srgbClr val="B9ABF7"/>
    <a:srgbClr val="FFC247"/>
    <a:srgbClr val="FCF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56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46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2020-06-01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</a:t>
            </a:r>
            <a:endParaRPr lang="en-US" altLang="ko-KR" sz="4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80459" y="3243384"/>
            <a:ext cx="45719" cy="268937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938FD9-B5A5-48D8-97DB-29D97B9C4EA9}"/>
              </a:ext>
            </a:extLst>
          </p:cNvPr>
          <p:cNvSpPr/>
          <p:nvPr/>
        </p:nvSpPr>
        <p:spPr>
          <a:xfrm>
            <a:off x="3726178" y="319318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동기화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63083" y="2425680"/>
            <a:ext cx="4944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조건 변수 동기화 적용</a:t>
            </a:r>
          </a:p>
        </p:txBody>
      </p:sp>
    </p:spTree>
    <p:extLst>
      <p:ext uri="{BB962C8B-B14F-4D97-AF65-F5344CB8AC3E}">
        <p14:creationId xmlns:p14="http://schemas.microsoft.com/office/powerpoint/2010/main" val="532280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40703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조건 변수 동기화 적용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 설명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790700"/>
            <a:ext cx="4991100" cy="32766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6798822" y="4729718"/>
            <a:ext cx="32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84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40703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조건 변수 동기화 적용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 설명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828" y="1051560"/>
            <a:ext cx="3934171" cy="48700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56" y="1051560"/>
            <a:ext cx="3994684" cy="48700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4190398" y="5606018"/>
            <a:ext cx="32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14262" y="5606018"/>
            <a:ext cx="32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51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297" y="3037725"/>
            <a:ext cx="78460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조건변수를</a:t>
            </a:r>
            <a:r>
              <a:rPr lang="ko-KR" altLang="en-US" sz="15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이용해 더 정교하게 동기화 가능</a:t>
            </a:r>
            <a:endParaRPr lang="en-US" altLang="ko-KR" sz="15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순서를 원하는 대로 제어 가능</a:t>
            </a:r>
            <a:endParaRPr lang="en-US" altLang="ko-KR" sz="15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상호배제로</a:t>
            </a:r>
            <a:r>
              <a:rPr lang="ko-KR" altLang="en-US" sz="15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인해 한 스레드 만이 임계구역에서 프로그램 수행이 가능하기 때문에 다른 스레드는 한 스레드가 작업이 완전이 끝난 후</a:t>
            </a:r>
            <a:r>
              <a:rPr lang="en-US" altLang="ko-KR" sz="15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자신이 실행되기 위한 조건이 충족될 때 까지 해당 구역에 접근 불가</a:t>
            </a:r>
            <a:endParaRPr lang="en-US" altLang="ko-KR" sz="15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이를 통해 </a:t>
            </a:r>
            <a:r>
              <a:rPr lang="ko-KR" altLang="en-US" sz="15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임계구역</a:t>
            </a:r>
            <a:r>
              <a:rPr lang="ko-KR" altLang="en-US" sz="15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문제 해결</a:t>
            </a:r>
            <a:endParaRPr lang="en-US" altLang="ko-KR" sz="15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임계구역</a:t>
            </a:r>
            <a:r>
              <a:rPr lang="en-US" altLang="ko-KR" sz="15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r>
              <a:rPr lang="ko-KR" altLang="en-US" sz="15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 여러 개의 스레드가 수행되는 시스템에서 각 스레드들이 공유하는 데이터</a:t>
            </a:r>
            <a:r>
              <a:rPr lang="en-US" altLang="ko-KR" sz="15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5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</a:t>
            </a:r>
            <a:r>
              <a:rPr lang="en-US" altLang="ko-KR" sz="15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</a:t>
            </a:r>
            <a:r>
              <a:rPr lang="en-US" altLang="ko-KR" sz="15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등</a:t>
            </a:r>
            <a:r>
              <a:rPr lang="en-US" altLang="ko-KR" sz="15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5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변경하는 코드 영역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9884" y="347891"/>
            <a:ext cx="4155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조건 변수 동기화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적용 실행 결과 및 분석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51712" y="1501494"/>
            <a:ext cx="7872430" cy="1175471"/>
            <a:chOff x="642920" y="1925283"/>
            <a:chExt cx="7872430" cy="12001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0505" y="1925283"/>
              <a:ext cx="7854845" cy="1200150"/>
            </a:xfrm>
            <a:prstGeom prst="rect">
              <a:avLst/>
            </a:prstGeom>
          </p:spPr>
        </p:pic>
        <p:sp>
          <p:nvSpPr>
            <p:cNvPr id="15" name="액자 14"/>
            <p:cNvSpPr/>
            <p:nvPr/>
          </p:nvSpPr>
          <p:spPr>
            <a:xfrm>
              <a:off x="642920" y="2866350"/>
              <a:ext cx="1121404" cy="259083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181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810740" y="2233584"/>
            <a:ext cx="75600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0740" y="1623120"/>
            <a:ext cx="248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10740" y="2516171"/>
            <a:ext cx="4652214" cy="958321"/>
            <a:chOff x="1369366" y="2489976"/>
            <a:chExt cx="4652214" cy="958321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23165"/>
              <a:chOff x="846161" y="1522955"/>
              <a:chExt cx="1006384" cy="323165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sz="1500" dirty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sz="1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4" y="2498507"/>
              <a:ext cx="205837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</a:t>
              </a:r>
              <a:r>
                <a:rPr lang="ko-KR" altLang="en-US" sz="1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동기화 비적용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80883" y="2894299"/>
              <a:ext cx="354069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동기화 비적용 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– 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코드 설명 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주석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동기화 비적용 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– 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 및 결과 분석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10740" y="3649945"/>
            <a:ext cx="5328418" cy="929280"/>
            <a:chOff x="1369366" y="4489882"/>
            <a:chExt cx="5328418" cy="929280"/>
          </a:xfrm>
        </p:grpSpPr>
        <p:grpSp>
          <p:nvGrpSpPr>
            <p:cNvPr id="36" name="그룹 35"/>
            <p:cNvGrpSpPr/>
            <p:nvPr/>
          </p:nvGrpSpPr>
          <p:grpSpPr>
            <a:xfrm>
              <a:off x="1369366" y="4495832"/>
              <a:ext cx="1018259" cy="323165"/>
              <a:chOff x="844186" y="2637230"/>
              <a:chExt cx="1018259" cy="32316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844186" y="2637230"/>
                <a:ext cx="95534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sz="1500" dirty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002</a:t>
                </a:r>
                <a:endParaRPr lang="ko-KR" altLang="en-US" sz="1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1446808" y="2800557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480884" y="4489882"/>
              <a:ext cx="205837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 </a:t>
              </a:r>
              <a:r>
                <a:rPr lang="ko-KR" altLang="en-US" sz="1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동기화 적용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0883" y="4865164"/>
              <a:ext cx="42169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동기화 적용 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– 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코드 설명 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주석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동기화 적용 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– 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 및 결과 분석</a:t>
              </a: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810740" y="4844057"/>
            <a:ext cx="4593598" cy="958321"/>
            <a:chOff x="1369366" y="2489976"/>
            <a:chExt cx="4593598" cy="958321"/>
          </a:xfrm>
        </p:grpSpPr>
        <p:grpSp>
          <p:nvGrpSpPr>
            <p:cNvPr id="20" name="그룹 19"/>
            <p:cNvGrpSpPr/>
            <p:nvPr/>
          </p:nvGrpSpPr>
          <p:grpSpPr>
            <a:xfrm>
              <a:off x="1369366" y="2489976"/>
              <a:ext cx="1006384" cy="323165"/>
              <a:chOff x="846161" y="1522955"/>
              <a:chExt cx="1006384" cy="323165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846161" y="1522955"/>
                <a:ext cx="95534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sz="1500" dirty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003</a:t>
                </a:r>
                <a:endParaRPr lang="ko-KR" altLang="en-US" sz="1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2480884" y="2498507"/>
              <a:ext cx="23862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</a:t>
              </a:r>
              <a:r>
                <a:rPr lang="ko-KR" altLang="en-US" sz="15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조건 변수 동기화 적용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80884" y="2894299"/>
              <a:ext cx="34820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동기화 적용 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– 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코드 설명 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주석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동기화 적용 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– 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실행 및 결과 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66054" y="2432556"/>
            <a:ext cx="4392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 </a:t>
            </a:r>
            <a:r>
              <a:rPr lang="ko-KR" altLang="en-US" sz="36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비적용</a:t>
            </a:r>
            <a:endParaRPr lang="ko-KR" altLang="en-US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3212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 비적용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설명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주석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196" y="826071"/>
            <a:ext cx="3465484" cy="56438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182" y="3965367"/>
            <a:ext cx="1809497" cy="136853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265793" y="826071"/>
            <a:ext cx="3221709" cy="5643813"/>
            <a:chOff x="1265793" y="826071"/>
            <a:chExt cx="3221709" cy="5643813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5793" y="826071"/>
              <a:ext cx="3221709" cy="564381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8182" y="3965367"/>
              <a:ext cx="1809497" cy="136853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4199847" y="6100552"/>
            <a:ext cx="32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20025" y="6100552"/>
            <a:ext cx="32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13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ECB626-6C2E-453C-B612-FA01A10E92F9}"/>
              </a:ext>
            </a:extLst>
          </p:cNvPr>
          <p:cNvSpPr/>
          <p:nvPr/>
        </p:nvSpPr>
        <p:spPr>
          <a:xfrm>
            <a:off x="169884" y="347891"/>
            <a:ext cx="3368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 비적용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및 결과 분석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490" y="3558225"/>
            <a:ext cx="7777986" cy="25160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각각의 스레드는 병행으로 실행되기 때문에 </a:t>
            </a:r>
            <a:r>
              <a:rPr lang="ko-KR" altLang="en-US" sz="15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원래라면 </a:t>
            </a:r>
            <a:r>
              <a:rPr lang="en-US" altLang="ko-KR" sz="15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balance=0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나와야 한다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언제 실행될지 모름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하지만 </a:t>
            </a:r>
            <a:r>
              <a:rPr lang="ko-KR" altLang="en-US" sz="15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동기화가 되어있지 않기 때문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5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balance </a:t>
            </a:r>
            <a:r>
              <a:rPr lang="ko-KR" altLang="en-US" sz="15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값은 </a:t>
            </a:r>
            <a:r>
              <a:rPr lang="en-US" altLang="ko-KR" sz="15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-72000</a:t>
            </a:r>
            <a:r>
              <a:rPr lang="ko-KR" altLang="en-US" sz="15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</a:t>
            </a:r>
            <a:r>
              <a:rPr lang="ko-KR" altLang="en-US" sz="15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나온다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원래 각 스레드가 </a:t>
            </a:r>
            <a:r>
              <a:rPr lang="ko-KR" altLang="en-US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실행됐을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경우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작업을 완전히 마치고 다음 스레드로 넘어가야 한다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상황은 </a:t>
            </a:r>
            <a:r>
              <a:rPr lang="ko-KR" altLang="en-US" sz="15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스레드가 실행 중간에 멈추고 다른 스레드가 실행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되는 문제로 입금 값과 출금 값이 섞이게 됐다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상호 배제가 되지 않음을 뜻하며 즉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동기화가 되지 않았다는 걸 알 수 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11722"/>
          <a:stretch/>
        </p:blipFill>
        <p:spPr>
          <a:xfrm>
            <a:off x="594489" y="1644932"/>
            <a:ext cx="7854845" cy="1631240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569088" y="3017089"/>
            <a:ext cx="1663910" cy="25908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21643" y="2425680"/>
            <a:ext cx="3485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 적용</a:t>
            </a:r>
          </a:p>
        </p:txBody>
      </p:sp>
    </p:spTree>
    <p:extLst>
      <p:ext uri="{BB962C8B-B14F-4D97-AF65-F5344CB8AC3E}">
        <p14:creationId xmlns:p14="http://schemas.microsoft.com/office/powerpoint/2010/main" val="414868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3007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 적용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설명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주석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121" y="1746205"/>
            <a:ext cx="4254765" cy="33363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6457950" y="4759508"/>
            <a:ext cx="32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49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3007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 적용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설명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주석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39" y="1069976"/>
            <a:ext cx="4114800" cy="50196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05" y="1069975"/>
            <a:ext cx="4171950" cy="50196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078482" y="5720318"/>
            <a:ext cx="32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32495" y="5720318"/>
            <a:ext cx="32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93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5838" y="3649459"/>
            <a:ext cx="7854846" cy="18235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독립 스레드로 사용 되는 </a:t>
            </a:r>
            <a:r>
              <a:rPr lang="ko-KR" altLang="en-US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독립형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스레드 생성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순서는 제각각이지만 서로 동기화 됐기 때문에 값이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딱 맞아 떨어진다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출금 된 값 만큼 동작 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서로 상호 배제가 되기 때문에 서로의 작업에 끼어들지 않아 공유데이터에 대한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일관성이 보장됨을 알 수 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9884" y="347891"/>
            <a:ext cx="31967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 적용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결과 및 분석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50438" y="1748620"/>
            <a:ext cx="7880246" cy="1639121"/>
            <a:chOff x="617805" y="1698486"/>
            <a:chExt cx="7880246" cy="163912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206" y="1698486"/>
              <a:ext cx="7854845" cy="1609725"/>
            </a:xfrm>
            <a:prstGeom prst="rect">
              <a:avLst/>
            </a:prstGeom>
          </p:spPr>
        </p:pic>
        <p:sp>
          <p:nvSpPr>
            <p:cNvPr id="13" name="액자 12"/>
            <p:cNvSpPr/>
            <p:nvPr/>
          </p:nvSpPr>
          <p:spPr>
            <a:xfrm>
              <a:off x="617805" y="3078524"/>
              <a:ext cx="1185595" cy="259083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48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2358</TotalTime>
  <Words>362</Words>
  <Application>Microsoft Office PowerPoint</Application>
  <PresentationFormat>화면 슬라이드 쇼(4:3)</PresentationFormat>
  <Paragraphs>66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Arial</vt:lpstr>
      <vt:lpstr>HY헤드라인M</vt:lpstr>
      <vt:lpstr>맑은 고딕</vt:lpstr>
      <vt:lpstr>나눔바른고딕</vt:lpstr>
      <vt:lpstr>HY견고딕</vt:lpstr>
      <vt:lpstr>나눔바른고딕 UltraLight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메지니</cp:lastModifiedBy>
  <cp:revision>200</cp:revision>
  <dcterms:created xsi:type="dcterms:W3CDTF">2015-01-21T11:35:38Z</dcterms:created>
  <dcterms:modified xsi:type="dcterms:W3CDTF">2020-06-01T04:42:00Z</dcterms:modified>
</cp:coreProperties>
</file>