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96" r:id="rId1"/>
  </p:sldMasterIdLst>
  <p:notesMasterIdLst>
    <p:notesMasterId r:id="rId18"/>
  </p:notesMasterIdLst>
  <p:handoutMasterIdLst>
    <p:handoutMasterId r:id="rId19"/>
  </p:handoutMasterIdLst>
  <p:sldIdLst>
    <p:sldId id="271" r:id="rId2"/>
    <p:sldId id="291" r:id="rId3"/>
    <p:sldId id="286" r:id="rId4"/>
    <p:sldId id="296" r:id="rId5"/>
    <p:sldId id="339" r:id="rId6"/>
    <p:sldId id="340" r:id="rId7"/>
    <p:sldId id="341" r:id="rId8"/>
    <p:sldId id="295" r:id="rId9"/>
    <p:sldId id="342" r:id="rId10"/>
    <p:sldId id="343" r:id="rId11"/>
    <p:sldId id="287" r:id="rId12"/>
    <p:sldId id="345" r:id="rId13"/>
    <p:sldId id="344" r:id="rId14"/>
    <p:sldId id="346" r:id="rId15"/>
    <p:sldId id="347" r:id="rId16"/>
    <p:sldId id="315" r:id="rId17"/>
  </p:sldIdLst>
  <p:sldSz cx="9144000" cy="6858000" type="screen4x3"/>
  <p:notesSz cx="6858000" cy="9144000"/>
  <p:embeddedFontLst>
    <p:embeddedFont>
      <p:font typeface="나눔바른고딕" panose="020B0600000101010101" charset="-127"/>
      <p:regular r:id="rId20"/>
      <p:bold r:id="rId21"/>
    </p:embeddedFont>
    <p:embeddedFont>
      <p:font typeface="맑은 고딕 Semilight" panose="020B0502040204020203" pitchFamily="50" charset="-127"/>
      <p:regular r:id="rId22"/>
    </p:embeddedFont>
    <p:embeddedFont>
      <p:font typeface="Ebrima" panose="02000000000000000000" pitchFamily="2" charset="0"/>
      <p:regular r:id="rId23"/>
      <p:bold r:id="rId24"/>
    </p:embeddedFont>
    <p:embeddedFont>
      <p:font typeface="맑은 고딕" panose="020B0503020000020004" pitchFamily="50" charset="-127"/>
      <p:regular r:id="rId25"/>
      <p:bold r:id="rId26"/>
    </p:embeddedFont>
    <p:embeddedFont>
      <p:font typeface="HY헤드라인M" panose="02030600000101010101" pitchFamily="18" charset="-127"/>
      <p:regular r:id="rId2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7BB9"/>
    <a:srgbClr val="FCFBFA"/>
    <a:srgbClr val="1D1C1C"/>
    <a:srgbClr val="2C2A2A"/>
    <a:srgbClr val="F7D3FD"/>
    <a:srgbClr val="AFF2AC"/>
    <a:srgbClr val="78E713"/>
    <a:srgbClr val="9DF151"/>
    <a:srgbClr val="A795F5"/>
    <a:srgbClr val="B9AB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96" autoAdjust="0"/>
    <p:restoredTop sz="94660"/>
  </p:normalViewPr>
  <p:slideViewPr>
    <p:cSldViewPr snapToGrid="0" showGuides="1">
      <p:cViewPr>
        <p:scale>
          <a:sx n="125" d="100"/>
          <a:sy n="125" d="100"/>
        </p:scale>
        <p:origin x="1044" y="9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1" d="100"/>
          <a:sy n="51" d="100"/>
        </p:scale>
        <p:origin x="2624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A513BA-3E82-4812-9926-DD5B40EAAC2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날짜 개체 틀 5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DC2647-C259-4EB5-84B8-93A3F8E54DE7}" type="datetimeFigureOut">
              <a:rPr lang="ko-KR" altLang="en-US" smtClean="0"/>
              <a:pPr/>
              <a:t>2020-05-03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8666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90CC39-12E7-4F8A-B3C5-4E15C788750E}" type="datetimeFigureOut">
              <a:rPr lang="ko-KR" altLang="en-US" smtClean="0"/>
              <a:t>2020-05-03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AA59AF-7A79-40B8-A970-4B97D75594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5334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120BF-2A2B-479A-9522-5FBBB0CC7E50}" type="datetime1">
              <a:rPr lang="ko-KR" altLang="en-US" smtClean="0"/>
              <a:t>2020-05-03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820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2C60D-05BD-45B8-9498-9E37232EC40E}" type="datetime1">
              <a:rPr lang="ko-KR" altLang="en-US" smtClean="0"/>
              <a:t>2020-05-03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4629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01D9E-2228-4B65-8175-67602CAEF7B3}" type="datetime1">
              <a:rPr lang="ko-KR" altLang="en-US" smtClean="0"/>
              <a:t>2020-05-03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5342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C8BFB-706A-4C2B-92C3-0D9EA9C0254B}" type="datetime1">
              <a:rPr lang="ko-KR" altLang="en-US" smtClean="0"/>
              <a:t>2020-05-03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7773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46DF3-B631-4558-AFA3-6D34B17F763B}" type="datetime1">
              <a:rPr lang="ko-KR" altLang="en-US" smtClean="0"/>
              <a:t>2020-05-03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9005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7C3AA-7A67-4210-9E8E-0C956BEB9667}" type="datetime1">
              <a:rPr lang="ko-KR" altLang="en-US" smtClean="0"/>
              <a:t>2020-05-03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3362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8DCD5-8DDE-4E6F-9DA4-5F2DD8C0AF7E}" type="datetime1">
              <a:rPr lang="ko-KR" altLang="en-US" smtClean="0"/>
              <a:t>2020-05-03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4001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A5923-B666-499D-89E1-EA64585CF4A5}" type="datetime1">
              <a:rPr lang="ko-KR" altLang="en-US" smtClean="0"/>
              <a:t>2020-05-03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0569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8EE96-B538-4DF0-A261-9CC052FCE471}" type="datetime1">
              <a:rPr lang="ko-KR" altLang="en-US" smtClean="0"/>
              <a:t>2020-05-03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15359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F50E1-5B74-4F2B-A244-C2D813C47F00}" type="datetime1">
              <a:rPr lang="ko-KR" altLang="en-US" smtClean="0"/>
              <a:t>2020-05-03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657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80FEB-679E-4A72-8349-C9E0572649BC}" type="datetime1">
              <a:rPr lang="ko-KR" altLang="en-US" smtClean="0"/>
              <a:t>2020-05-03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2110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C6CF75-B9A1-4BA1-9D1B-7653DFDA2728}" type="datetime1">
              <a:rPr lang="ko-KR" altLang="en-US" smtClean="0"/>
              <a:t>2020-05-03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6592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7701295" y="6522483"/>
            <a:ext cx="1442705" cy="2769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Ebrima" pitchFamily="2" charset="0"/>
              </a:rPr>
              <a:t>20174627 </a:t>
            </a:r>
            <a:r>
              <a:rPr lang="ko-KR" altLang="en-US" sz="12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Ebrima" pitchFamily="2" charset="0"/>
              </a:rPr>
              <a:t>김혜진</a:t>
            </a:r>
            <a:endParaRPr lang="en-US" altLang="ko-KR" sz="1200" dirty="0" smtClean="0">
              <a:solidFill>
                <a:schemeClr val="tx1">
                  <a:lumMod val="60000"/>
                  <a:lumOff val="4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Ebrima" pitchFamily="2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" y="2777551"/>
            <a:ext cx="91426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 smtClean="0">
                <a:solidFill>
                  <a:srgbClr val="2C2A2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운영체제</a:t>
            </a:r>
            <a:endParaRPr lang="en-US" altLang="ko-KR" sz="4000" b="1" dirty="0" smtClean="0">
              <a:solidFill>
                <a:srgbClr val="2C2A2A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651149" y="3579934"/>
            <a:ext cx="45719" cy="258099"/>
          </a:xfrm>
          <a:prstGeom prst="rect">
            <a:avLst/>
          </a:prstGeom>
          <a:solidFill>
            <a:srgbClr val="2C2A2A"/>
          </a:solidFill>
          <a:ln>
            <a:solidFill>
              <a:srgbClr val="2C2A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3651149" y="3555094"/>
            <a:ext cx="20064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POSIX </a:t>
            </a:r>
            <a:r>
              <a:rPr lang="en-US" altLang="ko-KR" sz="14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Shared Memory</a:t>
            </a:r>
            <a:endParaRPr lang="en-US" altLang="ko-KR" sz="1400" b="1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69884" y="347891"/>
            <a:ext cx="4592616" cy="584775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err="1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shcond</a:t>
            </a:r>
            <a:r>
              <a:rPr lang="en-US" altLang="ko-KR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(</a:t>
            </a:r>
            <a:r>
              <a:rPr lang="ko-KR" altLang="en-US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소비자</a:t>
            </a:r>
            <a:r>
              <a:rPr lang="en-US" altLang="ko-KR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 </a:t>
            </a:r>
            <a:r>
              <a:rPr lang="ko-KR" altLang="en-US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코드 분석 </a:t>
            </a:r>
            <a:r>
              <a:rPr lang="en-US" altLang="ko-KR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- system </a:t>
            </a:r>
            <a:r>
              <a:rPr lang="en-US" altLang="ko-KR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call </a:t>
            </a:r>
            <a:r>
              <a:rPr lang="ko-KR" altLang="en-US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분석</a:t>
            </a:r>
            <a:endParaRPr lang="en-US" altLang="ko-KR" sz="1600" dirty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 flipH="1">
            <a:off x="123579" y="401292"/>
            <a:ext cx="46305" cy="231753"/>
          </a:xfrm>
          <a:prstGeom prst="rect">
            <a:avLst/>
          </a:prstGeom>
          <a:solidFill>
            <a:srgbClr val="2C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10</a:t>
            </a:fld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412965" y="1240135"/>
            <a:ext cx="8315327" cy="2705100"/>
            <a:chOff x="409573" y="993954"/>
            <a:chExt cx="8315327" cy="2705100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9100" y="993954"/>
              <a:ext cx="8305800" cy="2705100"/>
            </a:xfrm>
            <a:prstGeom prst="rect">
              <a:avLst/>
            </a:prstGeom>
            <a:ln w="12700"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8" name="액자 7"/>
            <p:cNvSpPr/>
            <p:nvPr/>
          </p:nvSpPr>
          <p:spPr>
            <a:xfrm>
              <a:off x="419100" y="993954"/>
              <a:ext cx="609600" cy="177621"/>
            </a:xfrm>
            <a:prstGeom prst="frame">
              <a:avLst>
                <a:gd name="adj1" fmla="val 5290"/>
              </a:avLst>
            </a:prstGeom>
            <a:solidFill>
              <a:srgbClr val="FF0000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액자 8"/>
            <p:cNvSpPr/>
            <p:nvPr/>
          </p:nvSpPr>
          <p:spPr>
            <a:xfrm>
              <a:off x="419099" y="1372721"/>
              <a:ext cx="1000125" cy="151279"/>
            </a:xfrm>
            <a:prstGeom prst="frame">
              <a:avLst>
                <a:gd name="adj1" fmla="val 5290"/>
              </a:avLst>
            </a:prstGeom>
            <a:solidFill>
              <a:srgbClr val="FF0000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액자 9"/>
            <p:cNvSpPr/>
            <p:nvPr/>
          </p:nvSpPr>
          <p:spPr>
            <a:xfrm>
              <a:off x="419098" y="1721549"/>
              <a:ext cx="1466852" cy="182763"/>
            </a:xfrm>
            <a:prstGeom prst="frame">
              <a:avLst>
                <a:gd name="adj1" fmla="val 5290"/>
              </a:avLst>
            </a:prstGeom>
            <a:solidFill>
              <a:srgbClr val="FF0000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액자 10"/>
            <p:cNvSpPr/>
            <p:nvPr/>
          </p:nvSpPr>
          <p:spPr>
            <a:xfrm>
              <a:off x="409573" y="1919342"/>
              <a:ext cx="466727" cy="163470"/>
            </a:xfrm>
            <a:prstGeom prst="frame">
              <a:avLst>
                <a:gd name="adj1" fmla="val 5290"/>
              </a:avLst>
            </a:prstGeom>
            <a:solidFill>
              <a:srgbClr val="00B050"/>
            </a:solidFill>
            <a:ln w="127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액자 12"/>
            <p:cNvSpPr/>
            <p:nvPr/>
          </p:nvSpPr>
          <p:spPr>
            <a:xfrm>
              <a:off x="419100" y="2611663"/>
              <a:ext cx="8305800" cy="407762"/>
            </a:xfrm>
            <a:prstGeom prst="frame">
              <a:avLst>
                <a:gd name="adj1" fmla="val 5290"/>
              </a:avLst>
            </a:prstGeom>
            <a:solidFill>
              <a:srgbClr val="00B05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액자 13"/>
            <p:cNvSpPr/>
            <p:nvPr/>
          </p:nvSpPr>
          <p:spPr>
            <a:xfrm>
              <a:off x="419098" y="3157585"/>
              <a:ext cx="1990727" cy="364435"/>
            </a:xfrm>
            <a:prstGeom prst="frame">
              <a:avLst>
                <a:gd name="adj1" fmla="val 5290"/>
              </a:avLst>
            </a:prstGeom>
            <a:solidFill>
              <a:srgbClr val="00B05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422490" y="4181297"/>
            <a:ext cx="832485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altLang="ko-KR" sz="1600" dirty="0" err="1" smtClean="0">
                <a:solidFill>
                  <a:srgbClr val="00B05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맑은 고딕 Semilight" panose="020B0502040204020203" pitchFamily="50" charset="-127"/>
              </a:rPr>
              <a:t>mmap</a:t>
            </a:r>
            <a:r>
              <a:rPr lang="en-US" altLang="ko-KR" sz="1600" dirty="0" smtClean="0">
                <a:solidFill>
                  <a:srgbClr val="00B05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맑은 고딕 Semilight" panose="020B0502040204020203" pitchFamily="50" charset="-127"/>
              </a:rPr>
              <a:t> system call</a:t>
            </a:r>
            <a:r>
              <a:rPr lang="ko-KR" altLang="en-US" sz="1600" dirty="0" smtClean="0">
                <a:latin typeface="HY헤드라인M" panose="02030600000101010101" pitchFamily="18" charset="-127"/>
                <a:ea typeface="HY헤드라인M" panose="02030600000101010101" pitchFamily="18" charset="-127"/>
                <a:cs typeface="맑은 고딕 Semilight" panose="020B0502040204020203" pitchFamily="50" charset="-127"/>
              </a:rPr>
              <a:t>을 통해 사용자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  <a:cs typeface="맑은 고딕 Semilight" panose="020B0502040204020203" pitchFamily="50" charset="-127"/>
              </a:rPr>
              <a:t>메모리 </a:t>
            </a:r>
            <a:r>
              <a:rPr lang="ko-KR" altLang="en-US" sz="1600" dirty="0" smtClean="0">
                <a:latin typeface="HY헤드라인M" panose="02030600000101010101" pitchFamily="18" charset="-127"/>
                <a:ea typeface="HY헤드라인M" panose="02030600000101010101" pitchFamily="18" charset="-127"/>
                <a:cs typeface="맑은 고딕 Semilight" panose="020B0502040204020203" pitchFamily="50" charset="-127"/>
              </a:rPr>
              <a:t>영역에 빨간 박스 값을 매핑함</a:t>
            </a:r>
            <a:r>
              <a:rPr lang="en-US" altLang="ko-KR" sz="1600" dirty="0" smtClean="0">
                <a:latin typeface="HY헤드라인M" panose="02030600000101010101" pitchFamily="18" charset="-127"/>
                <a:ea typeface="HY헤드라인M" panose="02030600000101010101" pitchFamily="18" charset="-127"/>
                <a:cs typeface="맑은 고딕 Semilight" panose="020B0502040204020203" pitchFamily="50" charset="-127"/>
              </a:rPr>
              <a:t>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altLang="ko-KR" sz="1600" dirty="0" smtClean="0">
                <a:solidFill>
                  <a:srgbClr val="00B05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맑은 고딕 Semilight" panose="020B0502040204020203" pitchFamily="50" charset="-127"/>
              </a:rPr>
              <a:t>write </a:t>
            </a:r>
            <a:r>
              <a:rPr lang="en-US" altLang="ko-KR" sz="1600" dirty="0">
                <a:solidFill>
                  <a:srgbClr val="00B05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맑은 고딕 Semilight" panose="020B0502040204020203" pitchFamily="50" charset="-127"/>
              </a:rPr>
              <a:t>system </a:t>
            </a:r>
            <a:r>
              <a:rPr lang="en-US" altLang="ko-KR" sz="1600" dirty="0" smtClean="0">
                <a:solidFill>
                  <a:srgbClr val="00B05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맑은 고딕 Semilight" panose="020B0502040204020203" pitchFamily="50" charset="-127"/>
              </a:rPr>
              <a:t>call</a:t>
            </a:r>
            <a:r>
              <a:rPr lang="ko-KR" altLang="en-US" sz="1600" dirty="0" smtClean="0">
                <a:latin typeface="HY헤드라인M" panose="02030600000101010101" pitchFamily="18" charset="-127"/>
                <a:ea typeface="HY헤드라인M" panose="02030600000101010101" pitchFamily="18" charset="-127"/>
                <a:cs typeface="맑은 고딕 Semilight" panose="020B0502040204020203" pitchFamily="50" charset="-127"/>
              </a:rPr>
              <a:t>을 통해 공유메모리에 할당 되어 있는 문자열을 출력함</a:t>
            </a:r>
            <a:r>
              <a:rPr lang="en-US" altLang="ko-KR" sz="1600" dirty="0" smtClean="0">
                <a:latin typeface="HY헤드라인M" panose="02030600000101010101" pitchFamily="18" charset="-127"/>
                <a:ea typeface="HY헤드라인M" panose="02030600000101010101" pitchFamily="18" charset="-127"/>
                <a:cs typeface="맑은 고딕 Semilight" panose="020B0502040204020203" pitchFamily="50" charset="-127"/>
              </a:rPr>
              <a:t>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altLang="ko-KR" sz="1600" dirty="0" smtClean="0">
                <a:solidFill>
                  <a:srgbClr val="00B05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맑은 고딕 Semilight" panose="020B0502040204020203" pitchFamily="50" charset="-127"/>
              </a:rPr>
              <a:t>unlink</a:t>
            </a:r>
            <a:r>
              <a:rPr lang="ko-KR" altLang="en-US" sz="1600" dirty="0" smtClean="0">
                <a:latin typeface="HY헤드라인M" panose="02030600000101010101" pitchFamily="18" charset="-127"/>
                <a:ea typeface="HY헤드라인M" panose="02030600000101010101" pitchFamily="18" charset="-127"/>
                <a:cs typeface="맑은 고딕 Semilight" panose="020B0502040204020203" pitchFamily="50" charset="-127"/>
              </a:rPr>
              <a:t>를 통해 공유 메모리 영역을 지워 줌</a:t>
            </a:r>
            <a:r>
              <a:rPr lang="en-US" altLang="ko-KR" sz="1600" dirty="0" smtClean="0">
                <a:latin typeface="HY헤드라인M" panose="02030600000101010101" pitchFamily="18" charset="-127"/>
                <a:ea typeface="HY헤드라인M" panose="02030600000101010101" pitchFamily="18" charset="-127"/>
                <a:cs typeface="맑은 고딕 Semilight" panose="020B0502040204020203" pitchFamily="50" charset="-127"/>
              </a:rPr>
              <a:t>.</a:t>
            </a: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US" altLang="ko-KR" sz="1600" dirty="0" smtClean="0">
                <a:latin typeface="HY헤드라인M" panose="02030600000101010101" pitchFamily="18" charset="-127"/>
                <a:ea typeface="HY헤드라인M" panose="02030600000101010101" pitchFamily="18" charset="-127"/>
                <a:cs typeface="맑은 고딕 Semilight" panose="020B0502040204020203" pitchFamily="50" charset="-127"/>
              </a:rPr>
              <a:t>unlink</a:t>
            </a:r>
            <a:r>
              <a:rPr lang="ko-KR" altLang="en-US" sz="1600" dirty="0" smtClean="0">
                <a:latin typeface="HY헤드라인M" panose="02030600000101010101" pitchFamily="18" charset="-127"/>
                <a:ea typeface="HY헤드라인M" panose="02030600000101010101" pitchFamily="18" charset="-127"/>
                <a:cs typeface="맑은 고딕 Semilight" panose="020B0502040204020203" pitchFamily="50" charset="-127"/>
              </a:rPr>
              <a:t>를 꼭 사용하여 후의 프로세스 </a:t>
            </a:r>
            <a:r>
              <a:rPr lang="ko-KR" altLang="en-US" sz="1600" dirty="0" err="1" smtClean="0">
                <a:latin typeface="HY헤드라인M" panose="02030600000101010101" pitchFamily="18" charset="-127"/>
                <a:ea typeface="HY헤드라인M" panose="02030600000101010101" pitchFamily="18" charset="-127"/>
                <a:cs typeface="맑은 고딕 Semilight" panose="020B0502040204020203" pitchFamily="50" charset="-127"/>
              </a:rPr>
              <a:t>재시작</a:t>
            </a:r>
            <a:r>
              <a:rPr lang="ko-KR" altLang="en-US" sz="1600" dirty="0" smtClean="0">
                <a:latin typeface="HY헤드라인M" panose="02030600000101010101" pitchFamily="18" charset="-127"/>
                <a:ea typeface="HY헤드라인M" panose="02030600000101010101" pitchFamily="18" charset="-127"/>
                <a:cs typeface="맑은 고딕 Semilight" panose="020B0502040204020203" pitchFamily="50" charset="-127"/>
              </a:rPr>
              <a:t> 시</a:t>
            </a:r>
            <a:r>
              <a:rPr lang="en-US" altLang="ko-KR" sz="1600" dirty="0" smtClean="0">
                <a:latin typeface="HY헤드라인M" panose="02030600000101010101" pitchFamily="18" charset="-127"/>
                <a:ea typeface="HY헤드라인M" panose="02030600000101010101" pitchFamily="18" charset="-127"/>
                <a:cs typeface="맑은 고딕 Semilight" panose="020B0502040204020203" pitchFamily="50" charset="-127"/>
              </a:rPr>
              <a:t>, </a:t>
            </a:r>
            <a:r>
              <a:rPr lang="ko-KR" altLang="en-US" sz="1600" dirty="0" smtClean="0">
                <a:latin typeface="HY헤드라인M" panose="02030600000101010101" pitchFamily="18" charset="-127"/>
                <a:ea typeface="HY헤드라인M" panose="02030600000101010101" pitchFamily="18" charset="-127"/>
                <a:cs typeface="맑은 고딕 Semilight" panose="020B0502040204020203" pitchFamily="50" charset="-127"/>
              </a:rPr>
              <a:t>오작동이 나지 않도록 해줌</a:t>
            </a:r>
            <a:r>
              <a:rPr lang="en-US" altLang="ko-KR" sz="1600" dirty="0" smtClean="0">
                <a:latin typeface="HY헤드라인M" panose="02030600000101010101" pitchFamily="18" charset="-127"/>
                <a:ea typeface="HY헤드라인M" panose="02030600000101010101" pitchFamily="18" charset="-127"/>
                <a:cs typeface="맑은 고딕 Semilight" panose="020B0502040204020203" pitchFamily="50" charset="-127"/>
              </a:rPr>
              <a:t>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altLang="ko-KR" sz="1600" dirty="0" smtClean="0">
                <a:solidFill>
                  <a:srgbClr val="00B05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맑은 고딕 Semilight" panose="020B0502040204020203" pitchFamily="50" charset="-127"/>
              </a:rPr>
              <a:t>exit</a:t>
            </a:r>
            <a:r>
              <a:rPr lang="en-US" altLang="ko-KR" sz="1600" dirty="0" smtClean="0">
                <a:latin typeface="HY헤드라인M" panose="02030600000101010101" pitchFamily="18" charset="-127"/>
                <a:ea typeface="HY헤드라인M" panose="02030600000101010101" pitchFamily="18" charset="-127"/>
                <a:cs typeface="맑은 고딕 Semilight" panose="020B0502040204020203" pitchFamily="50" charset="-127"/>
              </a:rPr>
              <a:t> </a:t>
            </a:r>
            <a:r>
              <a:rPr lang="ko-KR" altLang="en-US" sz="1600" dirty="0" smtClean="0">
                <a:latin typeface="HY헤드라인M" panose="02030600000101010101" pitchFamily="18" charset="-127"/>
                <a:ea typeface="HY헤드라인M" panose="02030600000101010101" pitchFamily="18" charset="-127"/>
                <a:cs typeface="맑은 고딕 Semilight" panose="020B0502040204020203" pitchFamily="50" charset="-127"/>
              </a:rPr>
              <a:t>값이 </a:t>
            </a:r>
            <a:r>
              <a:rPr lang="en-US" altLang="ko-KR" sz="1600" dirty="0" smtClean="0">
                <a:latin typeface="HY헤드라인M" panose="02030600000101010101" pitchFamily="18" charset="-127"/>
                <a:ea typeface="HY헤드라인M" panose="02030600000101010101" pitchFamily="18" charset="-127"/>
                <a:cs typeface="맑은 고딕 Semilight" panose="020B0502040204020203" pitchFamily="50" charset="-127"/>
              </a:rPr>
              <a:t>0</a:t>
            </a:r>
            <a:r>
              <a:rPr lang="ko-KR" altLang="en-US" sz="1600" dirty="0" smtClean="0">
                <a:latin typeface="HY헤드라인M" panose="02030600000101010101" pitchFamily="18" charset="-127"/>
                <a:ea typeface="HY헤드라인M" panose="02030600000101010101" pitchFamily="18" charset="-127"/>
                <a:cs typeface="맑은 고딕 Semilight" panose="020B0502040204020203" pitchFamily="50" charset="-127"/>
              </a:rPr>
              <a:t>인 것으로 보아 메모리 영역 삭제 성공 여부를 확인 할 수 있음</a:t>
            </a:r>
            <a:endParaRPr lang="en-US" altLang="ko-KR" sz="1600" dirty="0" smtClean="0">
              <a:latin typeface="HY헤드라인M" panose="02030600000101010101" pitchFamily="18" charset="-127"/>
              <a:ea typeface="HY헤드라인M" panose="02030600000101010101" pitchFamily="18" charset="-127"/>
              <a:cs typeface="맑은 고딕 Semilight" panose="020B0502040204020203" pitchFamily="50" charset="-127"/>
            </a:endParaRPr>
          </a:p>
        </p:txBody>
      </p:sp>
      <p:sp>
        <p:nvSpPr>
          <p:cNvPr id="16" name="액자 15"/>
          <p:cNvSpPr/>
          <p:nvPr/>
        </p:nvSpPr>
        <p:spPr>
          <a:xfrm>
            <a:off x="5356441" y="4296465"/>
            <a:ext cx="920533" cy="246960"/>
          </a:xfrm>
          <a:prstGeom prst="frame">
            <a:avLst>
              <a:gd name="adj1" fmla="val 5290"/>
            </a:avLst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1171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2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324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943475" y="2782669"/>
            <a:ext cx="4304145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r>
              <a:rPr lang="en-US" altLang="ko-KR" sz="36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UNIX</a:t>
            </a:r>
            <a:r>
              <a:rPr lang="ko-KR" altLang="en-US" sz="36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의 일반 파이프</a:t>
            </a:r>
            <a:endParaRPr lang="ko-KR" altLang="en-US" sz="3600" b="1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259301" y="301434"/>
            <a:ext cx="684000" cy="684000"/>
            <a:chOff x="6059605" y="286603"/>
            <a:chExt cx="576001" cy="575783"/>
          </a:xfrm>
          <a:solidFill>
            <a:schemeClr val="bg2">
              <a:lumMod val="25000"/>
            </a:schemeClr>
          </a:solidFill>
        </p:grpSpPr>
        <p:sp>
          <p:nvSpPr>
            <p:cNvPr id="5" name="직사각형 4"/>
            <p:cNvSpPr/>
            <p:nvPr/>
          </p:nvSpPr>
          <p:spPr>
            <a:xfrm>
              <a:off x="6059605" y="286603"/>
              <a:ext cx="576000" cy="396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순서도: 병합 6"/>
            <p:cNvSpPr/>
            <p:nvPr/>
          </p:nvSpPr>
          <p:spPr>
            <a:xfrm>
              <a:off x="6059606" y="682386"/>
              <a:ext cx="576000" cy="180000"/>
            </a:xfrm>
            <a:prstGeom prst="flowChartMer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387859" y="293743"/>
            <a:ext cx="601621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r>
              <a:rPr lang="en-US" altLang="ko-KR" sz="3200" b="1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Ebrima" pitchFamily="2" charset="0"/>
              </a:rPr>
              <a:t>2</a:t>
            </a:r>
            <a:endParaRPr lang="ko-KR" altLang="en-US" sz="3200" b="1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Ebrima" pitchFamily="2" charset="0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8682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69883" y="347891"/>
            <a:ext cx="44021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UNIX</a:t>
            </a:r>
            <a:r>
              <a:rPr lang="ko-KR" altLang="en-US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의 일반 파이프 코드 </a:t>
            </a:r>
            <a:r>
              <a:rPr lang="en-US" altLang="ko-KR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설명 주석 처리</a:t>
            </a:r>
            <a:r>
              <a:rPr lang="en-US" altLang="ko-KR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endParaRPr lang="en-US" altLang="ko-KR" sz="1600" dirty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 flipH="1">
            <a:off x="123579" y="401292"/>
            <a:ext cx="46305" cy="231753"/>
          </a:xfrm>
          <a:prstGeom prst="rect">
            <a:avLst/>
          </a:prstGeom>
          <a:solidFill>
            <a:srgbClr val="2C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12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679" y="1066800"/>
            <a:ext cx="5810250" cy="49911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7" name="그룹 6"/>
          <p:cNvGrpSpPr/>
          <p:nvPr/>
        </p:nvGrpSpPr>
        <p:grpSpPr>
          <a:xfrm>
            <a:off x="3418105" y="3486333"/>
            <a:ext cx="858621" cy="1327930"/>
            <a:chOff x="2809874" y="1945962"/>
            <a:chExt cx="1277226" cy="790817"/>
          </a:xfrm>
        </p:grpSpPr>
        <p:cxnSp>
          <p:nvCxnSpPr>
            <p:cNvPr id="8" name="직선 화살표 연결선 7"/>
            <p:cNvCxnSpPr/>
            <p:nvPr/>
          </p:nvCxnSpPr>
          <p:spPr>
            <a:xfrm flipV="1">
              <a:off x="2966130" y="2224369"/>
              <a:ext cx="1120970" cy="2575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오른쪽 대괄호 8"/>
            <p:cNvSpPr/>
            <p:nvPr/>
          </p:nvSpPr>
          <p:spPr>
            <a:xfrm>
              <a:off x="2809874" y="1945962"/>
              <a:ext cx="156256" cy="790817"/>
            </a:xfrm>
            <a:prstGeom prst="rightBracket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4653202" y="3180802"/>
            <a:ext cx="38621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일반 파이프는 파이프를 생성한</a:t>
            </a:r>
            <a:r>
              <a:rPr lang="en-US" altLang="ko-KR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endParaRPr lang="en-US" altLang="ko-KR" sz="1600" dirty="0" smtClean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프로세스 이외에는 접근이 불가능 함</a:t>
            </a:r>
            <a:r>
              <a:rPr lang="en-US" altLang="ko-KR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algn="ctr">
              <a:lnSpc>
                <a:spcPct val="150000"/>
              </a:lnSpc>
            </a:pPr>
            <a:endParaRPr lang="en-US" altLang="ko-KR" sz="800" dirty="0" smtClean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따라서</a:t>
            </a:r>
            <a:r>
              <a:rPr lang="en-US" altLang="ko-KR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부모</a:t>
            </a:r>
            <a:r>
              <a:rPr lang="en-US" altLang="ko-KR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프로세스가 파이프를 생성하고</a:t>
            </a:r>
            <a:r>
              <a:rPr lang="en-US" altLang="ko-KR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fork()</a:t>
            </a:r>
            <a:r>
              <a:rPr lang="ko-KR" altLang="en-US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로 자식 프로세스와 통신함</a:t>
            </a:r>
            <a:r>
              <a:rPr lang="en-US" altLang="ko-KR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endParaRPr lang="en-US" altLang="ko-KR" sz="1600" dirty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9312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69883" y="347891"/>
            <a:ext cx="44021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UNIX</a:t>
            </a:r>
            <a:r>
              <a:rPr lang="ko-KR" altLang="en-US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의 일반 파이프 코드 </a:t>
            </a:r>
            <a:r>
              <a:rPr lang="en-US" altLang="ko-KR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설명 주석 처리</a:t>
            </a:r>
            <a:r>
              <a:rPr lang="en-US" altLang="ko-KR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endParaRPr lang="en-US" altLang="ko-KR" sz="1600" dirty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 flipH="1">
            <a:off x="123579" y="401292"/>
            <a:ext cx="46305" cy="231753"/>
          </a:xfrm>
          <a:prstGeom prst="rect">
            <a:avLst/>
          </a:prstGeom>
          <a:solidFill>
            <a:srgbClr val="2C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13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803" y="1096856"/>
            <a:ext cx="5543551" cy="4816687"/>
          </a:xfrm>
          <a:prstGeom prst="rect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8" name="그룹 7"/>
          <p:cNvGrpSpPr/>
          <p:nvPr/>
        </p:nvGrpSpPr>
        <p:grpSpPr>
          <a:xfrm>
            <a:off x="4572000" y="2149879"/>
            <a:ext cx="858621" cy="609417"/>
            <a:chOff x="2809874" y="1945962"/>
            <a:chExt cx="1277226" cy="790817"/>
          </a:xfrm>
        </p:grpSpPr>
        <p:cxnSp>
          <p:nvCxnSpPr>
            <p:cNvPr id="9" name="직선 화살표 연결선 8"/>
            <p:cNvCxnSpPr/>
            <p:nvPr/>
          </p:nvCxnSpPr>
          <p:spPr>
            <a:xfrm flipV="1">
              <a:off x="2966130" y="2224369"/>
              <a:ext cx="1120970" cy="2575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오른쪽 대괄호 9"/>
            <p:cNvSpPr/>
            <p:nvPr/>
          </p:nvSpPr>
          <p:spPr>
            <a:xfrm>
              <a:off x="2809874" y="1945962"/>
              <a:ext cx="156256" cy="790817"/>
            </a:xfrm>
            <a:prstGeom prst="rightBracket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3713379" y="4248333"/>
            <a:ext cx="858621" cy="609417"/>
            <a:chOff x="2809874" y="1945962"/>
            <a:chExt cx="1277226" cy="790817"/>
          </a:xfrm>
        </p:grpSpPr>
        <p:cxnSp>
          <p:nvCxnSpPr>
            <p:cNvPr id="13" name="직선 화살표 연결선 12"/>
            <p:cNvCxnSpPr/>
            <p:nvPr/>
          </p:nvCxnSpPr>
          <p:spPr>
            <a:xfrm flipV="1">
              <a:off x="2966130" y="2224369"/>
              <a:ext cx="1120970" cy="2575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오른쪽 대괄호 14"/>
            <p:cNvSpPr/>
            <p:nvPr/>
          </p:nvSpPr>
          <p:spPr>
            <a:xfrm>
              <a:off x="2809874" y="1945962"/>
              <a:ext cx="156256" cy="790817"/>
            </a:xfrm>
            <a:prstGeom prst="rightBracket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5281852" y="2074981"/>
            <a:ext cx="38621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쓰기 종단 </a:t>
            </a:r>
            <a:r>
              <a:rPr lang="en-US" altLang="ko-KR" sz="1600" dirty="0" err="1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fd</a:t>
            </a:r>
            <a:r>
              <a:rPr lang="en-US" altLang="ko-KR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[1]</a:t>
            </a:r>
            <a:r>
              <a:rPr lang="ko-KR" altLang="en-US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에 데이터를 쓰면</a:t>
            </a:r>
            <a:endParaRPr lang="en-US" altLang="ko-KR" sz="1600" dirty="0" smtClean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파이프 읽기 종단 </a:t>
            </a:r>
            <a:r>
              <a:rPr lang="en-US" altLang="ko-KR" sz="1600" dirty="0" err="1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fd</a:t>
            </a:r>
            <a:r>
              <a:rPr lang="en-US" altLang="ko-KR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[0]</a:t>
            </a:r>
            <a:r>
              <a:rPr lang="ko-KR" altLang="en-US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에서 자식이 읽음</a:t>
            </a:r>
            <a:endParaRPr lang="en-US" altLang="ko-KR" sz="1600" dirty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923467" y="4248333"/>
            <a:ext cx="3862148" cy="404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부모가 쓴 파이프를 읽음</a:t>
            </a:r>
            <a:endParaRPr lang="en-US" altLang="ko-KR" sz="1600" dirty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1956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69883" y="347891"/>
            <a:ext cx="44021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UNIX</a:t>
            </a:r>
            <a:r>
              <a:rPr lang="ko-KR" altLang="en-US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의 일반 파이프 코드 컴파일 및 실행</a:t>
            </a:r>
            <a:endParaRPr lang="en-US" altLang="ko-KR" sz="1600" dirty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 flipH="1">
            <a:off x="123579" y="401292"/>
            <a:ext cx="46305" cy="231753"/>
          </a:xfrm>
          <a:prstGeom prst="rect">
            <a:avLst/>
          </a:prstGeom>
          <a:solidFill>
            <a:srgbClr val="2C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14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6404" y="2683301"/>
            <a:ext cx="5331191" cy="74569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1149893" y="3604849"/>
            <a:ext cx="6844213" cy="773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50000"/>
              </a:lnSpc>
              <a:defRPr/>
            </a:pPr>
            <a:r>
              <a:rPr lang="en-US" altLang="ko-KR" sz="1600" dirty="0" smtClean="0">
                <a:latin typeface="HY헤드라인M" panose="02030600000101010101" pitchFamily="18" charset="-127"/>
                <a:ea typeface="HY헤드라인M" panose="02030600000101010101" pitchFamily="18" charset="-127"/>
                <a:cs typeface="맑은 고딕 Semilight" panose="020B0502040204020203" pitchFamily="50" charset="-127"/>
              </a:rPr>
              <a:t>UNIX </a:t>
            </a:r>
            <a:r>
              <a:rPr lang="ko-KR" altLang="en-US" sz="1600" dirty="0" smtClean="0">
                <a:latin typeface="HY헤드라인M" panose="02030600000101010101" pitchFamily="18" charset="-127"/>
                <a:ea typeface="HY헤드라인M" panose="02030600000101010101" pitchFamily="18" charset="-127"/>
                <a:cs typeface="맑은 고딕 Semilight" panose="020B0502040204020203" pitchFamily="50" charset="-127"/>
              </a:rPr>
              <a:t>라는 이름으로 컴파일 수행</a:t>
            </a:r>
            <a:r>
              <a:rPr lang="en-US" altLang="ko-KR" sz="1600" dirty="0" smtClean="0">
                <a:latin typeface="HY헤드라인M" panose="02030600000101010101" pitchFamily="18" charset="-127"/>
                <a:ea typeface="HY헤드라인M" panose="02030600000101010101" pitchFamily="18" charset="-127"/>
                <a:cs typeface="맑은 고딕 Semilight" panose="020B0502040204020203" pitchFamily="50" charset="-127"/>
              </a:rPr>
              <a:t>.</a:t>
            </a:r>
          </a:p>
          <a:p>
            <a:pPr lvl="0" algn="ctr">
              <a:lnSpc>
                <a:spcPct val="150000"/>
              </a:lnSpc>
              <a:defRPr/>
            </a:pPr>
            <a:r>
              <a:rPr lang="ko-KR" altLang="en-US" sz="1600" dirty="0" smtClean="0">
                <a:latin typeface="HY헤드라인M" panose="02030600000101010101" pitchFamily="18" charset="-127"/>
                <a:ea typeface="HY헤드라인M" panose="02030600000101010101" pitchFamily="18" charset="-127"/>
                <a:cs typeface="맑은 고딕 Semilight" panose="020B0502040204020203" pitchFamily="50" charset="-127"/>
              </a:rPr>
              <a:t>부모 프로세스로부터 문자열이 정상적으로 출력 됐음을 알 수 있다</a:t>
            </a:r>
            <a:r>
              <a:rPr lang="en-US" altLang="ko-KR" sz="1600" dirty="0" smtClean="0">
                <a:latin typeface="HY헤드라인M" panose="02030600000101010101" pitchFamily="18" charset="-127"/>
                <a:ea typeface="HY헤드라인M" panose="02030600000101010101" pitchFamily="18" charset="-127"/>
                <a:cs typeface="맑은 고딕 Semilight" panose="020B0502040204020203" pitchFamily="50" charset="-127"/>
              </a:rPr>
              <a:t>.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  <a:cs typeface="맑은 고딕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50052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69883" y="347891"/>
            <a:ext cx="44021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UNIX</a:t>
            </a:r>
            <a:r>
              <a:rPr lang="ko-KR" altLang="en-US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의 일반 파이프 </a:t>
            </a:r>
            <a:r>
              <a:rPr lang="en-US" altLang="ko-KR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system call </a:t>
            </a:r>
            <a:r>
              <a:rPr lang="ko-KR" altLang="en-US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분석</a:t>
            </a:r>
            <a:endParaRPr lang="en-US" altLang="ko-KR" sz="1600" dirty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 flipH="1">
            <a:off x="123579" y="401292"/>
            <a:ext cx="46305" cy="231753"/>
          </a:xfrm>
          <a:prstGeom prst="rect">
            <a:avLst/>
          </a:prstGeom>
          <a:solidFill>
            <a:srgbClr val="2C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81770" y="3337620"/>
            <a:ext cx="844791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altLang="ko-KR" sz="160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맑은 고딕 Semilight" panose="020B0502040204020203" pitchFamily="50" charset="-127"/>
              </a:rPr>
              <a:t>Pipe</a:t>
            </a:r>
            <a:r>
              <a:rPr lang="en-US" altLang="ko-KR" sz="160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맑은 고딕 Semilight" panose="020B0502040204020203" pitchFamily="50" charset="-127"/>
              </a:rPr>
              <a:t> </a:t>
            </a:r>
            <a:r>
              <a:rPr lang="en-US" altLang="ko-KR" sz="160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맑은 고딕 Semilight" panose="020B0502040204020203" pitchFamily="50" charset="-127"/>
              </a:rPr>
              <a:t>system call</a:t>
            </a:r>
            <a:r>
              <a:rPr lang="ko-KR" altLang="en-US" sz="1600" dirty="0" smtClean="0">
                <a:latin typeface="HY헤드라인M" panose="02030600000101010101" pitchFamily="18" charset="-127"/>
                <a:ea typeface="HY헤드라인M" panose="02030600000101010101" pitchFamily="18" charset="-127"/>
                <a:cs typeface="맑은 고딕 Semilight" panose="020B0502040204020203" pitchFamily="50" charset="-127"/>
              </a:rPr>
              <a:t>을 통하여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  <a:cs typeface="맑은 고딕 Semilight" panose="020B0502040204020203" pitchFamily="50" charset="-127"/>
              </a:rPr>
              <a:t>내부 통신을 위한 채널을 </a:t>
            </a:r>
            <a:r>
              <a:rPr lang="ko-KR" altLang="en-US" sz="1600" dirty="0" smtClean="0">
                <a:latin typeface="HY헤드라인M" panose="02030600000101010101" pitchFamily="18" charset="-127"/>
                <a:ea typeface="HY헤드라인M" panose="02030600000101010101" pitchFamily="18" charset="-127"/>
                <a:cs typeface="맑은 고딕 Semilight" panose="020B0502040204020203" pitchFamily="50" charset="-127"/>
              </a:rPr>
              <a:t>생성</a:t>
            </a:r>
            <a:r>
              <a:rPr lang="en-US" altLang="ko-KR" sz="1600" dirty="0" smtClean="0">
                <a:latin typeface="HY헤드라인M" panose="02030600000101010101" pitchFamily="18" charset="-127"/>
                <a:ea typeface="HY헤드라인M" panose="02030600000101010101" pitchFamily="18" charset="-127"/>
                <a:cs typeface="맑은 고딕 Semilight" panose="020B0502040204020203" pitchFamily="50" charset="-127"/>
              </a:rPr>
              <a:t>. 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US" altLang="ko-KR" sz="1600" dirty="0" smtClean="0">
                <a:latin typeface="HY헤드라인M" panose="02030600000101010101" pitchFamily="18" charset="-127"/>
                <a:ea typeface="HY헤드라인M" panose="02030600000101010101" pitchFamily="18" charset="-127"/>
                <a:cs typeface="맑은 고딕 Semilight" panose="020B0502040204020203" pitchFamily="50" charset="-127"/>
              </a:rPr>
              <a:t>3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  <a:cs typeface="맑은 고딕 Semilight" panose="020B0502040204020203" pitchFamily="50" charset="-127"/>
              </a:rPr>
              <a:t>, 4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  <a:cs typeface="맑은 고딕 Semilight" panose="020B0502040204020203" pitchFamily="50" charset="-127"/>
              </a:rPr>
              <a:t>는 읽기와 쓰기에 대한 파일 </a:t>
            </a:r>
            <a:r>
              <a:rPr lang="ko-KR" altLang="en-US" sz="1600" dirty="0" err="1" smtClean="0">
                <a:latin typeface="HY헤드라인M" panose="02030600000101010101" pitchFamily="18" charset="-127"/>
                <a:ea typeface="HY헤드라인M" panose="02030600000101010101" pitchFamily="18" charset="-127"/>
                <a:cs typeface="맑은 고딕 Semilight" panose="020B0502040204020203" pitchFamily="50" charset="-127"/>
              </a:rPr>
              <a:t>디스크립터임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  <a:cs typeface="맑은 고딕 Semilight" panose="020B0502040204020203" pitchFamily="50" charset="-127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altLang="ko-KR" sz="1600" dirty="0" smtClean="0">
                <a:latin typeface="HY헤드라인M" panose="02030600000101010101" pitchFamily="18" charset="-127"/>
                <a:ea typeface="HY헤드라인M" panose="02030600000101010101" pitchFamily="18" charset="-127"/>
                <a:cs typeface="맑은 고딕 Semilight" panose="020B0502040204020203" pitchFamily="50" charset="-127"/>
              </a:rPr>
              <a:t>fork() </a:t>
            </a:r>
            <a:r>
              <a:rPr lang="ko-KR" altLang="en-US" sz="1600" dirty="0" smtClean="0">
                <a:latin typeface="HY헤드라인M" panose="02030600000101010101" pitchFamily="18" charset="-127"/>
                <a:ea typeface="HY헤드라인M" panose="02030600000101010101" pitchFamily="18" charset="-127"/>
                <a:cs typeface="맑은 고딕 Semilight" panose="020B0502040204020203" pitchFamily="50" charset="-127"/>
              </a:rPr>
              <a:t>함수가 </a:t>
            </a:r>
            <a:r>
              <a:rPr lang="en-US" altLang="ko-KR" sz="160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맑은 고딕 Semilight" panose="020B0502040204020203" pitchFamily="50" charset="-127"/>
              </a:rPr>
              <a:t>clone </a:t>
            </a:r>
            <a:r>
              <a:rPr lang="en-US" altLang="ko-KR" sz="160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맑은 고딕 Semilight" panose="020B0502040204020203" pitchFamily="50" charset="-127"/>
              </a:rPr>
              <a:t>system</a:t>
            </a:r>
            <a:r>
              <a:rPr lang="en-US" altLang="ko-KR" sz="160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맑은 고딕 Semilight" panose="020B0502040204020203" pitchFamily="50" charset="-127"/>
              </a:rPr>
              <a:t> </a:t>
            </a:r>
            <a:r>
              <a:rPr lang="en-US" altLang="ko-KR" sz="160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맑은 고딕 Semilight" panose="020B0502040204020203" pitchFamily="50" charset="-127"/>
              </a:rPr>
              <a:t>call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  <a:cs typeface="맑은 고딕 Semilight" panose="020B0502040204020203" pitchFamily="50" charset="-127"/>
              </a:rPr>
              <a:t>을</a:t>
            </a:r>
            <a:r>
              <a:rPr lang="en-US" altLang="ko-KR" sz="1600" dirty="0" smtClean="0">
                <a:latin typeface="HY헤드라인M" panose="02030600000101010101" pitchFamily="18" charset="-127"/>
                <a:ea typeface="HY헤드라인M" panose="02030600000101010101" pitchFamily="18" charset="-127"/>
                <a:cs typeface="맑은 고딕 Semilight" panose="020B0502040204020203" pitchFamily="50" charset="-127"/>
              </a:rPr>
              <a:t> </a:t>
            </a:r>
            <a:r>
              <a:rPr lang="ko-KR" altLang="en-US" sz="1600" dirty="0" smtClean="0">
                <a:latin typeface="HY헤드라인M" panose="02030600000101010101" pitchFamily="18" charset="-127"/>
                <a:ea typeface="HY헤드라인M" panose="02030600000101010101" pitchFamily="18" charset="-127"/>
                <a:cs typeface="맑은 고딕 Semilight" panose="020B0502040204020203" pitchFamily="50" charset="-127"/>
              </a:rPr>
              <a:t>호출하여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  <a:cs typeface="맑은 고딕 Semilight" panose="020B0502040204020203" pitchFamily="50" charset="-127"/>
              </a:rPr>
              <a:t>부모와 자식 </a:t>
            </a:r>
            <a:r>
              <a:rPr lang="ko-KR" altLang="en-US" sz="1600" dirty="0" smtClean="0">
                <a:latin typeface="HY헤드라인M" panose="02030600000101010101" pitchFamily="18" charset="-127"/>
                <a:ea typeface="HY헤드라인M" panose="02030600000101010101" pitchFamily="18" charset="-127"/>
                <a:cs typeface="맑은 고딕 Semilight" panose="020B0502040204020203" pitchFamily="50" charset="-127"/>
              </a:rPr>
              <a:t>프로세스가 자원을 공유</a:t>
            </a:r>
            <a:r>
              <a:rPr lang="en-US" altLang="ko-KR" sz="1600" dirty="0" smtClean="0">
                <a:latin typeface="HY헤드라인M" panose="02030600000101010101" pitchFamily="18" charset="-127"/>
                <a:ea typeface="HY헤드라인M" panose="02030600000101010101" pitchFamily="18" charset="-127"/>
                <a:cs typeface="맑은 고딕 Semilight" panose="020B0502040204020203" pitchFamily="50" charset="-127"/>
              </a:rPr>
              <a:t>.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altLang="ko-KR" sz="160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맑은 고딕 Semilight" panose="020B0502040204020203" pitchFamily="50" charset="-127"/>
              </a:rPr>
              <a:t>close </a:t>
            </a:r>
            <a:r>
              <a:rPr lang="en-US" altLang="ko-KR" sz="160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맑은 고딕 Semilight" panose="020B0502040204020203" pitchFamily="50" charset="-127"/>
              </a:rPr>
              <a:t>system call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  <a:cs typeface="맑은 고딕 Semilight" panose="020B0502040204020203" pitchFamily="50" charset="-127"/>
              </a:rPr>
              <a:t>을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  <a:cs typeface="맑은 고딕 Semilight" panose="020B0502040204020203" pitchFamily="50" charset="-127"/>
              </a:rPr>
              <a:t> </a:t>
            </a:r>
            <a:r>
              <a:rPr lang="ko-KR" altLang="en-US" sz="1600" dirty="0" smtClean="0">
                <a:latin typeface="HY헤드라인M" panose="02030600000101010101" pitchFamily="18" charset="-127"/>
                <a:ea typeface="HY헤드라인M" panose="02030600000101010101" pitchFamily="18" charset="-127"/>
                <a:cs typeface="맑은 고딕 Semilight" panose="020B0502040204020203" pitchFamily="50" charset="-127"/>
              </a:rPr>
              <a:t>통해 사용 하지 않는 파이프의 종단을 닫음</a:t>
            </a:r>
            <a:r>
              <a:rPr lang="en-US" altLang="ko-KR" sz="1600" dirty="0" smtClean="0">
                <a:latin typeface="HY헤드라인M" panose="02030600000101010101" pitchFamily="18" charset="-127"/>
                <a:ea typeface="HY헤드라인M" panose="02030600000101010101" pitchFamily="18" charset="-127"/>
                <a:cs typeface="맑은 고딕 Semilight" panose="020B0502040204020203" pitchFamily="50" charset="-127"/>
              </a:rPr>
              <a:t>.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altLang="ko-KR" sz="160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맑은 고딕 Semilight" panose="020B0502040204020203" pitchFamily="50" charset="-127"/>
              </a:rPr>
              <a:t>write </a:t>
            </a:r>
            <a:r>
              <a:rPr lang="en-US" altLang="ko-KR" sz="160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맑은 고딕 Semilight" panose="020B0502040204020203" pitchFamily="50" charset="-127"/>
              </a:rPr>
              <a:t>system call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  <a:cs typeface="맑은 고딕 Semilight" panose="020B0502040204020203" pitchFamily="50" charset="-127"/>
              </a:rPr>
              <a:t>을</a:t>
            </a:r>
            <a:r>
              <a:rPr lang="en-US" altLang="ko-KR" sz="1600" dirty="0" smtClean="0">
                <a:latin typeface="HY헤드라인M" panose="02030600000101010101" pitchFamily="18" charset="-127"/>
                <a:ea typeface="HY헤드라인M" panose="02030600000101010101" pitchFamily="18" charset="-127"/>
                <a:cs typeface="맑은 고딕 Semilight" panose="020B0502040204020203" pitchFamily="50" charset="-127"/>
              </a:rPr>
              <a:t> </a:t>
            </a:r>
            <a:r>
              <a:rPr lang="ko-KR" altLang="en-US" sz="1600" dirty="0" smtClean="0">
                <a:latin typeface="HY헤드라인M" panose="02030600000101010101" pitchFamily="18" charset="-127"/>
                <a:ea typeface="HY헤드라인M" panose="02030600000101010101" pitchFamily="18" charset="-127"/>
                <a:cs typeface="맑은 고딕 Semilight" panose="020B0502040204020203" pitchFamily="50" charset="-127"/>
              </a:rPr>
              <a:t>통해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  <a:cs typeface="맑은 고딕 Semilight" panose="020B0502040204020203" pitchFamily="50" charset="-127"/>
              </a:rPr>
              <a:t>문자열을 작성하고 </a:t>
            </a:r>
            <a:r>
              <a:rPr lang="ko-KR" altLang="en-US" sz="1600" dirty="0" smtClean="0">
                <a:latin typeface="HY헤드라인M" panose="02030600000101010101" pitchFamily="18" charset="-127"/>
                <a:ea typeface="HY헤드라인M" panose="02030600000101010101" pitchFamily="18" charset="-127"/>
                <a:cs typeface="맑은 고딕 Semilight" panose="020B0502040204020203" pitchFamily="50" charset="-127"/>
              </a:rPr>
              <a:t>쓰기 종단을 종료함</a:t>
            </a:r>
            <a:endParaRPr lang="en-US" altLang="ko-KR" sz="1600" dirty="0" smtClean="0">
              <a:latin typeface="HY헤드라인M" panose="02030600000101010101" pitchFamily="18" charset="-127"/>
              <a:ea typeface="HY헤드라인M" panose="02030600000101010101" pitchFamily="18" charset="-127"/>
              <a:cs typeface="맑은 고딕 Semilight" panose="020B0502040204020203" pitchFamily="50" charset="-127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  <a:defRPr/>
            </a:pPr>
            <a:endParaRPr lang="en-US" altLang="ko-KR" sz="800" dirty="0" smtClean="0">
              <a:latin typeface="HY헤드라인M" panose="02030600000101010101" pitchFamily="18" charset="-127"/>
              <a:ea typeface="HY헤드라인M" panose="02030600000101010101" pitchFamily="18" charset="-127"/>
              <a:cs typeface="맑은 고딕 Semilight" panose="020B0502040204020203" pitchFamily="50" charset="-127"/>
            </a:endParaRPr>
          </a:p>
          <a:p>
            <a:pPr lvl="0" algn="ctr">
              <a:lnSpc>
                <a:spcPct val="150000"/>
              </a:lnSpc>
              <a:defRPr/>
            </a:pPr>
            <a:r>
              <a:rPr lang="ko-KR" altLang="en-US" sz="1600" dirty="0" smtClean="0">
                <a:latin typeface="HY헤드라인M" panose="02030600000101010101" pitchFamily="18" charset="-127"/>
                <a:ea typeface="HY헤드라인M" panose="02030600000101010101" pitchFamily="18" charset="-127"/>
                <a:cs typeface="맑은 고딕 Semilight" panose="020B0502040204020203" pitchFamily="50" charset="-127"/>
              </a:rPr>
              <a:t>결과 적으로 </a:t>
            </a:r>
            <a:r>
              <a:rPr lang="ko-KR" altLang="en-US" sz="1600" dirty="0" smtClean="0">
                <a:solidFill>
                  <a:srgbClr val="7030A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맑은 고딕 Semilight" panose="020B0502040204020203" pitchFamily="50" charset="-127"/>
              </a:rPr>
              <a:t>일반 파이프는 한쪽으로만 데이터를 전송</a:t>
            </a:r>
            <a:r>
              <a:rPr lang="ko-KR" altLang="en-US" sz="1600" dirty="0" smtClean="0">
                <a:latin typeface="HY헤드라인M" panose="02030600000101010101" pitchFamily="18" charset="-127"/>
                <a:ea typeface="HY헤드라인M" panose="02030600000101010101" pitchFamily="18" charset="-127"/>
                <a:cs typeface="맑은 고딕 Semilight" panose="020B0502040204020203" pitchFamily="50" charset="-127"/>
              </a:rPr>
              <a:t>할 수 있으며</a:t>
            </a:r>
            <a:r>
              <a:rPr lang="en-US" altLang="ko-KR" sz="1600" dirty="0" smtClean="0">
                <a:latin typeface="HY헤드라인M" panose="02030600000101010101" pitchFamily="18" charset="-127"/>
                <a:ea typeface="HY헤드라인M" panose="02030600000101010101" pitchFamily="18" charset="-127"/>
                <a:cs typeface="맑은 고딕 Semilight" panose="020B0502040204020203" pitchFamily="50" charset="-127"/>
              </a:rPr>
              <a:t>,</a:t>
            </a:r>
            <a:br>
              <a:rPr lang="en-US" altLang="ko-KR" sz="1600" dirty="0" smtClean="0">
                <a:latin typeface="HY헤드라인M" panose="02030600000101010101" pitchFamily="18" charset="-127"/>
                <a:ea typeface="HY헤드라인M" panose="02030600000101010101" pitchFamily="18" charset="-127"/>
                <a:cs typeface="맑은 고딕 Semilight" panose="020B0502040204020203" pitchFamily="50" charset="-127"/>
              </a:rPr>
            </a:br>
            <a:r>
              <a:rPr lang="ko-KR" altLang="en-US" sz="1600" dirty="0" smtClean="0">
                <a:latin typeface="HY헤드라인M" panose="02030600000101010101" pitchFamily="18" charset="-127"/>
                <a:ea typeface="HY헤드라인M" panose="02030600000101010101" pitchFamily="18" charset="-127"/>
                <a:cs typeface="맑은 고딕 Semilight" panose="020B0502040204020203" pitchFamily="50" charset="-127"/>
              </a:rPr>
              <a:t>오직 </a:t>
            </a:r>
            <a:r>
              <a:rPr lang="ko-KR" altLang="en-US" sz="1600" dirty="0" err="1" smtClean="0">
                <a:solidFill>
                  <a:srgbClr val="7030A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맑은 고딕 Semilight" panose="020B0502040204020203" pitchFamily="50" charset="-127"/>
              </a:rPr>
              <a:t>단방형</a:t>
            </a:r>
            <a:r>
              <a:rPr lang="ko-KR" altLang="en-US" sz="1600" dirty="0" smtClean="0">
                <a:solidFill>
                  <a:srgbClr val="7030A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맑은 고딕 Semilight" panose="020B0502040204020203" pitchFamily="50" charset="-127"/>
              </a:rPr>
              <a:t> </a:t>
            </a:r>
            <a:r>
              <a:rPr lang="ko-KR" altLang="en-US" sz="1600" dirty="0" err="1" smtClean="0">
                <a:solidFill>
                  <a:srgbClr val="7030A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맑은 고딕 Semilight" panose="020B0502040204020203" pitchFamily="50" charset="-127"/>
              </a:rPr>
              <a:t>통신</a:t>
            </a:r>
            <a:r>
              <a:rPr lang="ko-KR" altLang="en-US" sz="1600" dirty="0" err="1" smtClean="0">
                <a:latin typeface="HY헤드라인M" panose="02030600000101010101" pitchFamily="18" charset="-127"/>
                <a:ea typeface="HY헤드라인M" panose="02030600000101010101" pitchFamily="18" charset="-127"/>
                <a:cs typeface="맑은 고딕 Semilight" panose="020B0502040204020203" pitchFamily="50" charset="-127"/>
              </a:rPr>
              <a:t>만을</a:t>
            </a:r>
            <a:r>
              <a:rPr lang="ko-KR" altLang="en-US" sz="1600" dirty="0" smtClean="0">
                <a:latin typeface="HY헤드라인M" panose="02030600000101010101" pitchFamily="18" charset="-127"/>
                <a:ea typeface="HY헤드라인M" panose="02030600000101010101" pitchFamily="18" charset="-127"/>
                <a:cs typeface="맑은 고딕 Semilight" panose="020B0502040204020203" pitchFamily="50" charset="-127"/>
              </a:rPr>
              <a:t> 가능하게 함</a:t>
            </a:r>
            <a:r>
              <a:rPr lang="en-US" altLang="ko-KR" sz="1600" dirty="0" smtClean="0">
                <a:latin typeface="HY헤드라인M" panose="02030600000101010101" pitchFamily="18" charset="-127"/>
                <a:ea typeface="HY헤드라인M" panose="02030600000101010101" pitchFamily="18" charset="-127"/>
                <a:cs typeface="맑은 고딕 Semilight" panose="020B0502040204020203" pitchFamily="50" charset="-127"/>
              </a:rPr>
              <a:t>.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  <a:cs typeface="맑은 고딕 Semilight" panose="020B0502040204020203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541" y="1714361"/>
            <a:ext cx="8334375" cy="146685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9" name="액자 8"/>
          <p:cNvSpPr/>
          <p:nvPr/>
        </p:nvSpPr>
        <p:spPr>
          <a:xfrm>
            <a:off x="538541" y="1714361"/>
            <a:ext cx="442534" cy="171589"/>
          </a:xfrm>
          <a:prstGeom prst="frame">
            <a:avLst>
              <a:gd name="adj1" fmla="val 5290"/>
            </a:avLst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액자 9"/>
          <p:cNvSpPr/>
          <p:nvPr/>
        </p:nvSpPr>
        <p:spPr>
          <a:xfrm>
            <a:off x="538540" y="1905000"/>
            <a:ext cx="528259" cy="156409"/>
          </a:xfrm>
          <a:prstGeom prst="frame">
            <a:avLst>
              <a:gd name="adj1" fmla="val 5290"/>
            </a:avLst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액자 10"/>
          <p:cNvSpPr/>
          <p:nvPr/>
        </p:nvSpPr>
        <p:spPr>
          <a:xfrm>
            <a:off x="538540" y="2252048"/>
            <a:ext cx="2578040" cy="544492"/>
          </a:xfrm>
          <a:prstGeom prst="frame">
            <a:avLst>
              <a:gd name="adj1" fmla="val 1366"/>
            </a:avLst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1748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372" y="3050600"/>
            <a:ext cx="91426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 smtClean="0">
                <a:solidFill>
                  <a:srgbClr val="2C2A2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Thank U</a:t>
            </a:r>
          </a:p>
        </p:txBody>
      </p:sp>
    </p:spTree>
    <p:extLst>
      <p:ext uri="{BB962C8B-B14F-4D97-AF65-F5344CB8AC3E}">
        <p14:creationId xmlns:p14="http://schemas.microsoft.com/office/powerpoint/2010/main" val="3354506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>
            <a:off x="810740" y="2233584"/>
            <a:ext cx="7560000" cy="1588"/>
          </a:xfrm>
          <a:prstGeom prst="line">
            <a:avLst/>
          </a:prstGeom>
          <a:ln w="1905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10740" y="1623120"/>
            <a:ext cx="24852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solidFill>
                  <a:srgbClr val="2C2A2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CONTENTS</a:t>
            </a:r>
            <a:endParaRPr lang="en-US" altLang="ko-KR" sz="3600" b="1" dirty="0">
              <a:solidFill>
                <a:srgbClr val="2C2A2A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1415747" y="2763715"/>
            <a:ext cx="4809792" cy="1481541"/>
            <a:chOff x="1369366" y="2489976"/>
            <a:chExt cx="4809792" cy="1481541"/>
          </a:xfrm>
        </p:grpSpPr>
        <p:grpSp>
          <p:nvGrpSpPr>
            <p:cNvPr id="29" name="그룹 28"/>
            <p:cNvGrpSpPr/>
            <p:nvPr/>
          </p:nvGrpSpPr>
          <p:grpSpPr>
            <a:xfrm>
              <a:off x="1369366" y="2489976"/>
              <a:ext cx="1006384" cy="369332"/>
              <a:chOff x="846161" y="1522955"/>
              <a:chExt cx="1006384" cy="369332"/>
            </a:xfrm>
          </p:grpSpPr>
          <p:sp>
            <p:nvSpPr>
              <p:cNvPr id="32" name="TextBox 31"/>
              <p:cNvSpPr txBox="1"/>
              <p:nvPr/>
            </p:nvSpPr>
            <p:spPr>
              <a:xfrm>
                <a:off x="846161" y="1522955"/>
                <a:ext cx="9553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perspectiveFront"/>
                  <a:lightRig rig="threePt" dir="t"/>
                </a:scene3d>
              </a:bodyPr>
              <a:lstStyle/>
              <a:p>
                <a:r>
                  <a:rPr lang="en-US" altLang="ko-KR" dirty="0" smtClean="0">
                    <a:solidFill>
                      <a:schemeClr val="tx2">
                        <a:lumMod val="75000"/>
                      </a:schemeClr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001</a:t>
                </a:r>
                <a:endParaRPr lang="ko-KR" altLang="en-US" dirty="0">
                  <a:solidFill>
                    <a:schemeClr val="tx2">
                      <a:lumMod val="75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</p:txBody>
          </p:sp>
          <p:cxnSp>
            <p:nvCxnSpPr>
              <p:cNvPr id="31" name="직선 연결선 30"/>
              <p:cNvCxnSpPr/>
              <p:nvPr/>
            </p:nvCxnSpPr>
            <p:spPr>
              <a:xfrm>
                <a:off x="1436908" y="1686282"/>
                <a:ext cx="415637" cy="0"/>
              </a:xfrm>
              <a:prstGeom prst="line">
                <a:avLst/>
              </a:prstGeom>
              <a:ln w="19050">
                <a:solidFill>
                  <a:schemeClr val="tx2">
                    <a:lumMod val="60000"/>
                    <a:lumOff val="4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" name="TextBox 2"/>
            <p:cNvSpPr txBox="1"/>
            <p:nvPr/>
          </p:nvSpPr>
          <p:spPr>
            <a:xfrm>
              <a:off x="2480883" y="2498507"/>
              <a:ext cx="278133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POSIX Shared Memory</a:t>
              </a: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2480883" y="2894299"/>
              <a:ext cx="3698275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Font typeface="Arial" pitchFamily="34" charset="0"/>
                <a:buChar char="•"/>
              </a:pPr>
              <a:r>
                <a:rPr lang="en-US" altLang="ko-KR" sz="1600" dirty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</a:t>
              </a:r>
              <a:r>
                <a:rPr lang="en-US" altLang="ko-KR" sz="1600" dirty="0" err="1" smtClean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shprod</a:t>
              </a:r>
              <a:r>
                <a:rPr lang="en-US" altLang="ko-KR" sz="1600" dirty="0" smtClean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</a:t>
              </a:r>
              <a:r>
                <a:rPr lang="ko-KR" altLang="en-US" sz="1600" dirty="0" smtClean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코드</a:t>
              </a:r>
              <a:endParaRPr lang="en-US" altLang="ko-KR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  <a:p>
              <a:pPr>
                <a:buFont typeface="Arial" pitchFamily="34" charset="0"/>
                <a:buChar char="•"/>
              </a:pPr>
              <a:r>
                <a:rPr lang="en-US" altLang="ko-KR" sz="1600" dirty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</a:t>
              </a:r>
              <a:r>
                <a:rPr lang="en-US" altLang="ko-KR" sz="1600" dirty="0" err="1" smtClean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shcons</a:t>
              </a:r>
              <a:r>
                <a:rPr lang="en-US" altLang="ko-KR" sz="1600" dirty="0" smtClean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</a:t>
              </a:r>
              <a:r>
                <a:rPr lang="ko-KR" altLang="en-US" sz="1600" dirty="0" smtClean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코드</a:t>
              </a:r>
              <a:endParaRPr lang="en-US" altLang="ko-KR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  <a:p>
              <a:pPr>
                <a:buFont typeface="Arial" pitchFamily="34" charset="0"/>
                <a:buChar char="•"/>
              </a:pPr>
              <a:r>
                <a:rPr lang="ko-KR" altLang="en-US" sz="1600" dirty="0" smtClean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컴파일 </a:t>
              </a:r>
              <a:r>
                <a:rPr lang="ko-KR" altLang="en-US" sz="1600" dirty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및 </a:t>
              </a:r>
              <a:r>
                <a:rPr lang="ko-KR" altLang="en-US" sz="1600" dirty="0" smtClean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실행</a:t>
              </a:r>
              <a:endParaRPr lang="en-US" altLang="ko-KR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  <a:p>
              <a:pPr>
                <a:buFont typeface="Arial" pitchFamily="34" charset="0"/>
                <a:buChar char="•"/>
              </a:pPr>
              <a:r>
                <a:rPr lang="en-US" altLang="ko-KR" sz="1600" dirty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system call </a:t>
              </a:r>
              <a:r>
                <a:rPr lang="ko-KR" altLang="en-US" sz="1600" dirty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분석</a:t>
              </a:r>
              <a:endParaRPr lang="en-US" altLang="ko-KR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1415458" y="4898413"/>
            <a:ext cx="5360168" cy="1452500"/>
            <a:chOff x="1337616" y="4489882"/>
            <a:chExt cx="5360168" cy="1452500"/>
          </a:xfrm>
        </p:grpSpPr>
        <p:grpSp>
          <p:nvGrpSpPr>
            <p:cNvPr id="36" name="그룹 35"/>
            <p:cNvGrpSpPr/>
            <p:nvPr/>
          </p:nvGrpSpPr>
          <p:grpSpPr>
            <a:xfrm>
              <a:off x="1337616" y="4495832"/>
              <a:ext cx="1011909" cy="369332"/>
              <a:chOff x="812436" y="2637230"/>
              <a:chExt cx="1011909" cy="369332"/>
            </a:xfrm>
          </p:grpSpPr>
          <p:sp>
            <p:nvSpPr>
              <p:cNvPr id="45" name="TextBox 44"/>
              <p:cNvSpPr txBox="1"/>
              <p:nvPr/>
            </p:nvSpPr>
            <p:spPr>
              <a:xfrm>
                <a:off x="812436" y="2637230"/>
                <a:ext cx="9553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perspectiveFront"/>
                  <a:lightRig rig="threePt" dir="t"/>
                </a:scene3d>
              </a:bodyPr>
              <a:lstStyle/>
              <a:p>
                <a:r>
                  <a:rPr lang="en-US" altLang="ko-KR" dirty="0" smtClean="0">
                    <a:solidFill>
                      <a:schemeClr val="tx2">
                        <a:lumMod val="75000"/>
                      </a:schemeClr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002</a:t>
                </a:r>
                <a:endParaRPr lang="ko-KR" altLang="en-US" dirty="0">
                  <a:solidFill>
                    <a:schemeClr val="tx2">
                      <a:lumMod val="75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</p:txBody>
          </p:sp>
          <p:cxnSp>
            <p:nvCxnSpPr>
              <p:cNvPr id="44" name="직선 연결선 43"/>
              <p:cNvCxnSpPr/>
              <p:nvPr/>
            </p:nvCxnSpPr>
            <p:spPr>
              <a:xfrm>
                <a:off x="1408708" y="2800557"/>
                <a:ext cx="415637" cy="0"/>
              </a:xfrm>
              <a:prstGeom prst="line">
                <a:avLst/>
              </a:prstGeom>
              <a:ln w="19050">
                <a:solidFill>
                  <a:schemeClr val="tx2">
                    <a:lumMod val="60000"/>
                    <a:lumOff val="4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TextBox 20"/>
            <p:cNvSpPr txBox="1"/>
            <p:nvPr/>
          </p:nvSpPr>
          <p:spPr>
            <a:xfrm>
              <a:off x="2480884" y="4489882"/>
              <a:ext cx="205837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smtClean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UNIX</a:t>
              </a:r>
              <a:r>
                <a:rPr lang="ko-KR" altLang="en-US" sz="1600" b="1" dirty="0" smtClean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의 일반 파이프</a:t>
              </a:r>
              <a:endParaRPr lang="ko-KR" altLang="en-US" sz="1600" b="1" dirty="0"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480883" y="4865164"/>
              <a:ext cx="4216901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Font typeface="Arial" pitchFamily="34" charset="0"/>
                <a:buChar char="•"/>
              </a:pPr>
              <a:r>
                <a:rPr lang="en-US" altLang="ko-KR" sz="1600" dirty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</a:t>
              </a:r>
              <a:r>
                <a:rPr lang="en-US" altLang="ko-KR" sz="1600" b="1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UNIX</a:t>
              </a:r>
              <a:r>
                <a:rPr lang="ko-KR" altLang="en-US" sz="1600" b="1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의 일반 </a:t>
              </a:r>
              <a:r>
                <a:rPr lang="ko-KR" altLang="en-US" sz="1600" b="1" dirty="0" smtClean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파이프</a:t>
              </a:r>
              <a:r>
                <a:rPr lang="en-US" altLang="ko-KR" sz="1600" dirty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</a:t>
              </a:r>
              <a:r>
                <a:rPr lang="ko-KR" altLang="en-US" sz="1600" dirty="0" smtClean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코드</a:t>
              </a:r>
              <a:endParaRPr lang="en-US" altLang="ko-KR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  <a:p>
              <a:pPr>
                <a:buFont typeface="Arial" pitchFamily="34" charset="0"/>
                <a:buChar char="•"/>
              </a:pPr>
              <a:r>
                <a:rPr lang="ko-KR" altLang="en-US" sz="1600" dirty="0" smtClean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컴파일 </a:t>
              </a:r>
              <a:r>
                <a:rPr lang="ko-KR" altLang="en-US" sz="1600" dirty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및 </a:t>
              </a:r>
              <a:r>
                <a:rPr lang="ko-KR" altLang="en-US" sz="1600" dirty="0" smtClean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실행</a:t>
              </a:r>
              <a:endParaRPr lang="en-US" altLang="ko-KR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  <a:p>
              <a:pPr>
                <a:buFont typeface="Arial" pitchFamily="34" charset="0"/>
                <a:buChar char="•"/>
              </a:pPr>
              <a:r>
                <a:rPr lang="en-US" altLang="ko-KR" sz="1600" dirty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system call </a:t>
              </a:r>
              <a:r>
                <a:rPr lang="ko-KR" altLang="en-US" sz="1600" dirty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분석</a:t>
              </a:r>
              <a:endParaRPr lang="en-US" altLang="ko-KR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  <a:p>
              <a:pPr>
                <a:buFont typeface="Arial" pitchFamily="34" charset="0"/>
                <a:buChar char="•"/>
              </a:pPr>
              <a:endParaRPr lang="ko-KR" altLang="en-US" sz="1600" b="1" dirty="0"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812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3ABB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324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196573" y="324000"/>
            <a:ext cx="684000" cy="684000"/>
            <a:chOff x="6059605" y="286603"/>
            <a:chExt cx="576001" cy="575783"/>
          </a:xfrm>
          <a:solidFill>
            <a:schemeClr val="bg2">
              <a:lumMod val="25000"/>
            </a:schemeClr>
          </a:solidFill>
        </p:grpSpPr>
        <p:sp>
          <p:nvSpPr>
            <p:cNvPr id="5" name="직사각형 4"/>
            <p:cNvSpPr/>
            <p:nvPr/>
          </p:nvSpPr>
          <p:spPr>
            <a:xfrm>
              <a:off x="6059605" y="286603"/>
              <a:ext cx="576000" cy="396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순서도: 병합 6"/>
            <p:cNvSpPr/>
            <p:nvPr/>
          </p:nvSpPr>
          <p:spPr>
            <a:xfrm>
              <a:off x="6059606" y="682386"/>
              <a:ext cx="576000" cy="180000"/>
            </a:xfrm>
            <a:prstGeom prst="flowChartMer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317371" y="341980"/>
            <a:ext cx="601621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r>
              <a:rPr lang="en-US" altLang="ko-KR" sz="3200" b="1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Ebrima" pitchFamily="2" charset="0"/>
              </a:rPr>
              <a:t>1</a:t>
            </a:r>
            <a:endParaRPr lang="ko-KR" altLang="en-US" sz="3200" b="1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Ebrima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805579" y="2905780"/>
            <a:ext cx="41179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POSIX Shared Memory</a:t>
            </a:r>
            <a:endParaRPr lang="en-US" altLang="ko-KR" sz="2800" b="1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7836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69883" y="347891"/>
            <a:ext cx="44021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shprod</a:t>
            </a:r>
            <a:r>
              <a:rPr lang="en-US" altLang="ko-KR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(</a:t>
            </a:r>
            <a:r>
              <a:rPr lang="ko-KR" altLang="en-US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생산자</a:t>
            </a:r>
            <a:r>
              <a:rPr lang="en-US" altLang="ko-KR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 </a:t>
            </a:r>
            <a:r>
              <a:rPr lang="ko-KR" altLang="en-US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코드 </a:t>
            </a:r>
            <a:r>
              <a:rPr lang="en-US" altLang="ko-KR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설명은 주석 처리</a:t>
            </a:r>
            <a:r>
              <a:rPr lang="en-US" altLang="ko-KR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endParaRPr lang="en-US" altLang="ko-KR" sz="1600" dirty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 flipH="1">
            <a:off x="123579" y="401292"/>
            <a:ext cx="46305" cy="231753"/>
          </a:xfrm>
          <a:prstGeom prst="rect">
            <a:avLst/>
          </a:prstGeom>
          <a:solidFill>
            <a:srgbClr val="2C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4</a:t>
            </a:fld>
            <a:endParaRPr lang="ko-KR" altLang="en-US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" y="831851"/>
            <a:ext cx="7867650" cy="55245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43723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69884" y="347891"/>
            <a:ext cx="45926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shprod</a:t>
            </a:r>
            <a:r>
              <a:rPr lang="en-US" altLang="ko-KR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(</a:t>
            </a:r>
            <a:r>
              <a:rPr lang="ko-KR" altLang="en-US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생</a:t>
            </a:r>
            <a:r>
              <a:rPr lang="ko-KR" altLang="en-US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산자</a:t>
            </a:r>
            <a:r>
              <a:rPr lang="en-US" altLang="ko-KR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 </a:t>
            </a:r>
            <a:r>
              <a:rPr lang="ko-KR" altLang="en-US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코드 </a:t>
            </a:r>
            <a:r>
              <a:rPr lang="en-US" altLang="ko-KR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설명은 주석 처리</a:t>
            </a:r>
            <a:r>
              <a:rPr lang="en-US" altLang="ko-KR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endParaRPr lang="en-US" altLang="ko-KR" sz="1600" dirty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 flipH="1">
            <a:off x="123579" y="401292"/>
            <a:ext cx="46305" cy="231753"/>
          </a:xfrm>
          <a:prstGeom prst="rect">
            <a:avLst/>
          </a:prstGeom>
          <a:solidFill>
            <a:srgbClr val="2C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5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r="11275"/>
          <a:stretch/>
        </p:blipFill>
        <p:spPr>
          <a:xfrm>
            <a:off x="647454" y="1243012"/>
            <a:ext cx="7867896" cy="469582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820822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69884" y="347891"/>
            <a:ext cx="45926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shcond</a:t>
            </a:r>
            <a:r>
              <a:rPr lang="en-US" altLang="ko-KR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(</a:t>
            </a:r>
            <a:r>
              <a:rPr lang="ko-KR" altLang="en-US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소비자</a:t>
            </a:r>
            <a:r>
              <a:rPr lang="en-US" altLang="ko-KR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 </a:t>
            </a:r>
            <a:r>
              <a:rPr lang="ko-KR" altLang="en-US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코드 </a:t>
            </a:r>
            <a:r>
              <a:rPr lang="en-US" altLang="ko-KR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설명은 주석 처리</a:t>
            </a:r>
            <a:r>
              <a:rPr lang="en-US" altLang="ko-KR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endParaRPr lang="en-US" altLang="ko-KR" sz="1600" dirty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 flipH="1">
            <a:off x="123579" y="401292"/>
            <a:ext cx="46305" cy="231753"/>
          </a:xfrm>
          <a:prstGeom prst="rect">
            <a:avLst/>
          </a:prstGeom>
          <a:solidFill>
            <a:srgbClr val="2C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6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816" y="803276"/>
            <a:ext cx="7667625" cy="555307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27441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69884" y="347891"/>
            <a:ext cx="45926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shcond</a:t>
            </a:r>
            <a:r>
              <a:rPr lang="en-US" altLang="ko-KR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(</a:t>
            </a:r>
            <a:r>
              <a:rPr lang="ko-KR" altLang="en-US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소비자</a:t>
            </a:r>
            <a:r>
              <a:rPr lang="en-US" altLang="ko-KR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 </a:t>
            </a:r>
            <a:r>
              <a:rPr lang="ko-KR" altLang="en-US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코드 </a:t>
            </a:r>
            <a:r>
              <a:rPr lang="en-US" altLang="ko-KR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설명은 주석 처리</a:t>
            </a:r>
            <a:r>
              <a:rPr lang="en-US" altLang="ko-KR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endParaRPr lang="en-US" altLang="ko-KR" sz="1600" dirty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 flipH="1">
            <a:off x="123579" y="401292"/>
            <a:ext cx="46305" cy="231753"/>
          </a:xfrm>
          <a:prstGeom prst="rect">
            <a:avLst/>
          </a:prstGeom>
          <a:solidFill>
            <a:srgbClr val="2C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7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t="1309" b="1332"/>
          <a:stretch/>
        </p:blipFill>
        <p:spPr>
          <a:xfrm>
            <a:off x="981075" y="761999"/>
            <a:ext cx="7334250" cy="561975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32660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69883" y="347891"/>
            <a:ext cx="37946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shprod</a:t>
            </a:r>
            <a:r>
              <a:rPr lang="ko-KR" altLang="en-US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/</a:t>
            </a:r>
            <a:r>
              <a:rPr lang="ko-KR" altLang="en-US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600" dirty="0" err="1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shcons</a:t>
            </a:r>
            <a:r>
              <a:rPr lang="en-US" altLang="ko-KR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컴파일 및 실행</a:t>
            </a:r>
            <a:endParaRPr lang="en-US" altLang="ko-KR" sz="1600" dirty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 flipH="1">
            <a:off x="123579" y="401292"/>
            <a:ext cx="46305" cy="231753"/>
          </a:xfrm>
          <a:prstGeom prst="rect">
            <a:avLst/>
          </a:prstGeom>
          <a:solidFill>
            <a:srgbClr val="2C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149893" y="2443559"/>
            <a:ext cx="68442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50000"/>
              </a:lnSpc>
              <a:defRPr/>
            </a:pPr>
            <a:r>
              <a:rPr lang="en-US" altLang="ko-KR" sz="1600" dirty="0" err="1">
                <a:latin typeface="HY헤드라인M" panose="02030600000101010101" pitchFamily="18" charset="-127"/>
                <a:ea typeface="HY헤드라인M" panose="02030600000101010101" pitchFamily="18" charset="-127"/>
                <a:cs typeface="맑은 고딕 Semilight" panose="020B0502040204020203" pitchFamily="50" charset="-127"/>
              </a:rPr>
              <a:t>shprod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  <a:cs typeface="맑은 고딕 Semilight" panose="020B0502040204020203" pitchFamily="50" charset="-127"/>
              </a:rPr>
              <a:t>, </a:t>
            </a:r>
            <a:r>
              <a:rPr lang="en-US" altLang="ko-KR" sz="1600" dirty="0" err="1">
                <a:latin typeface="HY헤드라인M" panose="02030600000101010101" pitchFamily="18" charset="-127"/>
                <a:ea typeface="HY헤드라인M" panose="02030600000101010101" pitchFamily="18" charset="-127"/>
                <a:cs typeface="맑은 고딕 Semilight" panose="020B0502040204020203" pitchFamily="50" charset="-127"/>
              </a:rPr>
              <a:t>shcons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  <a:cs typeface="맑은 고딕 Semilight" panose="020B0502040204020203" pitchFamily="50" charset="-127"/>
              </a:rPr>
              <a:t>라는 이름으로 </a:t>
            </a:r>
            <a:r>
              <a:rPr lang="ko-KR" altLang="en-US" sz="1600" dirty="0" smtClean="0">
                <a:latin typeface="HY헤드라인M" panose="02030600000101010101" pitchFamily="18" charset="-127"/>
                <a:ea typeface="HY헤드라인M" panose="02030600000101010101" pitchFamily="18" charset="-127"/>
                <a:cs typeface="맑은 고딕 Semilight" panose="020B0502040204020203" pitchFamily="50" charset="-127"/>
              </a:rPr>
              <a:t>컴파일 수행</a:t>
            </a:r>
            <a:endParaRPr lang="en-US" altLang="ko-KR" sz="1600" dirty="0" smtClean="0">
              <a:latin typeface="HY헤드라인M" panose="02030600000101010101" pitchFamily="18" charset="-127"/>
              <a:ea typeface="HY헤드라인M" panose="02030600000101010101" pitchFamily="18" charset="-127"/>
              <a:cs typeface="맑은 고딕 Semilight" panose="020B0502040204020203" pitchFamily="50" charset="-127"/>
            </a:endParaRPr>
          </a:p>
          <a:p>
            <a:pPr lvl="0" algn="ctr">
              <a:lnSpc>
                <a:spcPct val="150000"/>
              </a:lnSpc>
              <a:defRPr/>
            </a:pPr>
            <a:r>
              <a:rPr lang="ko-KR" altLang="en-US" sz="1600" dirty="0" smtClean="0">
                <a:latin typeface="HY헤드라인M" panose="02030600000101010101" pitchFamily="18" charset="-127"/>
                <a:ea typeface="HY헤드라인M" panose="02030600000101010101" pitchFamily="18" charset="-127"/>
                <a:cs typeface="맑은 고딕 Semilight" panose="020B0502040204020203" pitchFamily="50" charset="-127"/>
              </a:rPr>
              <a:t>단</a:t>
            </a:r>
            <a:r>
              <a:rPr lang="en-US" altLang="ko-KR" sz="1600" dirty="0" smtClean="0">
                <a:latin typeface="HY헤드라인M" panose="02030600000101010101" pitchFamily="18" charset="-127"/>
                <a:ea typeface="HY헤드라인M" panose="02030600000101010101" pitchFamily="18" charset="-127"/>
                <a:cs typeface="맑은 고딕 Semilight" panose="020B0502040204020203" pitchFamily="50" charset="-127"/>
              </a:rPr>
              <a:t>, -</a:t>
            </a:r>
            <a:r>
              <a:rPr lang="en-US" altLang="ko-KR" sz="1600" dirty="0" err="1" smtClean="0">
                <a:latin typeface="HY헤드라인M" panose="02030600000101010101" pitchFamily="18" charset="-127"/>
                <a:ea typeface="HY헤드라인M" panose="02030600000101010101" pitchFamily="18" charset="-127"/>
                <a:cs typeface="맑은 고딕 Semilight" panose="020B0502040204020203" pitchFamily="50" charset="-127"/>
              </a:rPr>
              <a:t>rt</a:t>
            </a:r>
            <a:r>
              <a:rPr lang="en-US" altLang="ko-KR" sz="1600" dirty="0" smtClean="0">
                <a:latin typeface="HY헤드라인M" panose="02030600000101010101" pitchFamily="18" charset="-127"/>
                <a:ea typeface="HY헤드라인M" panose="02030600000101010101" pitchFamily="18" charset="-127"/>
                <a:cs typeface="맑은 고딕 Semilight" panose="020B0502040204020203" pitchFamily="50" charset="-127"/>
              </a:rPr>
              <a:t> (run 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  <a:cs typeface="맑은 고딕 Semilight" panose="020B0502040204020203" pitchFamily="50" charset="-127"/>
              </a:rPr>
              <a:t>time</a:t>
            </a:r>
            <a:r>
              <a:rPr lang="en-US" altLang="ko-KR" sz="1600" dirty="0" smtClean="0">
                <a:latin typeface="HY헤드라인M" panose="02030600000101010101" pitchFamily="18" charset="-127"/>
                <a:ea typeface="HY헤드라인M" panose="02030600000101010101" pitchFamily="18" charset="-127"/>
                <a:cs typeface="맑은 고딕 Semilight" panose="020B0502040204020203" pitchFamily="50" charset="-127"/>
              </a:rPr>
              <a:t>) </a:t>
            </a:r>
            <a:r>
              <a:rPr lang="ko-KR" altLang="en-US" sz="1600" dirty="0" smtClean="0">
                <a:latin typeface="HY헤드라인M" panose="02030600000101010101" pitchFamily="18" charset="-127"/>
                <a:ea typeface="HY헤드라인M" panose="02030600000101010101" pitchFamily="18" charset="-127"/>
                <a:cs typeface="맑은 고딕 Semilight" panose="020B0502040204020203" pitchFamily="50" charset="-127"/>
              </a:rPr>
              <a:t>라이브러리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  <a:cs typeface="맑은 고딕 Semilight" panose="020B0502040204020203" pitchFamily="50" charset="-127"/>
              </a:rPr>
              <a:t>지정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  <a:cs typeface="맑은 고딕 Semilight" panose="020B0502040204020203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8967" y="1991898"/>
            <a:ext cx="5506066" cy="41574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7595" y="3560487"/>
            <a:ext cx="5506066" cy="11049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148522" y="4813852"/>
            <a:ext cx="68442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50000"/>
              </a:lnSpc>
              <a:defRPr/>
            </a:pPr>
            <a:r>
              <a:rPr lang="en-US" altLang="ko-KR" sz="1600" dirty="0" err="1" smtClean="0">
                <a:latin typeface="HY헤드라인M" panose="02030600000101010101" pitchFamily="18" charset="-127"/>
                <a:ea typeface="HY헤드라인M" panose="02030600000101010101" pitchFamily="18" charset="-127"/>
                <a:cs typeface="맑은 고딕 Semilight" panose="020B0502040204020203" pitchFamily="50" charset="-127"/>
              </a:rPr>
              <a:t>shprod</a:t>
            </a:r>
            <a:r>
              <a:rPr lang="ko-KR" altLang="en-US" sz="1600" dirty="0" smtClean="0">
                <a:latin typeface="HY헤드라인M" panose="02030600000101010101" pitchFamily="18" charset="-127"/>
                <a:ea typeface="HY헤드라인M" panose="02030600000101010101" pitchFamily="18" charset="-127"/>
                <a:cs typeface="맑은 고딕 Semilight" panose="020B0502040204020203" pitchFamily="50" charset="-127"/>
              </a:rPr>
              <a:t> 실행 후</a:t>
            </a:r>
            <a:r>
              <a:rPr lang="en-US" altLang="ko-KR" sz="1600" dirty="0" smtClean="0">
                <a:latin typeface="HY헤드라인M" panose="02030600000101010101" pitchFamily="18" charset="-127"/>
                <a:ea typeface="HY헤드라인M" panose="02030600000101010101" pitchFamily="18" charset="-127"/>
                <a:cs typeface="맑은 고딕 Semilight" panose="020B0502040204020203" pitchFamily="50" charset="-127"/>
              </a:rPr>
              <a:t>, </a:t>
            </a:r>
            <a:r>
              <a:rPr lang="en-US" altLang="ko-KR" sz="1600" dirty="0" err="1" smtClean="0">
                <a:latin typeface="HY헤드라인M" panose="02030600000101010101" pitchFamily="18" charset="-127"/>
                <a:ea typeface="HY헤드라인M" panose="02030600000101010101" pitchFamily="18" charset="-127"/>
                <a:cs typeface="맑은 고딕 Semilight" panose="020B0502040204020203" pitchFamily="50" charset="-127"/>
              </a:rPr>
              <a:t>shcons</a:t>
            </a:r>
            <a:r>
              <a:rPr lang="en-US" altLang="ko-KR" sz="1600" dirty="0" smtClean="0">
                <a:latin typeface="HY헤드라인M" panose="02030600000101010101" pitchFamily="18" charset="-127"/>
                <a:ea typeface="HY헤드라인M" panose="02030600000101010101" pitchFamily="18" charset="-127"/>
                <a:cs typeface="맑은 고딕 Semilight" panose="020B0502040204020203" pitchFamily="50" charset="-127"/>
              </a:rPr>
              <a:t> </a:t>
            </a:r>
            <a:r>
              <a:rPr lang="ko-KR" altLang="en-US" sz="1600" dirty="0" smtClean="0">
                <a:latin typeface="HY헤드라인M" panose="02030600000101010101" pitchFamily="18" charset="-127"/>
                <a:ea typeface="HY헤드라인M" panose="02030600000101010101" pitchFamily="18" charset="-127"/>
                <a:cs typeface="맑은 고딕 Semilight" panose="020B0502040204020203" pitchFamily="50" charset="-127"/>
              </a:rPr>
              <a:t>실행</a:t>
            </a:r>
            <a:endParaRPr lang="en-US" altLang="ko-KR" sz="1600" dirty="0" smtClean="0">
              <a:latin typeface="HY헤드라인M" panose="02030600000101010101" pitchFamily="18" charset="-127"/>
              <a:ea typeface="HY헤드라인M" panose="02030600000101010101" pitchFamily="18" charset="-127"/>
              <a:cs typeface="맑은 고딕 Semilight" panose="020B0502040204020203" pitchFamily="50" charset="-127"/>
            </a:endParaRPr>
          </a:p>
          <a:p>
            <a:pPr lvl="0" algn="ctr">
              <a:lnSpc>
                <a:spcPct val="150000"/>
              </a:lnSpc>
              <a:defRPr/>
            </a:pPr>
            <a:r>
              <a:rPr lang="ko-KR" altLang="en-US" sz="1600" dirty="0" smtClean="0">
                <a:latin typeface="HY헤드라인M" panose="02030600000101010101" pitchFamily="18" charset="-127"/>
                <a:ea typeface="HY헤드라인M" panose="02030600000101010101" pitchFamily="18" charset="-127"/>
                <a:cs typeface="맑은 고딕 Semilight" panose="020B0502040204020203" pitchFamily="50" charset="-127"/>
              </a:rPr>
              <a:t>공유메모리에 저장한 값이 올바르게 출력 됨을 확인</a:t>
            </a:r>
            <a:endParaRPr lang="en-US" altLang="ko-KR" sz="1600" dirty="0" smtClean="0">
              <a:latin typeface="HY헤드라인M" panose="02030600000101010101" pitchFamily="18" charset="-127"/>
              <a:ea typeface="HY헤드라인M" panose="02030600000101010101" pitchFamily="18" charset="-127"/>
              <a:cs typeface="맑은 고딕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0194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69884" y="347891"/>
            <a:ext cx="45926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shprod</a:t>
            </a:r>
            <a:r>
              <a:rPr lang="en-US" altLang="ko-KR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(</a:t>
            </a:r>
            <a:r>
              <a:rPr lang="ko-KR" altLang="en-US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생산자</a:t>
            </a:r>
            <a:r>
              <a:rPr lang="en-US" altLang="ko-KR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 </a:t>
            </a:r>
            <a:r>
              <a:rPr lang="ko-KR" altLang="en-US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코드</a:t>
            </a:r>
            <a:r>
              <a:rPr lang="en-US" altLang="ko-KR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– system call </a:t>
            </a:r>
            <a:r>
              <a:rPr lang="ko-KR" altLang="en-US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분석</a:t>
            </a:r>
            <a:endParaRPr lang="en-US" altLang="ko-KR" sz="1600" dirty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 flipH="1">
            <a:off x="123579" y="401292"/>
            <a:ext cx="46305" cy="231753"/>
          </a:xfrm>
          <a:prstGeom prst="rect">
            <a:avLst/>
          </a:prstGeom>
          <a:solidFill>
            <a:srgbClr val="2C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9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75" y="1533525"/>
            <a:ext cx="8324850" cy="165735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5" name="직사각형 4"/>
          <p:cNvSpPr/>
          <p:nvPr/>
        </p:nvSpPr>
        <p:spPr>
          <a:xfrm>
            <a:off x="409575" y="3344912"/>
            <a:ext cx="832485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altLang="ko-KR" sz="1600" dirty="0" err="1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맑은 고딕 Semilight" panose="020B0502040204020203" pitchFamily="50" charset="-127"/>
              </a:rPr>
              <a:t>statfs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  <a:cs typeface="맑은 고딕 Semilight" panose="020B0502040204020203" pitchFamily="50" charset="-127"/>
              </a:rPr>
              <a:t>을 통해 파일 시스템에 대한 정보를 반환 </a:t>
            </a:r>
            <a:r>
              <a:rPr lang="ko-KR" altLang="en-US" sz="1600" dirty="0" smtClean="0">
                <a:latin typeface="HY헤드라인M" panose="02030600000101010101" pitchFamily="18" charset="-127"/>
                <a:ea typeface="HY헤드라인M" panose="02030600000101010101" pitchFamily="18" charset="-127"/>
                <a:cs typeface="맑은 고딕 Semilight" panose="020B0502040204020203" pitchFamily="50" charset="-127"/>
              </a:rPr>
              <a:t>받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  <a:cs typeface="맑은 고딕 Semilight" panose="020B0502040204020203" pitchFamily="50" charset="-127"/>
              </a:rPr>
              <a:t>음</a:t>
            </a:r>
            <a:r>
              <a:rPr lang="en-US" altLang="ko-KR" sz="1600" dirty="0" smtClean="0">
                <a:latin typeface="HY헤드라인M" panose="02030600000101010101" pitchFamily="18" charset="-127"/>
                <a:ea typeface="HY헤드라인M" panose="02030600000101010101" pitchFamily="18" charset="-127"/>
                <a:cs typeface="맑은 고딕 Semilight" panose="020B0502040204020203" pitchFamily="50" charset="-127"/>
              </a:rPr>
              <a:t>. 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altLang="ko-KR" sz="1600" dirty="0" err="1" smtClean="0">
                <a:latin typeface="HY헤드라인M" panose="02030600000101010101" pitchFamily="18" charset="-127"/>
                <a:ea typeface="HY헤드라인M" panose="02030600000101010101" pitchFamily="18" charset="-127"/>
                <a:cs typeface="맑은 고딕 Semilight" panose="020B0502040204020203" pitchFamily="50" charset="-127"/>
              </a:rPr>
              <a:t>f_size</a:t>
            </a:r>
            <a:r>
              <a:rPr lang="en-US" altLang="ko-KR" sz="1600" dirty="0" smtClean="0">
                <a:latin typeface="HY헤드라인M" panose="02030600000101010101" pitchFamily="18" charset="-127"/>
                <a:ea typeface="HY헤드라인M" panose="02030600000101010101" pitchFamily="18" charset="-127"/>
                <a:cs typeface="맑은 고딕 Semilight" panose="020B0502040204020203" pitchFamily="50" charset="-127"/>
              </a:rPr>
              <a:t>=4096</a:t>
            </a:r>
            <a:r>
              <a:rPr lang="ko-KR" altLang="en-US" sz="1600" dirty="0" smtClean="0">
                <a:latin typeface="HY헤드라인M" panose="02030600000101010101" pitchFamily="18" charset="-127"/>
                <a:ea typeface="HY헤드라인M" panose="02030600000101010101" pitchFamily="18" charset="-127"/>
                <a:cs typeface="맑은 고딕 Semilight" panose="020B0502040204020203" pitchFamily="50" charset="-127"/>
              </a:rPr>
              <a:t>을 보면 초기에 할당해준 공유 메모리 사이즈 인걸 알 수 있음</a:t>
            </a:r>
            <a:r>
              <a:rPr lang="en-US" altLang="ko-KR" sz="1600" dirty="0" smtClean="0">
                <a:latin typeface="HY헤드라인M" panose="02030600000101010101" pitchFamily="18" charset="-127"/>
                <a:ea typeface="HY헤드라인M" panose="02030600000101010101" pitchFamily="18" charset="-127"/>
                <a:cs typeface="맑은 고딕 Semilight" panose="020B0502040204020203" pitchFamily="50" charset="-127"/>
              </a:rPr>
              <a:t>.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ko-KR" altLang="en-US" sz="1600" dirty="0" smtClean="0">
                <a:latin typeface="HY헤드라인M" panose="02030600000101010101" pitchFamily="18" charset="-127"/>
                <a:ea typeface="HY헤드라인M" panose="02030600000101010101" pitchFamily="18" charset="-127"/>
                <a:cs typeface="맑은 고딕 Semilight" panose="020B0502040204020203" pitchFamily="50" charset="-127"/>
              </a:rPr>
              <a:t>해당 정보는 </a:t>
            </a:r>
            <a:r>
              <a:rPr lang="en-US" altLang="ko-KR" sz="1600" dirty="0" err="1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맑은 고딕 Semilight" panose="020B0502040204020203" pitchFamily="50" charset="-127"/>
              </a:rPr>
              <a:t>openat</a:t>
            </a:r>
            <a:r>
              <a:rPr lang="en-US" altLang="ko-KR" sz="160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맑은 고딕 Semilight" panose="020B0502040204020203" pitchFamily="50" charset="-127"/>
              </a:rPr>
              <a:t> system call</a:t>
            </a:r>
            <a:r>
              <a:rPr lang="ko-KR" altLang="en-US" sz="1600" dirty="0" smtClean="0">
                <a:latin typeface="HY헤드라인M" panose="02030600000101010101" pitchFamily="18" charset="-127"/>
                <a:ea typeface="HY헤드라인M" panose="02030600000101010101" pitchFamily="18" charset="-127"/>
                <a:cs typeface="맑은 고딕 Semilight" panose="020B0502040204020203" pitchFamily="50" charset="-127"/>
              </a:rPr>
              <a:t>을 사용하여 </a:t>
            </a:r>
            <a:r>
              <a:rPr lang="en-US" altLang="ko-KR" sz="1600" dirty="0" smtClean="0">
                <a:latin typeface="HY헤드라인M" panose="02030600000101010101" pitchFamily="18" charset="-127"/>
                <a:ea typeface="HY헤드라인M" panose="02030600000101010101" pitchFamily="18" charset="-127"/>
                <a:cs typeface="맑은 고딕 Semilight" panose="020B0502040204020203" pitchFamily="50" charset="-127"/>
              </a:rPr>
              <a:t>AT_FDCWD</a:t>
            </a:r>
            <a:r>
              <a:rPr lang="ko-KR" altLang="en-US" sz="1600" dirty="0" smtClean="0">
                <a:latin typeface="HY헤드라인M" panose="02030600000101010101" pitchFamily="18" charset="-127"/>
                <a:ea typeface="HY헤드라인M" panose="02030600000101010101" pitchFamily="18" charset="-127"/>
                <a:cs typeface="맑은 고딕 Semilight" panose="020B0502040204020203" pitchFamily="50" charset="-127"/>
              </a:rPr>
              <a:t>라는 </a:t>
            </a:r>
            <a:r>
              <a:rPr lang="en-US" altLang="ko-KR" sz="1600" dirty="0" err="1" smtClean="0">
                <a:latin typeface="HY헤드라인M" panose="02030600000101010101" pitchFamily="18" charset="-127"/>
                <a:ea typeface="HY헤드라인M" panose="02030600000101010101" pitchFamily="18" charset="-127"/>
                <a:cs typeface="맑은 고딕 Semilight" panose="020B0502040204020203" pitchFamily="50" charset="-127"/>
              </a:rPr>
              <a:t>dirfd</a:t>
            </a:r>
            <a:r>
              <a:rPr lang="en-US" altLang="ko-KR" sz="1600" dirty="0" smtClean="0">
                <a:latin typeface="HY헤드라인M" panose="02030600000101010101" pitchFamily="18" charset="-127"/>
                <a:ea typeface="HY헤드라인M" panose="02030600000101010101" pitchFamily="18" charset="-127"/>
                <a:cs typeface="맑은 고딕 Semilight" panose="020B0502040204020203" pitchFamily="50" charset="-127"/>
              </a:rPr>
              <a:t>(</a:t>
            </a:r>
            <a:r>
              <a:rPr lang="ko-KR" altLang="en-US" sz="1600" dirty="0" smtClean="0">
                <a:latin typeface="HY헤드라인M" panose="02030600000101010101" pitchFamily="18" charset="-127"/>
                <a:ea typeface="HY헤드라인M" panose="02030600000101010101" pitchFamily="18" charset="-127"/>
                <a:cs typeface="맑은 고딕 Semilight" panose="020B0502040204020203" pitchFamily="50" charset="-127"/>
              </a:rPr>
              <a:t>디렉토리 </a:t>
            </a:r>
            <a:r>
              <a:rPr lang="ko-KR" altLang="en-US" sz="1600" dirty="0" err="1" smtClean="0">
                <a:latin typeface="HY헤드라인M" panose="02030600000101010101" pitchFamily="18" charset="-127"/>
                <a:ea typeface="HY헤드라인M" panose="02030600000101010101" pitchFamily="18" charset="-127"/>
                <a:cs typeface="맑은 고딕 Semilight" panose="020B0502040204020203" pitchFamily="50" charset="-127"/>
              </a:rPr>
              <a:t>디스크립터</a:t>
            </a:r>
            <a:r>
              <a:rPr lang="en-US" altLang="ko-KR" sz="1600" dirty="0" smtClean="0">
                <a:latin typeface="HY헤드라인M" panose="02030600000101010101" pitchFamily="18" charset="-127"/>
                <a:ea typeface="HY헤드라인M" panose="02030600000101010101" pitchFamily="18" charset="-127"/>
                <a:cs typeface="맑은 고딕 Semilight" panose="020B0502040204020203" pitchFamily="50" charset="-127"/>
              </a:rPr>
              <a:t>)</a:t>
            </a:r>
            <a:r>
              <a:rPr lang="ko-KR" altLang="en-US" sz="1600" dirty="0" smtClean="0">
                <a:latin typeface="HY헤드라인M" panose="02030600000101010101" pitchFamily="18" charset="-127"/>
                <a:ea typeface="HY헤드라인M" panose="02030600000101010101" pitchFamily="18" charset="-127"/>
                <a:cs typeface="맑은 고딕 Semilight" panose="020B0502040204020203" pitchFamily="50" charset="-127"/>
              </a:rPr>
              <a:t>를 기준으로 상대경로로 파일을 찾음</a:t>
            </a:r>
            <a:r>
              <a:rPr lang="en-US" altLang="ko-KR" sz="1600" dirty="0" smtClean="0">
                <a:latin typeface="HY헤드라인M" panose="02030600000101010101" pitchFamily="18" charset="-127"/>
                <a:ea typeface="HY헤드라인M" panose="02030600000101010101" pitchFamily="18" charset="-127"/>
                <a:cs typeface="맑은 고딕 Semilight" panose="020B0502040204020203" pitchFamily="50" charset="-127"/>
              </a:rPr>
              <a:t>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altLang="ko-KR" sz="1600" dirty="0" err="1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맑은 고딕 Semilight" panose="020B0502040204020203" pitchFamily="50" charset="-127"/>
              </a:rPr>
              <a:t>ftruncate</a:t>
            </a:r>
            <a:r>
              <a:rPr lang="en-US" altLang="ko-KR" sz="160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맑은 고딕 Semilight" panose="020B0502040204020203" pitchFamily="50" charset="-127"/>
              </a:rPr>
              <a:t> </a:t>
            </a:r>
            <a:r>
              <a:rPr lang="en-US" altLang="ko-KR" sz="160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맑은 고딕 Semilight" panose="020B0502040204020203" pitchFamily="50" charset="-127"/>
              </a:rPr>
              <a:t>system call</a:t>
            </a:r>
            <a:r>
              <a:rPr lang="ko-KR" altLang="en-US" sz="1600" dirty="0" smtClean="0">
                <a:latin typeface="HY헤드라인M" panose="02030600000101010101" pitchFamily="18" charset="-127"/>
                <a:ea typeface="HY헤드라인M" panose="02030600000101010101" pitchFamily="18" charset="-127"/>
                <a:cs typeface="맑은 고딕 Semilight" panose="020B0502040204020203" pitchFamily="50" charset="-127"/>
              </a:rPr>
              <a:t>을 보면 해당 </a:t>
            </a:r>
            <a:r>
              <a:rPr lang="ko-KR" altLang="en-US" sz="1600" dirty="0" err="1" smtClean="0">
                <a:latin typeface="HY헤드라인M" panose="02030600000101010101" pitchFamily="18" charset="-127"/>
                <a:ea typeface="HY헤드라인M" panose="02030600000101010101" pitchFamily="18" charset="-127"/>
                <a:cs typeface="맑은 고딕 Semilight" panose="020B0502040204020203" pitchFamily="50" charset="-127"/>
              </a:rPr>
              <a:t>디스크립터는</a:t>
            </a:r>
            <a:r>
              <a:rPr lang="ko-KR" altLang="en-US" sz="1600" dirty="0" smtClean="0">
                <a:latin typeface="HY헤드라인M" panose="02030600000101010101" pitchFamily="18" charset="-127"/>
                <a:ea typeface="HY헤드라인M" panose="02030600000101010101" pitchFamily="18" charset="-127"/>
                <a:cs typeface="맑은 고딕 Semilight" panose="020B0502040204020203" pitchFamily="50" charset="-127"/>
              </a:rPr>
              <a:t> </a:t>
            </a:r>
            <a:r>
              <a:rPr lang="en-US" altLang="ko-KR" sz="1600" dirty="0" smtClean="0">
                <a:latin typeface="HY헤드라인M" panose="02030600000101010101" pitchFamily="18" charset="-127"/>
                <a:ea typeface="HY헤드라인M" panose="02030600000101010101" pitchFamily="18" charset="-127"/>
                <a:cs typeface="맑은 고딕 Semilight" panose="020B0502040204020203" pitchFamily="50" charset="-127"/>
              </a:rPr>
              <a:t>3</a:t>
            </a:r>
            <a:r>
              <a:rPr lang="ko-KR" altLang="en-US" sz="1600" dirty="0" smtClean="0">
                <a:latin typeface="HY헤드라인M" panose="02030600000101010101" pitchFamily="18" charset="-127"/>
                <a:ea typeface="HY헤드라인M" panose="02030600000101010101" pitchFamily="18" charset="-127"/>
                <a:cs typeface="맑은 고딕 Semilight" panose="020B0502040204020203" pitchFamily="50" charset="-127"/>
              </a:rPr>
              <a:t>임을 알 수 있음</a:t>
            </a:r>
            <a:r>
              <a:rPr lang="en-US" altLang="ko-KR" sz="1600" dirty="0" smtClean="0">
                <a:latin typeface="HY헤드라인M" panose="02030600000101010101" pitchFamily="18" charset="-127"/>
                <a:ea typeface="HY헤드라인M" panose="02030600000101010101" pitchFamily="18" charset="-127"/>
                <a:cs typeface="맑은 고딕 Semilight" panose="020B0502040204020203" pitchFamily="50" charset="-127"/>
              </a:rPr>
              <a:t>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  <a:defRPr/>
            </a:pPr>
            <a:r>
              <a:rPr lang="ko-KR" altLang="en-US" sz="1600" dirty="0" smtClean="0">
                <a:latin typeface="HY헤드라인M" panose="02030600000101010101" pitchFamily="18" charset="-127"/>
                <a:ea typeface="HY헤드라인M" panose="02030600000101010101" pitchFamily="18" charset="-127"/>
                <a:cs typeface="맑은 고딕 Semilight" panose="020B0502040204020203" pitchFamily="50" charset="-127"/>
              </a:rPr>
              <a:t>이 값을 통해 파일 크기를 </a:t>
            </a:r>
            <a:r>
              <a:rPr lang="en-US" altLang="ko-KR" sz="1600" dirty="0" smtClean="0">
                <a:latin typeface="HY헤드라인M" panose="02030600000101010101" pitchFamily="18" charset="-127"/>
                <a:ea typeface="HY헤드라인M" panose="02030600000101010101" pitchFamily="18" charset="-127"/>
                <a:cs typeface="맑은 고딕 Semilight" panose="020B0502040204020203" pitchFamily="50" charset="-127"/>
              </a:rPr>
              <a:t>4096byte</a:t>
            </a:r>
            <a:r>
              <a:rPr lang="ko-KR" altLang="en-US" sz="1600" dirty="0" smtClean="0">
                <a:latin typeface="HY헤드라인M" panose="02030600000101010101" pitchFamily="18" charset="-127"/>
                <a:ea typeface="HY헤드라인M" panose="02030600000101010101" pitchFamily="18" charset="-127"/>
                <a:cs typeface="맑은 고딕 Semilight" panose="020B0502040204020203" pitchFamily="50" charset="-127"/>
              </a:rPr>
              <a:t>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  <a:cs typeface="맑은 고딕 Semilight" panose="020B0502040204020203" pitchFamily="50" charset="-127"/>
              </a:rPr>
              <a:t>크기로 조정 후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  <a:cs typeface="맑은 고딕 Semilight" panose="020B0502040204020203" pitchFamily="50" charset="-127"/>
              </a:rPr>
              <a:t>, </a:t>
            </a:r>
            <a:endParaRPr lang="en-US" altLang="ko-KR" sz="1600" dirty="0" smtClean="0">
              <a:latin typeface="HY헤드라인M" panose="02030600000101010101" pitchFamily="18" charset="-127"/>
              <a:ea typeface="HY헤드라인M" panose="02030600000101010101" pitchFamily="18" charset="-127"/>
              <a:cs typeface="맑은 고딕 Semilight" panose="020B0502040204020203" pitchFamily="50" charset="-127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altLang="ko-KR" sz="1600" dirty="0" err="1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맑은 고딕 Semilight" panose="020B0502040204020203" pitchFamily="50" charset="-127"/>
              </a:rPr>
              <a:t>mmap</a:t>
            </a:r>
            <a:r>
              <a:rPr lang="en-US" altLang="ko-KR" sz="160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맑은 고딕 Semilight" panose="020B0502040204020203" pitchFamily="50" charset="-127"/>
              </a:rPr>
              <a:t> system call</a:t>
            </a:r>
            <a:r>
              <a:rPr lang="ko-KR" altLang="en-US" sz="1600" dirty="0" smtClean="0">
                <a:latin typeface="HY헤드라인M" panose="02030600000101010101" pitchFamily="18" charset="-127"/>
                <a:ea typeface="HY헤드라인M" panose="02030600000101010101" pitchFamily="18" charset="-127"/>
                <a:cs typeface="맑은 고딕 Semilight" panose="020B0502040204020203" pitchFamily="50" charset="-127"/>
              </a:rPr>
              <a:t>을 통해 사용자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  <a:cs typeface="맑은 고딕 Semilight" panose="020B0502040204020203" pitchFamily="50" charset="-127"/>
              </a:rPr>
              <a:t>메모리 영역으로 </a:t>
            </a:r>
            <a:r>
              <a:rPr lang="ko-KR" altLang="en-US" sz="1600" dirty="0" smtClean="0">
                <a:latin typeface="HY헤드라인M" panose="02030600000101010101" pitchFamily="18" charset="-127"/>
                <a:ea typeface="HY헤드라인M" panose="02030600000101010101" pitchFamily="18" charset="-127"/>
                <a:cs typeface="맑은 고딕 Semilight" panose="020B0502040204020203" pitchFamily="50" charset="-127"/>
              </a:rPr>
              <a:t>매핑을 수행하게 됨</a:t>
            </a:r>
            <a:r>
              <a:rPr lang="en-US" altLang="ko-KR" sz="1600" dirty="0" smtClean="0">
                <a:latin typeface="HY헤드라인M" panose="02030600000101010101" pitchFamily="18" charset="-127"/>
                <a:ea typeface="HY헤드라인M" panose="02030600000101010101" pitchFamily="18" charset="-127"/>
                <a:cs typeface="맑은 고딕 Semilight" panose="020B0502040204020203" pitchFamily="50" charset="-127"/>
              </a:rPr>
              <a:t>.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  <a:cs typeface="맑은 고딕 Semilight" panose="020B0502040204020203" pitchFamily="50" charset="-127"/>
            </a:endParaRPr>
          </a:p>
        </p:txBody>
      </p:sp>
      <p:sp>
        <p:nvSpPr>
          <p:cNvPr id="10" name="액자 9"/>
          <p:cNvSpPr/>
          <p:nvPr/>
        </p:nvSpPr>
        <p:spPr>
          <a:xfrm>
            <a:off x="8143875" y="1704975"/>
            <a:ext cx="590550" cy="184304"/>
          </a:xfrm>
          <a:prstGeom prst="fram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액자 21"/>
          <p:cNvSpPr/>
          <p:nvPr/>
        </p:nvSpPr>
        <p:spPr>
          <a:xfrm>
            <a:off x="409575" y="1520671"/>
            <a:ext cx="609600" cy="177621"/>
          </a:xfrm>
          <a:prstGeom prst="frame">
            <a:avLst>
              <a:gd name="adj1" fmla="val 5290"/>
            </a:avLst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액자 22"/>
          <p:cNvSpPr/>
          <p:nvPr/>
        </p:nvSpPr>
        <p:spPr>
          <a:xfrm>
            <a:off x="409575" y="1876633"/>
            <a:ext cx="609600" cy="177621"/>
          </a:xfrm>
          <a:prstGeom prst="frame">
            <a:avLst>
              <a:gd name="adj1" fmla="val 5290"/>
            </a:avLst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액자 23"/>
          <p:cNvSpPr/>
          <p:nvPr/>
        </p:nvSpPr>
        <p:spPr>
          <a:xfrm>
            <a:off x="409575" y="2248524"/>
            <a:ext cx="1447800" cy="161301"/>
          </a:xfrm>
          <a:prstGeom prst="frame">
            <a:avLst>
              <a:gd name="adj1" fmla="val 5290"/>
            </a:avLst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액자 24"/>
          <p:cNvSpPr/>
          <p:nvPr/>
        </p:nvSpPr>
        <p:spPr>
          <a:xfrm>
            <a:off x="409575" y="2432262"/>
            <a:ext cx="1714500" cy="171833"/>
          </a:xfrm>
          <a:prstGeom prst="frame">
            <a:avLst>
              <a:gd name="adj1" fmla="val 5290"/>
            </a:avLst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액자 25"/>
          <p:cNvSpPr/>
          <p:nvPr/>
        </p:nvSpPr>
        <p:spPr>
          <a:xfrm>
            <a:off x="7381875" y="2232204"/>
            <a:ext cx="485775" cy="200058"/>
          </a:xfrm>
          <a:prstGeom prst="frame">
            <a:avLst>
              <a:gd name="adj1" fmla="val 5290"/>
            </a:avLst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액자 26"/>
          <p:cNvSpPr/>
          <p:nvPr/>
        </p:nvSpPr>
        <p:spPr>
          <a:xfrm>
            <a:off x="409575" y="2632936"/>
            <a:ext cx="400050" cy="149171"/>
          </a:xfrm>
          <a:prstGeom prst="frame">
            <a:avLst>
              <a:gd name="adj1" fmla="val 5290"/>
            </a:avLst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4331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오늘의PPT색상테마064_예쁜마린">
      <a:dk1>
        <a:srgbClr val="3A3838"/>
      </a:dk1>
      <a:lt1>
        <a:srgbClr val="FFFFFF"/>
      </a:lt1>
      <a:dk2>
        <a:srgbClr val="3A3838"/>
      </a:dk2>
      <a:lt2>
        <a:srgbClr val="F2F2F2"/>
      </a:lt2>
      <a:accent1>
        <a:srgbClr val="9FD7BF"/>
      </a:accent1>
      <a:accent2>
        <a:srgbClr val="52B49B"/>
      </a:accent2>
      <a:accent3>
        <a:srgbClr val="43A49D"/>
      </a:accent3>
      <a:accent4>
        <a:srgbClr val="808684"/>
      </a:accent4>
      <a:accent5>
        <a:srgbClr val="94B4B3"/>
      </a:accent5>
      <a:accent6>
        <a:srgbClr val="AEB2B1"/>
      </a:accent6>
      <a:hlink>
        <a:srgbClr val="757070"/>
      </a:hlink>
      <a:folHlink>
        <a:srgbClr val="757070"/>
      </a:folHlink>
    </a:clrScheme>
    <a:fontScheme name="영어한글나눔바른고딕">
      <a:majorFont>
        <a:latin typeface="나눔바른고딕"/>
        <a:ea typeface="나눔바른고딕"/>
        <a:cs typeface=""/>
      </a:majorFont>
      <a:minorFont>
        <a:latin typeface="나눔바른고딕 UltraLight"/>
        <a:ea typeface="나눔바른고딕 UltraLight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2077</TotalTime>
  <Words>471</Words>
  <Application>Microsoft Office PowerPoint</Application>
  <PresentationFormat>화면 슬라이드 쇼(4:3)</PresentationFormat>
  <Paragraphs>76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5" baseType="lpstr">
      <vt:lpstr>나눔바른고딕</vt:lpstr>
      <vt:lpstr>맑은 고딕 Semilight</vt:lpstr>
      <vt:lpstr>Ebrima</vt:lpstr>
      <vt:lpstr>맑은 고딕</vt:lpstr>
      <vt:lpstr>Arial</vt:lpstr>
      <vt:lpstr>HY헤드라인M</vt:lpstr>
      <vt:lpstr>Wingdings</vt:lpstr>
      <vt:lpstr>나눔바른고딕 UltraLight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ADMIN</cp:lastModifiedBy>
  <cp:revision>204</cp:revision>
  <dcterms:created xsi:type="dcterms:W3CDTF">2015-01-21T11:35:38Z</dcterms:created>
  <dcterms:modified xsi:type="dcterms:W3CDTF">2020-05-03T13:00:01Z</dcterms:modified>
</cp:coreProperties>
</file>