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96" r:id="rId1"/>
  </p:sldMasterIdLst>
  <p:notesMasterIdLst>
    <p:notesMasterId r:id="rId27"/>
  </p:notesMasterIdLst>
  <p:handoutMasterIdLst>
    <p:handoutMasterId r:id="rId28"/>
  </p:handoutMasterIdLst>
  <p:sldIdLst>
    <p:sldId id="271" r:id="rId2"/>
    <p:sldId id="291" r:id="rId3"/>
    <p:sldId id="286" r:id="rId4"/>
    <p:sldId id="295" r:id="rId5"/>
    <p:sldId id="296" r:id="rId6"/>
    <p:sldId id="297" r:id="rId7"/>
    <p:sldId id="298" r:id="rId8"/>
    <p:sldId id="299" r:id="rId9"/>
    <p:sldId id="300" r:id="rId10"/>
    <p:sldId id="301" r:id="rId11"/>
    <p:sldId id="287" r:id="rId12"/>
    <p:sldId id="290" r:id="rId13"/>
    <p:sldId id="302" r:id="rId14"/>
    <p:sldId id="304" r:id="rId15"/>
    <p:sldId id="303" r:id="rId16"/>
    <p:sldId id="306" r:id="rId17"/>
    <p:sldId id="308" r:id="rId18"/>
    <p:sldId id="309" r:id="rId19"/>
    <p:sldId id="305" r:id="rId20"/>
    <p:sldId id="310" r:id="rId21"/>
    <p:sldId id="312" r:id="rId22"/>
    <p:sldId id="311" r:id="rId23"/>
    <p:sldId id="313" r:id="rId24"/>
    <p:sldId id="314" r:id="rId25"/>
    <p:sldId id="315" r:id="rId26"/>
  </p:sldIdLst>
  <p:sldSz cx="9144000" cy="6858000" type="screen4x3"/>
  <p:notesSz cx="6858000" cy="9144000"/>
  <p:embeddedFontLst>
    <p:embeddedFont>
      <p:font typeface="나눔바른고딕" panose="020B0600000101010101" charset="-127"/>
      <p:regular r:id="rId29"/>
      <p:bold r:id="rId30"/>
    </p:embeddedFont>
    <p:embeddedFont>
      <p:font typeface="HY헤드라인M" panose="02030600000101010101" pitchFamily="18" charset="-127"/>
      <p:regular r:id="rId31"/>
    </p:embeddedFont>
    <p:embeddedFont>
      <p:font typeface="Ebrima" panose="02000000000000000000" pitchFamily="2" charset="0"/>
      <p:regular r:id="rId32"/>
      <p:bold r:id="rId33"/>
    </p:embeddedFont>
    <p:embeddedFont>
      <p:font typeface="맑은 고딕" panose="020B0503020000020004" pitchFamily="50" charset="-127"/>
      <p:regular r:id="rId34"/>
      <p:bold r:id="rId3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1C1C"/>
    <a:srgbClr val="2C2A2A"/>
    <a:srgbClr val="F7D3FD"/>
    <a:srgbClr val="AFF2AC"/>
    <a:srgbClr val="78E713"/>
    <a:srgbClr val="9DF151"/>
    <a:srgbClr val="A795F5"/>
    <a:srgbClr val="B9ABF7"/>
    <a:srgbClr val="FFC247"/>
    <a:srgbClr val="FCFB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744" y="113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1" d="100"/>
          <a:sy n="51" d="100"/>
        </p:scale>
        <p:origin x="2624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A513BA-3E82-4812-9926-DD5B40EAAC2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날짜 개체 틀 5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DC2647-C259-4EB5-84B8-93A3F8E54DE7}" type="datetimeFigureOut">
              <a:rPr lang="ko-KR" altLang="en-US" smtClean="0"/>
              <a:pPr/>
              <a:t>2020-04-11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8666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90CC39-12E7-4F8A-B3C5-4E15C788750E}" type="datetimeFigureOut">
              <a:rPr lang="ko-KR" altLang="en-US" smtClean="0"/>
              <a:t>2020-04-11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AA59AF-7A79-40B8-A970-4B97D75594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5334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120BF-2A2B-479A-9522-5FBBB0CC7E50}" type="datetime1">
              <a:rPr lang="ko-KR" altLang="en-US" smtClean="0"/>
              <a:t>2020-04-11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820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2C60D-05BD-45B8-9498-9E37232EC40E}" type="datetime1">
              <a:rPr lang="ko-KR" altLang="en-US" smtClean="0"/>
              <a:t>2020-04-11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4629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01D9E-2228-4B65-8175-67602CAEF7B3}" type="datetime1">
              <a:rPr lang="ko-KR" altLang="en-US" smtClean="0"/>
              <a:t>2020-04-11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5342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C8BFB-706A-4C2B-92C3-0D9EA9C0254B}" type="datetime1">
              <a:rPr lang="ko-KR" altLang="en-US" smtClean="0"/>
              <a:t>2020-04-11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7773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46DF3-B631-4558-AFA3-6D34B17F763B}" type="datetime1">
              <a:rPr lang="ko-KR" altLang="en-US" smtClean="0"/>
              <a:t>2020-04-11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9005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7C3AA-7A67-4210-9E8E-0C956BEB9667}" type="datetime1">
              <a:rPr lang="ko-KR" altLang="en-US" smtClean="0"/>
              <a:t>2020-04-11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3362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8DCD5-8DDE-4E6F-9DA4-5F2DD8C0AF7E}" type="datetime1">
              <a:rPr lang="ko-KR" altLang="en-US" smtClean="0"/>
              <a:t>2020-04-11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4001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A5923-B666-499D-89E1-EA64585CF4A5}" type="datetime1">
              <a:rPr lang="ko-KR" altLang="en-US" smtClean="0"/>
              <a:t>2020-04-11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0569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8EE96-B538-4DF0-A261-9CC052FCE471}" type="datetime1">
              <a:rPr lang="ko-KR" altLang="en-US" smtClean="0"/>
              <a:t>2020-04-11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15359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F50E1-5B74-4F2B-A244-C2D813C47F00}" type="datetime1">
              <a:rPr lang="ko-KR" altLang="en-US" smtClean="0"/>
              <a:t>2020-04-11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657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80FEB-679E-4A72-8349-C9E0572649BC}" type="datetime1">
              <a:rPr lang="ko-KR" altLang="en-US" smtClean="0"/>
              <a:t>2020-04-11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2110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C6CF75-B9A1-4BA1-9D1B-7653DFDA2728}" type="datetime1">
              <a:rPr lang="ko-KR" altLang="en-US" smtClean="0"/>
              <a:t>2020-04-11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6592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7701295" y="6522483"/>
            <a:ext cx="1442705" cy="2769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Ebrima" pitchFamily="2" charset="0"/>
              </a:rPr>
              <a:t>20174627 </a:t>
            </a:r>
            <a:r>
              <a:rPr lang="ko-KR" altLang="en-US" sz="12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Ebrima" pitchFamily="2" charset="0"/>
              </a:rPr>
              <a:t>김혜진</a:t>
            </a:r>
            <a:endParaRPr lang="en-US" altLang="ko-KR" sz="1200" dirty="0" smtClean="0">
              <a:solidFill>
                <a:schemeClr val="tx1">
                  <a:lumMod val="60000"/>
                  <a:lumOff val="4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Ebrima" pitchFamily="2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" y="2441001"/>
            <a:ext cx="91426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 smtClean="0">
                <a:solidFill>
                  <a:srgbClr val="2C2A2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운영체제</a:t>
            </a:r>
            <a:endParaRPr lang="en-US" altLang="ko-KR" sz="4000" b="1" dirty="0" smtClean="0">
              <a:solidFill>
                <a:srgbClr val="2C2A2A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680459" y="3243384"/>
            <a:ext cx="45719" cy="593969"/>
          </a:xfrm>
          <a:prstGeom prst="rect">
            <a:avLst/>
          </a:prstGeom>
          <a:solidFill>
            <a:srgbClr val="2C2A2A"/>
          </a:solidFill>
          <a:ln>
            <a:solidFill>
              <a:srgbClr val="2C2A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3726178" y="3186425"/>
            <a:ext cx="18534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rgbClr val="2C2A2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계산 환경 </a:t>
            </a:r>
            <a:r>
              <a:rPr lang="en-US" altLang="ko-KR" sz="2000" b="1" dirty="0" smtClean="0">
                <a:solidFill>
                  <a:srgbClr val="2C2A2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</a:t>
            </a:r>
            <a:r>
              <a:rPr lang="ko-KR" altLang="en-US" sz="2000" b="1" dirty="0" smtClean="0">
                <a:solidFill>
                  <a:srgbClr val="2C2A2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2000" b="1" dirty="0" smtClean="0">
                <a:solidFill>
                  <a:srgbClr val="2C2A2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/>
            </a:r>
            <a:br>
              <a:rPr lang="en-US" altLang="ko-KR" sz="2000" b="1" dirty="0" smtClean="0">
                <a:solidFill>
                  <a:srgbClr val="2C2A2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ko-KR" altLang="en-US" sz="2000" b="1" dirty="0" smtClean="0">
                <a:solidFill>
                  <a:srgbClr val="2C2A2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분산 시스템</a:t>
            </a:r>
            <a:endParaRPr lang="en-US" altLang="ko-KR" sz="2000" b="1" dirty="0" smtClean="0">
              <a:solidFill>
                <a:srgbClr val="2C2A2A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123579" y="347891"/>
            <a:ext cx="1773505" cy="338554"/>
            <a:chOff x="123579" y="347891"/>
            <a:chExt cx="1773505" cy="338554"/>
          </a:xfrm>
        </p:grpSpPr>
        <p:sp>
          <p:nvSpPr>
            <p:cNvPr id="4" name="TextBox 3"/>
            <p:cNvSpPr txBox="1"/>
            <p:nvPr/>
          </p:nvSpPr>
          <p:spPr>
            <a:xfrm>
              <a:off x="169884" y="347891"/>
              <a:ext cx="172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계층 구조</a:t>
              </a:r>
              <a:endParaRPr lang="en-US" altLang="ko-KR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 flipH="1">
              <a:off x="123579" y="401292"/>
              <a:ext cx="46305" cy="231753"/>
            </a:xfrm>
            <a:prstGeom prst="rect">
              <a:avLst/>
            </a:prstGeom>
            <a:solidFill>
              <a:srgbClr val="2C2A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169884" y="1860123"/>
            <a:ext cx="801254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 smtClean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하드웨어 </a:t>
            </a:r>
            <a:r>
              <a:rPr lang="ko-KR" altLang="en-US" sz="1600" dirty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계층 </a:t>
            </a:r>
            <a:r>
              <a:rPr lang="en-US" altLang="ko-KR" sz="1600" dirty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ko-KR" altLang="en-US" sz="1600" dirty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컴퓨터 시스템의 기본 기능을 제공한다</a:t>
            </a:r>
            <a:r>
              <a:rPr lang="en-US" altLang="ko-KR" sz="1600" dirty="0" smtClean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600" dirty="0">
              <a:solidFill>
                <a:srgbClr val="1D1C1C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 smtClean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기억장치 </a:t>
            </a:r>
            <a:r>
              <a:rPr lang="ko-KR" altLang="en-US" sz="1600" dirty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계층 </a:t>
            </a:r>
            <a:r>
              <a:rPr lang="en-US" altLang="ko-KR" sz="1600" dirty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ko-KR" altLang="en-US" sz="1600" dirty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기억장치 관리에 대한 기능을 제공한다</a:t>
            </a:r>
            <a:r>
              <a:rPr lang="en-US" altLang="ko-KR" sz="1600" dirty="0" smtClean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600" dirty="0">
              <a:solidFill>
                <a:srgbClr val="1D1C1C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 smtClean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프로세스 </a:t>
            </a:r>
            <a:r>
              <a:rPr lang="ko-KR" altLang="en-US" sz="1600" dirty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계층 </a:t>
            </a:r>
            <a:r>
              <a:rPr lang="en-US" altLang="ko-KR" sz="1600" dirty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ko-KR" altLang="en-US" sz="1600" dirty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프로세스 생성</a:t>
            </a:r>
            <a:r>
              <a:rPr lang="en-US" altLang="ko-KR" sz="1600" dirty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600" dirty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종류 등 프로세스 관리에 대한 기능을 제공한다</a:t>
            </a:r>
            <a:r>
              <a:rPr lang="en-US" altLang="ko-KR" sz="1600" dirty="0" smtClean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600" dirty="0">
              <a:solidFill>
                <a:srgbClr val="1D1C1C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 smtClean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파일 </a:t>
            </a:r>
            <a:r>
              <a:rPr lang="ko-KR" altLang="en-US" sz="1600" dirty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시스템 계층 </a:t>
            </a:r>
            <a:r>
              <a:rPr lang="en-US" altLang="ko-KR" sz="1600" dirty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ko-KR" altLang="en-US" sz="1600" dirty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파일의 저장</a:t>
            </a:r>
            <a:r>
              <a:rPr lang="en-US" altLang="ko-KR" sz="1600" dirty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600" dirty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액세스</a:t>
            </a:r>
            <a:r>
              <a:rPr lang="en-US" altLang="ko-KR" sz="1600" dirty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600" dirty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공유 등 파일 관리에 대한 기능을 제공한다</a:t>
            </a:r>
            <a:r>
              <a:rPr lang="en-US" altLang="ko-KR" sz="1600" dirty="0" smtClean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600" dirty="0">
              <a:solidFill>
                <a:srgbClr val="1D1C1C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 smtClean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사용자 </a:t>
            </a:r>
            <a:r>
              <a:rPr lang="ko-KR" altLang="en-US" sz="1600" dirty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프로그램 계층 </a:t>
            </a:r>
            <a:r>
              <a:rPr lang="en-US" altLang="ko-KR" sz="1600" dirty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ko-KR" altLang="en-US" sz="1600" dirty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사용자 프로그램에 대한 관리 기능을 </a:t>
            </a:r>
            <a:r>
              <a:rPr lang="ko-KR" altLang="en-US" sz="1600" dirty="0" smtClean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제공한다</a:t>
            </a:r>
            <a:r>
              <a:rPr lang="en-US" altLang="ko-KR" sz="1600" dirty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6328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2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324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189864" y="2328487"/>
            <a:ext cx="3686281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r>
              <a:rPr lang="ko-KR" altLang="en-US" sz="3600" b="1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Ebrima" pitchFamily="2" charset="0"/>
              </a:rPr>
              <a:t>분산 파일 시스템</a:t>
            </a:r>
            <a:endParaRPr lang="ko-KR" altLang="en-US" sz="3600" b="1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Ebrima" pitchFamily="2" charset="0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259301" y="301434"/>
            <a:ext cx="684000" cy="684000"/>
            <a:chOff x="6059605" y="286603"/>
            <a:chExt cx="576001" cy="575783"/>
          </a:xfrm>
          <a:solidFill>
            <a:schemeClr val="bg2">
              <a:lumMod val="25000"/>
            </a:schemeClr>
          </a:solidFill>
        </p:grpSpPr>
        <p:sp>
          <p:nvSpPr>
            <p:cNvPr id="5" name="직사각형 4"/>
            <p:cNvSpPr/>
            <p:nvPr/>
          </p:nvSpPr>
          <p:spPr>
            <a:xfrm>
              <a:off x="6059605" y="286603"/>
              <a:ext cx="576000" cy="396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순서도: 병합 6"/>
            <p:cNvSpPr/>
            <p:nvPr/>
          </p:nvSpPr>
          <p:spPr>
            <a:xfrm>
              <a:off x="6059606" y="682386"/>
              <a:ext cx="576000" cy="180000"/>
            </a:xfrm>
            <a:prstGeom prst="flowChartMer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387859" y="293743"/>
            <a:ext cx="601621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r>
              <a:rPr lang="en-US" altLang="ko-KR" sz="3200" b="1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Ebrima" pitchFamily="2" charset="0"/>
              </a:rPr>
              <a:t>2</a:t>
            </a:r>
            <a:endParaRPr lang="ko-KR" altLang="en-US" sz="3200" b="1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Ebrima" pitchFamily="2" charset="0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8682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13"/>
          <p:cNvGrpSpPr/>
          <p:nvPr/>
        </p:nvGrpSpPr>
        <p:grpSpPr>
          <a:xfrm>
            <a:off x="123579" y="347891"/>
            <a:ext cx="1773505" cy="338554"/>
            <a:chOff x="123579" y="347891"/>
            <a:chExt cx="1773505" cy="338554"/>
          </a:xfrm>
        </p:grpSpPr>
        <p:sp>
          <p:nvSpPr>
            <p:cNvPr id="17" name="TextBox 16"/>
            <p:cNvSpPr txBox="1"/>
            <p:nvPr/>
          </p:nvSpPr>
          <p:spPr>
            <a:xfrm>
              <a:off x="169884" y="347891"/>
              <a:ext cx="172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개요</a:t>
              </a:r>
              <a:endParaRPr lang="en-US" altLang="ko-KR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 flipH="1">
              <a:off x="123579" y="401292"/>
              <a:ext cx="46305" cy="231753"/>
            </a:xfrm>
            <a:prstGeom prst="rect">
              <a:avLst/>
            </a:prstGeom>
            <a:solidFill>
              <a:srgbClr val="2C2A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직사각형 18"/>
          <p:cNvSpPr/>
          <p:nvPr/>
        </p:nvSpPr>
        <p:spPr>
          <a:xfrm>
            <a:off x="467596" y="2236190"/>
            <a:ext cx="8206065" cy="1723549"/>
          </a:xfrm>
          <a:prstGeom prst="rect">
            <a:avLst/>
          </a:prstGeom>
          <a:solidFill>
            <a:srgbClr val="1D1C1C">
              <a:alpha val="84000"/>
            </a:srgbClr>
          </a:solidFill>
        </p:spPr>
        <p:txBody>
          <a:bodyPr wrap="square">
            <a:spAutoFit/>
          </a:bodyPr>
          <a:lstStyle/>
          <a:p>
            <a:pPr algn="ctr"/>
            <a:endParaRPr lang="en-US" altLang="ko-KR" sz="800" dirty="0" smtClean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분산 파일 시스템</a:t>
            </a:r>
            <a:r>
              <a:rPr lang="en-US" altLang="ko-KR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(Distributed File System</a:t>
            </a:r>
            <a:r>
              <a:rPr lang="en-US" altLang="ko-KR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이란</a:t>
            </a:r>
            <a:r>
              <a:rPr lang="en-US" altLang="ko-KR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?</a:t>
            </a:r>
          </a:p>
          <a:p>
            <a:pPr algn="ctr"/>
            <a:endParaRPr lang="en-US" altLang="ko-KR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r>
              <a:rPr lang="ko-KR" altLang="en-US" dirty="0" err="1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이더넷</a:t>
            </a:r>
            <a:r>
              <a:rPr lang="ko-KR" altLang="en-US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네트워크에 연결된 </a:t>
            </a:r>
            <a:r>
              <a:rPr lang="en-US" altLang="ko-KR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Shared File System </a:t>
            </a:r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으로</a:t>
            </a:r>
            <a:r>
              <a:rPr lang="en-US" altLang="ko-KR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endParaRPr lang="en-US" altLang="ko-KR" dirty="0" smtClean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주로 </a:t>
            </a:r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네트워크 상에 존재하는 여러 </a:t>
            </a:r>
            <a:r>
              <a:rPr lang="en-US" altLang="ko-KR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Shard File System </a:t>
            </a:r>
            <a:r>
              <a:rPr lang="ko-KR" altLang="en-US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들을</a:t>
            </a:r>
            <a:endParaRPr lang="en-US" altLang="ko-KR" dirty="0" smtClean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클러스터링하여 </a:t>
            </a:r>
            <a:r>
              <a:rPr lang="en-US" altLang="ko-KR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Virtual File System </a:t>
            </a:r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형태로 제공하는 것을 말한다</a:t>
            </a:r>
            <a:r>
              <a:rPr lang="en-US" altLang="ko-KR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algn="ctr"/>
            <a:endParaRPr lang="ko-KR" altLang="en-US" sz="8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0" name="오른쪽 화살표 19"/>
          <p:cNvSpPr/>
          <p:nvPr/>
        </p:nvSpPr>
        <p:spPr>
          <a:xfrm>
            <a:off x="539339" y="4462317"/>
            <a:ext cx="822036" cy="498764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619994" y="4324926"/>
            <a:ext cx="664655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그렇기 때문에 </a:t>
            </a:r>
            <a:r>
              <a:rPr lang="en-US" altLang="ko-KR" sz="1600" b="1" dirty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Block level Access</a:t>
            </a:r>
            <a:r>
              <a:rPr lang="ko-KR" altLang="en-US" sz="1600" b="1" dirty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가 </a:t>
            </a:r>
            <a:r>
              <a:rPr lang="ko-KR" altLang="en-US" sz="1600" b="1" dirty="0" smtClean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아닌</a:t>
            </a:r>
            <a:r>
              <a:rPr lang="en-US" altLang="ko-KR" sz="1600" b="1" dirty="0" smtClean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network </a:t>
            </a:r>
            <a:r>
              <a:rPr lang="en-US" altLang="ko-KR" sz="1600" b="1" dirty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protocol </a:t>
            </a:r>
            <a:r>
              <a:rPr lang="ko-KR" altLang="en-US" sz="1600" b="1" dirty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로 각 파일시스템에 내부적으로 접근하게 된다</a:t>
            </a:r>
            <a:r>
              <a:rPr lang="en-US" altLang="ko-KR" sz="1600" b="1" dirty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2210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13"/>
          <p:cNvGrpSpPr/>
          <p:nvPr/>
        </p:nvGrpSpPr>
        <p:grpSpPr>
          <a:xfrm>
            <a:off x="123579" y="347891"/>
            <a:ext cx="1773505" cy="338554"/>
            <a:chOff x="123579" y="347891"/>
            <a:chExt cx="1773505" cy="338554"/>
          </a:xfrm>
        </p:grpSpPr>
        <p:sp>
          <p:nvSpPr>
            <p:cNvPr id="17" name="TextBox 16"/>
            <p:cNvSpPr txBox="1"/>
            <p:nvPr/>
          </p:nvSpPr>
          <p:spPr>
            <a:xfrm>
              <a:off x="169884" y="347891"/>
              <a:ext cx="172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특징</a:t>
              </a:r>
              <a:endParaRPr lang="en-US" altLang="ko-KR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 flipH="1">
              <a:off x="123579" y="401292"/>
              <a:ext cx="46305" cy="231753"/>
            </a:xfrm>
            <a:prstGeom prst="rect">
              <a:avLst/>
            </a:prstGeom>
            <a:solidFill>
              <a:srgbClr val="2C2A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169884" y="2099533"/>
            <a:ext cx="794888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 smtClean="0">
                <a:solidFill>
                  <a:srgbClr val="2C2A2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분산 </a:t>
            </a:r>
            <a:r>
              <a:rPr lang="ko-KR" altLang="en-US" sz="1600" dirty="0">
                <a:solidFill>
                  <a:srgbClr val="2C2A2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파일 시스템은 여러 사이트에 분산되어 있는 서버</a:t>
            </a:r>
            <a:r>
              <a:rPr lang="en-US" altLang="ko-KR" sz="1600" dirty="0">
                <a:solidFill>
                  <a:srgbClr val="2C2A2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600" dirty="0">
                <a:solidFill>
                  <a:srgbClr val="2C2A2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장치</a:t>
            </a:r>
            <a:r>
              <a:rPr lang="en-US" altLang="ko-KR" sz="1600" dirty="0">
                <a:solidFill>
                  <a:srgbClr val="2C2A2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600" dirty="0">
                <a:solidFill>
                  <a:srgbClr val="2C2A2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사용자들에 </a:t>
            </a:r>
            <a:r>
              <a:rPr lang="ko-KR" altLang="en-US" sz="1600" dirty="0" smtClean="0">
                <a:solidFill>
                  <a:srgbClr val="2C2A2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대한</a:t>
            </a:r>
            <a:r>
              <a:rPr lang="en-US" altLang="ko-KR" sz="1600" dirty="0">
                <a:solidFill>
                  <a:srgbClr val="2C2A2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/>
            </a:r>
            <a:br>
              <a:rPr lang="en-US" altLang="ko-KR" sz="1600" dirty="0">
                <a:solidFill>
                  <a:srgbClr val="2C2A2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ko-KR" altLang="en-US" sz="1600" dirty="0" smtClean="0">
                <a:solidFill>
                  <a:srgbClr val="2C2A2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파일 </a:t>
            </a:r>
            <a:r>
              <a:rPr lang="ko-KR" altLang="en-US" sz="1600" dirty="0">
                <a:solidFill>
                  <a:srgbClr val="2C2A2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서비스를 </a:t>
            </a:r>
            <a:r>
              <a:rPr lang="ko-KR" altLang="en-US" sz="1600" dirty="0" smtClean="0">
                <a:solidFill>
                  <a:srgbClr val="2C2A2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분산 </a:t>
            </a:r>
            <a:r>
              <a:rPr lang="ko-KR" altLang="en-US" sz="1600" dirty="0">
                <a:solidFill>
                  <a:srgbClr val="2C2A2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시스템이 통신망으로 연결되어 있으므로 파일 서비스는 여러 개의 기억장치에서 네트워크를 통해 이루어진다</a:t>
            </a:r>
            <a:r>
              <a:rPr lang="en-US" altLang="ko-KR" sz="1600" dirty="0" smtClean="0">
                <a:solidFill>
                  <a:srgbClr val="2C2A2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800" dirty="0">
              <a:solidFill>
                <a:srgbClr val="2C2A2A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 smtClean="0">
                <a:solidFill>
                  <a:srgbClr val="2C2A2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서로 </a:t>
            </a:r>
            <a:r>
              <a:rPr lang="ko-KR" altLang="en-US" sz="1600" dirty="0">
                <a:solidFill>
                  <a:srgbClr val="2C2A2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다른 컴퓨터의 사용자 간에 정보를 쉽게 공유할 수 있다</a:t>
            </a:r>
            <a:r>
              <a:rPr lang="en-US" altLang="ko-KR" sz="1600" dirty="0" smtClean="0">
                <a:solidFill>
                  <a:srgbClr val="2C2A2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800" dirty="0">
              <a:solidFill>
                <a:srgbClr val="2C2A2A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 smtClean="0">
                <a:solidFill>
                  <a:srgbClr val="2C2A2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사용자는 </a:t>
            </a:r>
            <a:r>
              <a:rPr lang="ko-KR" altLang="en-US" sz="1600" dirty="0">
                <a:solidFill>
                  <a:srgbClr val="2C2A2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장소에 </a:t>
            </a:r>
            <a:r>
              <a:rPr lang="ko-KR" altLang="en-US" sz="1600" dirty="0" err="1">
                <a:solidFill>
                  <a:srgbClr val="2C2A2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구애받지</a:t>
            </a:r>
            <a:r>
              <a:rPr lang="ko-KR" altLang="en-US" sz="1600" dirty="0">
                <a:solidFill>
                  <a:srgbClr val="2C2A2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않고 어디서나 자신의 파일을 사용할 수 있다</a:t>
            </a:r>
            <a:r>
              <a:rPr lang="en-US" altLang="ko-KR" sz="1600" dirty="0" smtClean="0">
                <a:solidFill>
                  <a:srgbClr val="2C2A2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800" dirty="0">
              <a:solidFill>
                <a:srgbClr val="2C2A2A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 smtClean="0">
                <a:solidFill>
                  <a:srgbClr val="2C2A2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서로 </a:t>
            </a:r>
            <a:r>
              <a:rPr lang="ko-KR" altLang="en-US" sz="1600" dirty="0">
                <a:solidFill>
                  <a:srgbClr val="2C2A2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다른 컴퓨터의 사용자 간에 같은 파일 시스템 구조를 사용하므로 효율적이다</a:t>
            </a:r>
            <a:r>
              <a:rPr lang="en-US" altLang="ko-KR" sz="1600" dirty="0">
                <a:solidFill>
                  <a:srgbClr val="2C2A2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endParaRPr lang="en-US" altLang="ko-KR" sz="1600" b="0" i="0" dirty="0">
              <a:solidFill>
                <a:srgbClr val="2C2A2A"/>
              </a:solidFill>
              <a:effectLst/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217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324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5189864" y="2328487"/>
            <a:ext cx="3686281" cy="120032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pPr algn="r"/>
            <a:r>
              <a:rPr lang="ko-KR" altLang="en-US" sz="3600" b="1" dirty="0" err="1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Ebrima" pitchFamily="2" charset="0"/>
              </a:rPr>
              <a:t>하둡</a:t>
            </a:r>
            <a:endParaRPr lang="en-US" altLang="ko-KR" sz="3600" b="1" dirty="0" smtClean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Ebrima" pitchFamily="2" charset="0"/>
            </a:endParaRPr>
          </a:p>
          <a:p>
            <a:pPr algn="r"/>
            <a:r>
              <a:rPr lang="en-US" altLang="ko-KR" sz="3600" b="1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Ebrima" pitchFamily="2" charset="0"/>
              </a:rPr>
              <a:t>[</a:t>
            </a:r>
            <a:r>
              <a:rPr lang="en-US" altLang="ko-KR" sz="3600" b="1" dirty="0" err="1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Ebrima" pitchFamily="2" charset="0"/>
              </a:rPr>
              <a:t>hadoop</a:t>
            </a:r>
            <a:r>
              <a:rPr lang="en-US" altLang="ko-KR" sz="3600" b="1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Ebrima" pitchFamily="2" charset="0"/>
              </a:rPr>
              <a:t>]</a:t>
            </a:r>
            <a:endParaRPr lang="ko-KR" altLang="en-US" sz="3600" b="1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Ebrima" pitchFamily="2" charset="0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259301" y="301434"/>
            <a:ext cx="684000" cy="684000"/>
            <a:chOff x="6059605" y="286603"/>
            <a:chExt cx="576001" cy="575783"/>
          </a:xfrm>
          <a:solidFill>
            <a:schemeClr val="bg2">
              <a:lumMod val="25000"/>
            </a:schemeClr>
          </a:solidFill>
        </p:grpSpPr>
        <p:sp>
          <p:nvSpPr>
            <p:cNvPr id="5" name="직사각형 4"/>
            <p:cNvSpPr/>
            <p:nvPr/>
          </p:nvSpPr>
          <p:spPr>
            <a:xfrm>
              <a:off x="6059605" y="286603"/>
              <a:ext cx="576000" cy="396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순서도: 병합 6"/>
            <p:cNvSpPr/>
            <p:nvPr/>
          </p:nvSpPr>
          <p:spPr>
            <a:xfrm>
              <a:off x="6059606" y="682386"/>
              <a:ext cx="576000" cy="180000"/>
            </a:xfrm>
            <a:prstGeom prst="flowChartMer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398288" y="301594"/>
            <a:ext cx="601621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r>
              <a:rPr lang="en-US" altLang="ko-KR" sz="3200" b="1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Ebrima" pitchFamily="2" charset="0"/>
              </a:rPr>
              <a:t>3</a:t>
            </a:r>
            <a:endParaRPr lang="ko-KR" altLang="en-US" sz="3200" b="1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Ebrima" pitchFamily="2" charset="0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014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13"/>
          <p:cNvGrpSpPr/>
          <p:nvPr/>
        </p:nvGrpSpPr>
        <p:grpSpPr>
          <a:xfrm>
            <a:off x="123579" y="347891"/>
            <a:ext cx="1773505" cy="338554"/>
            <a:chOff x="123579" y="347891"/>
            <a:chExt cx="1773505" cy="338554"/>
          </a:xfrm>
        </p:grpSpPr>
        <p:sp>
          <p:nvSpPr>
            <p:cNvPr id="17" name="TextBox 16"/>
            <p:cNvSpPr txBox="1"/>
            <p:nvPr/>
          </p:nvSpPr>
          <p:spPr>
            <a:xfrm>
              <a:off x="169884" y="347891"/>
              <a:ext cx="172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 err="1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하둡</a:t>
              </a:r>
              <a:r>
                <a:rPr lang="ko-KR" altLang="en-US" sz="1600" b="1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</a:t>
              </a:r>
              <a:r>
                <a:rPr lang="ko-KR" altLang="en-US" sz="1600" dirty="0" smtClean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정의</a:t>
              </a:r>
              <a:endParaRPr lang="en-US" altLang="ko-KR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 flipH="1">
              <a:off x="123579" y="401292"/>
              <a:ext cx="46305" cy="231753"/>
            </a:xfrm>
            <a:prstGeom prst="rect">
              <a:avLst/>
            </a:prstGeom>
            <a:solidFill>
              <a:srgbClr val="2C2A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직사각형 8"/>
          <p:cNvSpPr/>
          <p:nvPr/>
        </p:nvSpPr>
        <p:spPr>
          <a:xfrm>
            <a:off x="467596" y="2596408"/>
            <a:ext cx="8206065" cy="1446550"/>
          </a:xfrm>
          <a:prstGeom prst="rect">
            <a:avLst/>
          </a:prstGeom>
          <a:solidFill>
            <a:srgbClr val="1D1C1C">
              <a:alpha val="84000"/>
            </a:srgbClr>
          </a:solidFill>
        </p:spPr>
        <p:txBody>
          <a:bodyPr wrap="square">
            <a:spAutoFit/>
          </a:bodyPr>
          <a:lstStyle/>
          <a:p>
            <a:pPr algn="ctr"/>
            <a:endParaRPr lang="en-US" altLang="ko-KR" sz="800" b="1" dirty="0" smtClean="0">
              <a:solidFill>
                <a:srgbClr val="22222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r>
              <a:rPr lang="ko-KR" altLang="en-US" b="1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아파치 </a:t>
            </a:r>
            <a:r>
              <a:rPr lang="ko-KR" altLang="en-US" b="1" dirty="0" err="1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하둡</a:t>
            </a:r>
            <a:r>
              <a:rPr lang="en-US" altLang="ko-KR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(Apache Hadoop) </a:t>
            </a:r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이란</a:t>
            </a:r>
            <a:r>
              <a:rPr lang="en-US" altLang="ko-KR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?</a:t>
            </a:r>
            <a:br>
              <a:rPr lang="en-US" altLang="ko-KR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endParaRPr lang="en-US" altLang="ko-KR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대량의 </a:t>
            </a:r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자료를 처리할 수 있는 큰 컴퓨터 클러스터에서 </a:t>
            </a:r>
            <a:r>
              <a:rPr lang="ko-KR" altLang="en-US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동작하는</a:t>
            </a:r>
            <a:endParaRPr lang="en-US" altLang="ko-KR" dirty="0" smtClean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분산 </a:t>
            </a:r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응용 프로그램을 지원하는 프리웨어 자바 소프트웨어 프레임워크 </a:t>
            </a:r>
            <a:r>
              <a:rPr lang="ko-KR" altLang="en-US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이다</a:t>
            </a:r>
            <a:r>
              <a:rPr lang="en-US" altLang="ko-KR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endParaRPr lang="en-US" altLang="ko-KR" sz="800" dirty="0" smtClean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endParaRPr lang="ko-KR" altLang="en-US" sz="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4217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13"/>
          <p:cNvGrpSpPr/>
          <p:nvPr/>
        </p:nvGrpSpPr>
        <p:grpSpPr>
          <a:xfrm>
            <a:off x="123579" y="347891"/>
            <a:ext cx="1773505" cy="338554"/>
            <a:chOff x="123579" y="347891"/>
            <a:chExt cx="1773505" cy="338554"/>
          </a:xfrm>
        </p:grpSpPr>
        <p:sp>
          <p:nvSpPr>
            <p:cNvPr id="17" name="TextBox 16"/>
            <p:cNvSpPr txBox="1"/>
            <p:nvPr/>
          </p:nvSpPr>
          <p:spPr>
            <a:xfrm>
              <a:off x="169884" y="347891"/>
              <a:ext cx="172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HDFS </a:t>
              </a:r>
              <a:r>
                <a:rPr lang="ko-KR" altLang="en-US" sz="1600" dirty="0" smtClean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정의</a:t>
              </a:r>
              <a:endParaRPr lang="en-US" altLang="ko-KR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 flipH="1">
              <a:off x="123579" y="401292"/>
              <a:ext cx="46305" cy="231753"/>
            </a:xfrm>
            <a:prstGeom prst="rect">
              <a:avLst/>
            </a:prstGeom>
            <a:solidFill>
              <a:srgbClr val="2C2A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직사각형 8"/>
          <p:cNvSpPr/>
          <p:nvPr/>
        </p:nvSpPr>
        <p:spPr>
          <a:xfrm>
            <a:off x="467596" y="2734224"/>
            <a:ext cx="8206065" cy="1169551"/>
          </a:xfrm>
          <a:prstGeom prst="rect">
            <a:avLst/>
          </a:prstGeom>
          <a:solidFill>
            <a:srgbClr val="1D1C1C">
              <a:alpha val="84000"/>
            </a:srgbClr>
          </a:solidFill>
        </p:spPr>
        <p:txBody>
          <a:bodyPr wrap="square">
            <a:spAutoFit/>
          </a:bodyPr>
          <a:lstStyle/>
          <a:p>
            <a:pPr algn="ctr"/>
            <a:endParaRPr lang="en-US" altLang="ko-KR" sz="800" b="1" dirty="0" smtClean="0">
              <a:solidFill>
                <a:srgbClr val="22222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r>
              <a:rPr lang="ko-KR" altLang="en-US" dirty="0" err="1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하둡</a:t>
            </a:r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분산 파일 시스템</a:t>
            </a:r>
            <a:r>
              <a:rPr lang="en-US" altLang="ko-KR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(HDFS, Hadoop distributed file system</a:t>
            </a:r>
            <a:r>
              <a:rPr lang="en-US" altLang="ko-KR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 </a:t>
            </a:r>
            <a:r>
              <a:rPr lang="ko-KR" altLang="en-US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이란</a:t>
            </a:r>
            <a:r>
              <a:rPr lang="en-US" altLang="ko-KR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?</a:t>
            </a:r>
          </a:p>
          <a:p>
            <a:pPr algn="ctr"/>
            <a:endParaRPr lang="en-US" altLang="ko-KR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dirty="0" err="1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하둡</a:t>
            </a:r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프레임워크를 위해 </a:t>
            </a:r>
            <a:r>
              <a:rPr lang="ko-KR" altLang="en-US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자바</a:t>
            </a:r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 언어로 작성된 분산 확장 파일 시스템이다</a:t>
            </a:r>
            <a:r>
              <a:rPr lang="en-US" altLang="ko-KR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algn="ctr"/>
            <a:endParaRPr lang="ko-KR" altLang="en-US" sz="8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5345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13"/>
          <p:cNvGrpSpPr/>
          <p:nvPr/>
        </p:nvGrpSpPr>
        <p:grpSpPr>
          <a:xfrm>
            <a:off x="123579" y="347891"/>
            <a:ext cx="1773505" cy="338554"/>
            <a:chOff x="123579" y="347891"/>
            <a:chExt cx="1773505" cy="338554"/>
          </a:xfrm>
        </p:grpSpPr>
        <p:sp>
          <p:nvSpPr>
            <p:cNvPr id="17" name="TextBox 16"/>
            <p:cNvSpPr txBox="1"/>
            <p:nvPr/>
          </p:nvSpPr>
          <p:spPr>
            <a:xfrm>
              <a:off x="169884" y="347891"/>
              <a:ext cx="172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HDFS </a:t>
              </a:r>
              <a:r>
                <a:rPr lang="ko-KR" altLang="en-US" sz="1600" dirty="0" smtClean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특징</a:t>
              </a:r>
              <a:endParaRPr lang="en-US" altLang="ko-KR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 flipH="1">
              <a:off x="123579" y="401292"/>
              <a:ext cx="46305" cy="231753"/>
            </a:xfrm>
            <a:prstGeom prst="rect">
              <a:avLst/>
            </a:prstGeom>
            <a:solidFill>
              <a:srgbClr val="2C2A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123579" y="1351569"/>
            <a:ext cx="7662677" cy="4466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대용량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데이터를 범용 서버만으로 처리 </a:t>
            </a:r>
            <a:r>
              <a:rPr lang="ko-KR" altLang="en-US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가능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데이터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파일 크기나 개별 장비의 파일 시스템 크기에 제한이 </a:t>
            </a:r>
            <a:r>
              <a:rPr lang="ko-KR" altLang="en-US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없음</a:t>
            </a:r>
            <a:endParaRPr lang="en-US" altLang="ko-KR" sz="16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ko-KR" altLang="en-US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 </a:t>
            </a:r>
            <a:r>
              <a:rPr lang="ko-KR" altLang="en-US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용량 확장성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데이터가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증가하면 노드를 추가로 </a:t>
            </a:r>
            <a:r>
              <a:rPr lang="ko-KR" altLang="en-US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처리 가능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ko-KR" altLang="en-US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높은 처리량 실현</a:t>
            </a:r>
            <a:endParaRPr lang="en-US" altLang="ko-KR" sz="16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데이터의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부분 수정 불가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랜덤 접근 불가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큰 블록 </a:t>
            </a:r>
            <a:r>
              <a:rPr lang="ko-KR" altLang="en-US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처리</a:t>
            </a:r>
            <a:r>
              <a:rPr lang="en-US" altLang="ko-KR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/>
            </a:r>
            <a:br>
              <a:rPr lang="en-US" altLang="ko-KR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en-US" altLang="ko-KR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-&gt;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고속 처리로 </a:t>
            </a:r>
            <a:r>
              <a:rPr lang="ko-KR" altLang="en-US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이어짐</a:t>
            </a:r>
            <a:r>
              <a:rPr lang="en-US" altLang="ko-KR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 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Slave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노드의 일부가 고장 나도 데이터 손실을 방지 </a:t>
            </a:r>
            <a:r>
              <a:rPr lang="ko-KR" altLang="en-US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가능</a:t>
            </a:r>
            <a:endParaRPr lang="en-US" altLang="ko-KR" sz="16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복수개의 노드에 데이터 복제 유지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1118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13"/>
          <p:cNvGrpSpPr/>
          <p:nvPr/>
        </p:nvGrpSpPr>
        <p:grpSpPr>
          <a:xfrm>
            <a:off x="123579" y="347891"/>
            <a:ext cx="1773505" cy="338554"/>
            <a:chOff x="123579" y="347891"/>
            <a:chExt cx="1773505" cy="338554"/>
          </a:xfrm>
        </p:grpSpPr>
        <p:sp>
          <p:nvSpPr>
            <p:cNvPr id="17" name="TextBox 16"/>
            <p:cNvSpPr txBox="1"/>
            <p:nvPr/>
          </p:nvSpPr>
          <p:spPr>
            <a:xfrm>
              <a:off x="169884" y="347891"/>
              <a:ext cx="172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HDFS </a:t>
              </a:r>
              <a:r>
                <a:rPr lang="ko-KR" altLang="en-US" sz="1600" dirty="0" smtClean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구조</a:t>
              </a:r>
              <a:endParaRPr lang="en-US" altLang="ko-KR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 flipH="1">
              <a:off x="123579" y="401292"/>
              <a:ext cx="46305" cy="231753"/>
            </a:xfrm>
            <a:prstGeom prst="rect">
              <a:avLst/>
            </a:prstGeom>
            <a:solidFill>
              <a:srgbClr val="2C2A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6" name="Picture 2" descr="nfsNcifs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9610" y="984051"/>
            <a:ext cx="4602299" cy="281068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169884" y="4092338"/>
            <a:ext cx="888175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600" dirty="0" smtClean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HDFS</a:t>
            </a:r>
            <a:r>
              <a:rPr lang="ko-KR" altLang="en-US" sz="1600" dirty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는 대용량의 파일을 </a:t>
            </a:r>
            <a:r>
              <a:rPr lang="ko-KR" altLang="en-US" sz="1600" dirty="0" err="1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청크</a:t>
            </a:r>
            <a:r>
              <a:rPr lang="en-US" altLang="ko-KR" sz="1600" dirty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(chunk)</a:t>
            </a:r>
            <a:r>
              <a:rPr lang="ko-KR" altLang="en-US" sz="1600" dirty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라는 단위로 분할해 </a:t>
            </a:r>
            <a:r>
              <a:rPr lang="ko-KR" altLang="en-US" sz="1600" dirty="0" smtClean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데이터노드에</a:t>
            </a:r>
            <a:r>
              <a:rPr lang="en-US" altLang="ko-KR" sz="1600" dirty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600" dirty="0" smtClean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</a:t>
            </a:r>
            <a:r>
              <a:rPr lang="ko-KR" altLang="en-US" sz="1600" dirty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개씩 분산 저장한다</a:t>
            </a:r>
            <a:r>
              <a:rPr lang="en-US" altLang="ko-KR" sz="1600" dirty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  <a:endParaRPr lang="en-US" altLang="ko-KR" sz="1600" dirty="0" smtClean="0">
              <a:solidFill>
                <a:schemeClr val="tx1">
                  <a:lumMod val="5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600" dirty="0">
              <a:solidFill>
                <a:schemeClr val="tx1">
                  <a:lumMod val="5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600" dirty="0" smtClean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즉</a:t>
            </a:r>
            <a:r>
              <a:rPr lang="en-US" altLang="ko-KR" sz="1600" dirty="0" smtClean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</a:t>
            </a:r>
            <a:r>
              <a:rPr lang="ko-KR" altLang="en-US" sz="1600" dirty="0" smtClean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600" dirty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하나의 파일이 분산된 여러 </a:t>
            </a:r>
            <a:r>
              <a:rPr lang="ko-KR" altLang="en-US" sz="1600" dirty="0" smtClean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데이터노드에</a:t>
            </a:r>
            <a:r>
              <a:rPr lang="en-US" altLang="ko-KR" sz="1600" dirty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600" dirty="0" smtClean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저장되는 </a:t>
            </a:r>
            <a:r>
              <a:rPr lang="ko-KR" altLang="en-US" sz="1600" dirty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것이다</a:t>
            </a:r>
            <a:r>
              <a:rPr lang="en-US" altLang="ko-KR" sz="1600" dirty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  <a:endParaRPr lang="en-US" altLang="ko-KR" sz="1600" dirty="0" smtClean="0">
              <a:solidFill>
                <a:schemeClr val="tx1">
                  <a:lumMod val="5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600" dirty="0">
              <a:solidFill>
                <a:schemeClr val="tx1">
                  <a:lumMod val="5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600" dirty="0" smtClean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하나의 </a:t>
            </a:r>
            <a:r>
              <a:rPr lang="ko-KR" altLang="en-US" sz="1600" dirty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파일에 대한 </a:t>
            </a:r>
            <a:r>
              <a:rPr lang="ko-KR" altLang="en-US" sz="1600" dirty="0" err="1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복제본이</a:t>
            </a:r>
            <a:r>
              <a:rPr lang="ko-KR" altLang="en-US" sz="1600" dirty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600" dirty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</a:t>
            </a:r>
            <a:r>
              <a:rPr lang="ko-KR" altLang="en-US" sz="1600" dirty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개씩 있고</a:t>
            </a:r>
            <a:r>
              <a:rPr lang="en-US" altLang="ko-KR" sz="1600" dirty="0" smtClean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600" dirty="0" smtClean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이 </a:t>
            </a:r>
            <a:r>
              <a:rPr lang="ko-KR" altLang="en-US" sz="1600" dirty="0" err="1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청크의</a:t>
            </a:r>
            <a:r>
              <a:rPr lang="ko-KR" altLang="en-US" sz="1600" dirty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크기 단위는 보통 </a:t>
            </a:r>
            <a:r>
              <a:rPr lang="en-US" altLang="ko-KR" sz="1600" dirty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64MB</a:t>
            </a:r>
            <a:r>
              <a:rPr lang="ko-KR" altLang="en-US" sz="1600" dirty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다</a:t>
            </a:r>
            <a:r>
              <a:rPr lang="en-US" altLang="ko-KR" sz="1600" dirty="0" smtClean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600" dirty="0">
              <a:solidFill>
                <a:schemeClr val="tx1">
                  <a:lumMod val="5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600" dirty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이 </a:t>
            </a:r>
            <a:r>
              <a:rPr lang="ko-KR" altLang="en-US" sz="1600" dirty="0" err="1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청크가</a:t>
            </a:r>
            <a:r>
              <a:rPr lang="ko-KR" altLang="en-US" sz="1600" dirty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어느 데이터노드에 </a:t>
            </a:r>
            <a:r>
              <a:rPr lang="ko-KR" altLang="en-US" sz="1600" dirty="0" err="1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저장되었는지에</a:t>
            </a:r>
            <a:r>
              <a:rPr lang="ko-KR" altLang="en-US" sz="1600" dirty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대한 메타데이터는 </a:t>
            </a:r>
            <a:r>
              <a:rPr lang="ko-KR" altLang="en-US" sz="1600" dirty="0" err="1" smtClean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네임노드에</a:t>
            </a:r>
            <a:r>
              <a:rPr lang="en-US" altLang="ko-KR" sz="1600" dirty="0" smtClean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600" dirty="0" smtClean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저장한다</a:t>
            </a:r>
            <a:r>
              <a:rPr lang="en-US" altLang="ko-KR" sz="1600" dirty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  <a:endParaRPr lang="en-US" altLang="ko-KR" sz="1600" dirty="0" smtClean="0">
              <a:solidFill>
                <a:schemeClr val="tx1">
                  <a:lumMod val="5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600" dirty="0">
              <a:solidFill>
                <a:schemeClr val="tx1">
                  <a:lumMod val="5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600" dirty="0" smtClean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그리고 </a:t>
            </a:r>
            <a:r>
              <a:rPr lang="en-US" altLang="ko-KR" sz="1600" dirty="0" err="1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MapReduce</a:t>
            </a:r>
            <a:r>
              <a:rPr lang="en-US" altLang="ko-KR" sz="1600" dirty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600" dirty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프레임워크를 이용해 분산 저장된 파일을 읽어 연산할 수 있도록 했다</a:t>
            </a:r>
            <a:r>
              <a:rPr lang="en-US" altLang="ko-KR" sz="1600" dirty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endParaRPr lang="en-US" altLang="ko-KR" sz="1600" b="0" i="0" dirty="0">
              <a:solidFill>
                <a:schemeClr val="tx1">
                  <a:lumMod val="50000"/>
                </a:schemeClr>
              </a:solidFill>
              <a:effectLst/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195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13"/>
          <p:cNvGrpSpPr/>
          <p:nvPr/>
        </p:nvGrpSpPr>
        <p:grpSpPr>
          <a:xfrm>
            <a:off x="123579" y="347891"/>
            <a:ext cx="1773505" cy="338554"/>
            <a:chOff x="123579" y="347891"/>
            <a:chExt cx="1773505" cy="338554"/>
          </a:xfrm>
        </p:grpSpPr>
        <p:sp>
          <p:nvSpPr>
            <p:cNvPr id="17" name="TextBox 16"/>
            <p:cNvSpPr txBox="1"/>
            <p:nvPr/>
          </p:nvSpPr>
          <p:spPr>
            <a:xfrm>
              <a:off x="169884" y="347891"/>
              <a:ext cx="172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HDFS </a:t>
              </a:r>
              <a:r>
                <a:rPr lang="ko-KR" altLang="en-US" sz="1600" dirty="0" smtClean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구조</a:t>
              </a:r>
              <a:endParaRPr lang="en-US" altLang="ko-KR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 flipH="1">
              <a:off x="123579" y="401292"/>
              <a:ext cx="46305" cy="231753"/>
            </a:xfrm>
            <a:prstGeom prst="rect">
              <a:avLst/>
            </a:prstGeom>
            <a:solidFill>
              <a:srgbClr val="2C2A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169884" y="1626230"/>
            <a:ext cx="6979185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altLang="ko-KR" sz="1600" dirty="0">
                <a:solidFill>
                  <a:srgbClr val="2C2A2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HDFS</a:t>
            </a:r>
            <a:r>
              <a:rPr lang="ko-KR" altLang="en-US" sz="1600" dirty="0">
                <a:solidFill>
                  <a:srgbClr val="2C2A2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의 </a:t>
            </a:r>
            <a:r>
              <a:rPr lang="ko-KR" altLang="en-US" sz="1600" dirty="0" err="1">
                <a:solidFill>
                  <a:srgbClr val="2C2A2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네임노드는</a:t>
            </a:r>
            <a:r>
              <a:rPr lang="ko-KR" altLang="en-US" sz="1600" dirty="0">
                <a:solidFill>
                  <a:srgbClr val="2C2A2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모든 파일의 네임스페이스와 메타데이터</a:t>
            </a:r>
            <a:r>
              <a:rPr lang="en-US" altLang="ko-KR" sz="1600" dirty="0" smtClean="0">
                <a:solidFill>
                  <a:srgbClr val="2C2A2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</a:t>
            </a:r>
            <a:br>
              <a:rPr lang="en-US" altLang="ko-KR" sz="1600" dirty="0" smtClean="0">
                <a:solidFill>
                  <a:srgbClr val="2C2A2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ko-KR" altLang="en-US" sz="1600" dirty="0" smtClean="0">
                <a:solidFill>
                  <a:srgbClr val="2C2A2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파일의 </a:t>
            </a:r>
            <a:r>
              <a:rPr lang="ko-KR" altLang="en-US" sz="1600" dirty="0" err="1">
                <a:solidFill>
                  <a:srgbClr val="2C2A2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청크</a:t>
            </a:r>
            <a:r>
              <a:rPr lang="ko-KR" altLang="en-US" sz="1600" dirty="0">
                <a:solidFill>
                  <a:srgbClr val="2C2A2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정보를 </a:t>
            </a:r>
            <a:r>
              <a:rPr lang="ko-KR" altLang="en-US" sz="1600" dirty="0" smtClean="0">
                <a:solidFill>
                  <a:srgbClr val="2C2A2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관리한다</a:t>
            </a:r>
            <a:r>
              <a:rPr lang="en-US" altLang="ko-KR" sz="1600" dirty="0" smtClean="0">
                <a:solidFill>
                  <a:srgbClr val="2C2A2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altLang="ko-KR" sz="1600" dirty="0">
              <a:solidFill>
                <a:srgbClr val="2C2A2A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ko-KR" altLang="en-US" sz="1600" dirty="0" err="1" smtClean="0">
                <a:solidFill>
                  <a:srgbClr val="2C2A2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청크는</a:t>
            </a:r>
            <a:r>
              <a:rPr lang="ko-KR" altLang="en-US" sz="1600" dirty="0" smtClean="0">
                <a:solidFill>
                  <a:srgbClr val="2C2A2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600" dirty="0">
                <a:solidFill>
                  <a:srgbClr val="2C2A2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데이터노드에 저장하고</a:t>
            </a:r>
            <a:r>
              <a:rPr lang="en-US" altLang="ko-KR" sz="1600" dirty="0">
                <a:solidFill>
                  <a:srgbClr val="2C2A2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600" dirty="0">
                <a:solidFill>
                  <a:srgbClr val="2C2A2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이 데이터노드가 클라이언트로부터 오는 파일 연산 요청을 </a:t>
            </a:r>
            <a:r>
              <a:rPr lang="ko-KR" altLang="en-US" sz="1600" dirty="0" smtClean="0">
                <a:solidFill>
                  <a:srgbClr val="2C2A2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처리한다</a:t>
            </a:r>
            <a:r>
              <a:rPr lang="en-US" altLang="ko-KR" sz="1600" dirty="0" smtClean="0">
                <a:solidFill>
                  <a:srgbClr val="2C2A2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altLang="ko-KR" sz="1600" dirty="0">
              <a:solidFill>
                <a:srgbClr val="2C2A2A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ko-KR" altLang="en-US" sz="1600" dirty="0">
                <a:solidFill>
                  <a:srgbClr val="2C2A2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앞서 설명한 바와 같이 </a:t>
            </a:r>
            <a:r>
              <a:rPr lang="en-US" altLang="ko-KR" sz="1600" dirty="0">
                <a:solidFill>
                  <a:srgbClr val="2C2A2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HDFS</a:t>
            </a:r>
            <a:r>
              <a:rPr lang="ko-KR" altLang="en-US" sz="1600" dirty="0">
                <a:solidFill>
                  <a:srgbClr val="2C2A2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에서는 대용량 파일을 효과적으로 분산 저장할 수 </a:t>
            </a:r>
            <a:r>
              <a:rPr lang="ko-KR" altLang="en-US" sz="1600" dirty="0" smtClean="0">
                <a:solidFill>
                  <a:srgbClr val="2C2A2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있다</a:t>
            </a:r>
            <a:r>
              <a:rPr lang="en-US" altLang="ko-KR" sz="1600" dirty="0" smtClean="0">
                <a:solidFill>
                  <a:srgbClr val="2C2A2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altLang="ko-KR" sz="1600" dirty="0">
              <a:solidFill>
                <a:srgbClr val="2C2A2A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ko-KR" altLang="en-US" sz="1600" dirty="0" smtClean="0">
                <a:solidFill>
                  <a:srgbClr val="2C2A2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그뿐만 </a:t>
            </a:r>
            <a:r>
              <a:rPr lang="ko-KR" altLang="en-US" sz="1600" dirty="0">
                <a:solidFill>
                  <a:srgbClr val="2C2A2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아니라 </a:t>
            </a:r>
            <a:r>
              <a:rPr lang="ko-KR" altLang="en-US" sz="1600" dirty="0" err="1">
                <a:solidFill>
                  <a:srgbClr val="2C2A2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청크</a:t>
            </a:r>
            <a:r>
              <a:rPr lang="ko-KR" altLang="en-US" sz="1600" dirty="0">
                <a:solidFill>
                  <a:srgbClr val="2C2A2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위치 정보를 기반으로 </a:t>
            </a:r>
            <a:r>
              <a:rPr lang="en-US" altLang="ko-KR" sz="1600" dirty="0" err="1">
                <a:solidFill>
                  <a:srgbClr val="2C2A2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MapReduce</a:t>
            </a:r>
            <a:r>
              <a:rPr lang="en-US" altLang="ko-KR" sz="1600" dirty="0">
                <a:solidFill>
                  <a:srgbClr val="2C2A2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600" dirty="0">
                <a:solidFill>
                  <a:srgbClr val="2C2A2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프레임워크를 이용해 연산마저 분산 처리할 수 있다</a:t>
            </a:r>
            <a:r>
              <a:rPr lang="en-US" altLang="ko-KR" sz="1600" dirty="0" smtClean="0">
                <a:solidFill>
                  <a:srgbClr val="2C2A2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altLang="ko-KR" sz="1600" dirty="0">
              <a:solidFill>
                <a:srgbClr val="2C2A2A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ko-KR" altLang="en-US" sz="1600" dirty="0" smtClean="0">
                <a:solidFill>
                  <a:srgbClr val="2C2A2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단</a:t>
            </a:r>
            <a:r>
              <a:rPr lang="en-US" altLang="ko-KR" sz="1600" dirty="0" smtClean="0">
                <a:solidFill>
                  <a:srgbClr val="2C2A2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en-US" altLang="ko-KR" sz="160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HDFS</a:t>
            </a:r>
            <a:r>
              <a:rPr lang="ko-KR" altLang="en-US" sz="160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의 취약점은 </a:t>
            </a:r>
            <a:r>
              <a:rPr lang="ko-KR" altLang="en-US" sz="1600" dirty="0">
                <a:solidFill>
                  <a:srgbClr val="2C2A2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많은 개수의 파일을 처리하기 적합하지 않다는 것이다</a:t>
            </a:r>
            <a:r>
              <a:rPr lang="en-US" altLang="ko-KR" sz="1600" dirty="0">
                <a:solidFill>
                  <a:srgbClr val="2C2A2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  <a:r>
              <a:rPr lang="ko-KR" altLang="en-US" sz="1600" dirty="0">
                <a:solidFill>
                  <a:srgbClr val="2C2A2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왜냐하면 </a:t>
            </a:r>
            <a:r>
              <a:rPr lang="ko-KR" altLang="en-US" sz="1600" dirty="0" err="1">
                <a:solidFill>
                  <a:srgbClr val="2C2A2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네임노드에</a:t>
            </a:r>
            <a:r>
              <a:rPr lang="ko-KR" altLang="en-US" sz="1600" dirty="0">
                <a:solidFill>
                  <a:srgbClr val="2C2A2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병목 현상이 발생하기 때문이다</a:t>
            </a:r>
            <a:r>
              <a:rPr lang="en-US" altLang="ko-KR" sz="1600" dirty="0">
                <a:solidFill>
                  <a:srgbClr val="2C2A2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  <a:r>
              <a:rPr lang="ko-KR" altLang="en-US" sz="1600" dirty="0">
                <a:solidFill>
                  <a:srgbClr val="2C2A2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파일의 개수가 많아지면 </a:t>
            </a:r>
            <a:r>
              <a:rPr lang="ko-KR" altLang="en-US" sz="1600" dirty="0" err="1">
                <a:solidFill>
                  <a:srgbClr val="2C2A2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네임노드의</a:t>
            </a:r>
            <a:r>
              <a:rPr lang="ko-KR" altLang="en-US" sz="1600" dirty="0">
                <a:solidFill>
                  <a:srgbClr val="2C2A2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서비스 </a:t>
            </a:r>
            <a:r>
              <a:rPr lang="ko-KR" altLang="en-US" sz="1600" dirty="0" err="1">
                <a:solidFill>
                  <a:srgbClr val="2C2A2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데몬에</a:t>
            </a:r>
            <a:r>
              <a:rPr lang="ko-KR" altLang="en-US" sz="1600" dirty="0">
                <a:solidFill>
                  <a:srgbClr val="2C2A2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600" dirty="0">
                <a:solidFill>
                  <a:srgbClr val="2C2A2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OOM(Out of Memory)</a:t>
            </a:r>
            <a:r>
              <a:rPr lang="ko-KR" altLang="en-US" sz="1600" dirty="0">
                <a:solidFill>
                  <a:srgbClr val="2C2A2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이 발생하여 데몬 프로세스가 종료되는 문제가 생긴다</a:t>
            </a:r>
            <a:r>
              <a:rPr lang="en-US" altLang="ko-KR" sz="1600" dirty="0">
                <a:solidFill>
                  <a:srgbClr val="2C2A2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1422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>
            <a:off x="810740" y="2233584"/>
            <a:ext cx="7560000" cy="1588"/>
          </a:xfrm>
          <a:prstGeom prst="line">
            <a:avLst/>
          </a:prstGeom>
          <a:ln w="1905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10740" y="1623120"/>
            <a:ext cx="24852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solidFill>
                  <a:srgbClr val="2C2A2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CONTENTS</a:t>
            </a:r>
            <a:endParaRPr lang="en-US" altLang="ko-KR" sz="3600" b="1" dirty="0">
              <a:solidFill>
                <a:srgbClr val="2C2A2A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1420848" y="2467833"/>
            <a:ext cx="3169892" cy="1973983"/>
            <a:chOff x="1369366" y="2489976"/>
            <a:chExt cx="3169892" cy="1973983"/>
          </a:xfrm>
        </p:grpSpPr>
        <p:grpSp>
          <p:nvGrpSpPr>
            <p:cNvPr id="29" name="그룹 28"/>
            <p:cNvGrpSpPr/>
            <p:nvPr/>
          </p:nvGrpSpPr>
          <p:grpSpPr>
            <a:xfrm>
              <a:off x="1369366" y="2489976"/>
              <a:ext cx="1006384" cy="369332"/>
              <a:chOff x="846161" y="1522955"/>
              <a:chExt cx="1006384" cy="369332"/>
            </a:xfrm>
          </p:grpSpPr>
          <p:sp>
            <p:nvSpPr>
              <p:cNvPr id="32" name="TextBox 31"/>
              <p:cNvSpPr txBox="1"/>
              <p:nvPr/>
            </p:nvSpPr>
            <p:spPr>
              <a:xfrm>
                <a:off x="846161" y="1522955"/>
                <a:ext cx="9553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perspectiveFront"/>
                  <a:lightRig rig="threePt" dir="t"/>
                </a:scene3d>
              </a:bodyPr>
              <a:lstStyle/>
              <a:p>
                <a:r>
                  <a:rPr lang="en-US" altLang="ko-KR" dirty="0" smtClean="0">
                    <a:solidFill>
                      <a:schemeClr val="tx2">
                        <a:lumMod val="75000"/>
                      </a:schemeClr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001</a:t>
                </a:r>
                <a:endParaRPr lang="ko-KR" altLang="en-US" dirty="0">
                  <a:solidFill>
                    <a:schemeClr val="tx2">
                      <a:lumMod val="75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</p:txBody>
          </p:sp>
          <p:cxnSp>
            <p:nvCxnSpPr>
              <p:cNvPr id="31" name="직선 연결선 30"/>
              <p:cNvCxnSpPr/>
              <p:nvPr/>
            </p:nvCxnSpPr>
            <p:spPr>
              <a:xfrm>
                <a:off x="1436908" y="1686282"/>
                <a:ext cx="415637" cy="0"/>
              </a:xfrm>
              <a:prstGeom prst="line">
                <a:avLst/>
              </a:prstGeom>
              <a:ln w="19050">
                <a:solidFill>
                  <a:schemeClr val="tx2">
                    <a:lumMod val="60000"/>
                    <a:lumOff val="4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" name="TextBox 2"/>
            <p:cNvSpPr txBox="1"/>
            <p:nvPr/>
          </p:nvSpPr>
          <p:spPr>
            <a:xfrm>
              <a:off x="2480884" y="2498507"/>
              <a:ext cx="205837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 smtClean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분산 처리 시스템</a:t>
              </a:r>
              <a:endParaRPr lang="ko-KR" altLang="en-US" sz="1600" b="1" dirty="0"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2480884" y="2894299"/>
              <a:ext cx="172720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Font typeface="Arial" pitchFamily="34" charset="0"/>
                <a:buChar char="•"/>
              </a:pPr>
              <a:r>
                <a:rPr lang="ko-KR" altLang="en-US" sz="1600" dirty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</a:t>
              </a:r>
              <a:r>
                <a:rPr lang="ko-KR" altLang="en-US" sz="1600" dirty="0" smtClean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정의</a:t>
              </a:r>
              <a:endParaRPr lang="en-US" altLang="ko-KR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  <a:p>
              <a:pPr>
                <a:buFont typeface="Arial" pitchFamily="34" charset="0"/>
                <a:buChar char="•"/>
              </a:pPr>
              <a:r>
                <a:rPr lang="ko-KR" altLang="en-US" sz="1600" dirty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설계 목적</a:t>
              </a:r>
              <a:endParaRPr lang="en-US" altLang="ko-KR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  <a:p>
              <a:pPr>
                <a:buFont typeface="Arial" pitchFamily="34" charset="0"/>
                <a:buChar char="•"/>
              </a:pPr>
              <a:r>
                <a:rPr lang="en-US" altLang="ko-KR" sz="1600" dirty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</a:t>
              </a:r>
              <a:r>
                <a:rPr lang="ko-KR" altLang="en-US" sz="1600" dirty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장단점</a:t>
              </a:r>
              <a:endParaRPr lang="en-US" altLang="ko-KR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  <a:p>
              <a:pPr>
                <a:buFont typeface="Arial" pitchFamily="34" charset="0"/>
                <a:buChar char="•"/>
              </a:pPr>
              <a:r>
                <a:rPr lang="en-US" altLang="ko-KR" sz="1600" dirty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</a:t>
              </a:r>
              <a:r>
                <a:rPr lang="ko-KR" altLang="en-US" sz="1600" dirty="0" smtClean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투명성</a:t>
              </a:r>
              <a:endParaRPr lang="en-US" altLang="ko-KR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  <a:p>
              <a:pPr>
                <a:buFont typeface="Arial" pitchFamily="34" charset="0"/>
                <a:buChar char="•"/>
              </a:pPr>
              <a:r>
                <a:rPr lang="en-US" altLang="ko-KR" sz="1600" dirty="0" smtClean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</a:t>
              </a:r>
              <a:r>
                <a:rPr lang="ko-KR" altLang="en-US" sz="1600" dirty="0" smtClean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투명성의 종류</a:t>
              </a:r>
              <a:endParaRPr lang="en-US" altLang="ko-KR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  <a:p>
              <a:pPr>
                <a:buFont typeface="Arial" pitchFamily="34" charset="0"/>
                <a:buChar char="•"/>
              </a:pPr>
              <a:r>
                <a:rPr lang="en-US" altLang="ko-KR" sz="1600" dirty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</a:t>
              </a:r>
              <a:r>
                <a:rPr lang="ko-KR" altLang="en-US" sz="1600" dirty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계층 구조</a:t>
              </a:r>
              <a:endParaRPr lang="en-US" altLang="ko-KR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1447208" y="4898413"/>
            <a:ext cx="5328418" cy="960057"/>
            <a:chOff x="1369366" y="4489882"/>
            <a:chExt cx="5328418" cy="960057"/>
          </a:xfrm>
        </p:grpSpPr>
        <p:grpSp>
          <p:nvGrpSpPr>
            <p:cNvPr id="36" name="그룹 35"/>
            <p:cNvGrpSpPr/>
            <p:nvPr/>
          </p:nvGrpSpPr>
          <p:grpSpPr>
            <a:xfrm>
              <a:off x="1369366" y="4495832"/>
              <a:ext cx="1018259" cy="369332"/>
              <a:chOff x="844186" y="2637230"/>
              <a:chExt cx="1018259" cy="369332"/>
            </a:xfrm>
          </p:grpSpPr>
          <p:sp>
            <p:nvSpPr>
              <p:cNvPr id="45" name="TextBox 44"/>
              <p:cNvSpPr txBox="1"/>
              <p:nvPr/>
            </p:nvSpPr>
            <p:spPr>
              <a:xfrm>
                <a:off x="844186" y="2637230"/>
                <a:ext cx="9553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perspectiveFront"/>
                  <a:lightRig rig="threePt" dir="t"/>
                </a:scene3d>
              </a:bodyPr>
              <a:lstStyle/>
              <a:p>
                <a:r>
                  <a:rPr lang="en-US" altLang="ko-KR" dirty="0" smtClean="0">
                    <a:solidFill>
                      <a:schemeClr val="tx2">
                        <a:lumMod val="75000"/>
                      </a:schemeClr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002</a:t>
                </a:r>
                <a:endParaRPr lang="ko-KR" altLang="en-US" dirty="0">
                  <a:solidFill>
                    <a:schemeClr val="tx2">
                      <a:lumMod val="75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</p:txBody>
          </p:sp>
          <p:cxnSp>
            <p:nvCxnSpPr>
              <p:cNvPr id="44" name="직선 연결선 43"/>
              <p:cNvCxnSpPr/>
              <p:nvPr/>
            </p:nvCxnSpPr>
            <p:spPr>
              <a:xfrm>
                <a:off x="1446808" y="2800557"/>
                <a:ext cx="415637" cy="0"/>
              </a:xfrm>
              <a:prstGeom prst="line">
                <a:avLst/>
              </a:prstGeom>
              <a:ln w="19050">
                <a:solidFill>
                  <a:schemeClr val="tx2">
                    <a:lumMod val="60000"/>
                    <a:lumOff val="4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TextBox 20"/>
            <p:cNvSpPr txBox="1"/>
            <p:nvPr/>
          </p:nvSpPr>
          <p:spPr>
            <a:xfrm>
              <a:off x="2480884" y="4489882"/>
              <a:ext cx="205837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 smtClean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분산 파일 시스템</a:t>
              </a:r>
              <a:endParaRPr lang="ko-KR" altLang="en-US" sz="1600" b="1" dirty="0"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480883" y="4865164"/>
              <a:ext cx="421690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Font typeface="Arial" pitchFamily="34" charset="0"/>
                <a:buChar char="•"/>
              </a:pPr>
              <a:r>
                <a:rPr lang="ko-KR" altLang="en-US" sz="1600" dirty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</a:t>
              </a:r>
              <a:r>
                <a:rPr lang="ko-KR" altLang="en-US" sz="1600" dirty="0" smtClean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정의</a:t>
              </a:r>
              <a:endParaRPr lang="en-US" altLang="ko-KR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  <a:p>
              <a:pPr>
                <a:buFont typeface="Arial" pitchFamily="34" charset="0"/>
                <a:buChar char="•"/>
              </a:pPr>
              <a:r>
                <a:rPr lang="ko-KR" altLang="en-US" sz="1600" dirty="0" smtClean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특징</a:t>
              </a:r>
              <a:endParaRPr lang="en-US" altLang="ko-KR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4829269" y="2441858"/>
            <a:ext cx="3169892" cy="1944942"/>
            <a:chOff x="1369366" y="4489882"/>
            <a:chExt cx="3169892" cy="1944942"/>
          </a:xfrm>
        </p:grpSpPr>
        <p:grpSp>
          <p:nvGrpSpPr>
            <p:cNvPr id="26" name="그룹 25"/>
            <p:cNvGrpSpPr/>
            <p:nvPr/>
          </p:nvGrpSpPr>
          <p:grpSpPr>
            <a:xfrm>
              <a:off x="1369366" y="4495832"/>
              <a:ext cx="1018259" cy="369332"/>
              <a:chOff x="844186" y="2637230"/>
              <a:chExt cx="1018259" cy="369332"/>
            </a:xfrm>
          </p:grpSpPr>
          <p:sp>
            <p:nvSpPr>
              <p:cNvPr id="33" name="TextBox 32"/>
              <p:cNvSpPr txBox="1"/>
              <p:nvPr/>
            </p:nvSpPr>
            <p:spPr>
              <a:xfrm>
                <a:off x="844186" y="2637230"/>
                <a:ext cx="9553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perspectiveFront"/>
                  <a:lightRig rig="threePt" dir="t"/>
                </a:scene3d>
              </a:bodyPr>
              <a:lstStyle/>
              <a:p>
                <a:r>
                  <a:rPr lang="en-US" altLang="ko-KR" dirty="0" smtClean="0">
                    <a:solidFill>
                      <a:schemeClr val="tx2">
                        <a:lumMod val="75000"/>
                      </a:schemeClr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003</a:t>
                </a:r>
                <a:endParaRPr lang="ko-KR" altLang="en-US" dirty="0">
                  <a:solidFill>
                    <a:schemeClr val="tx2">
                      <a:lumMod val="75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</p:txBody>
          </p:sp>
          <p:cxnSp>
            <p:nvCxnSpPr>
              <p:cNvPr id="38" name="직선 연결선 37"/>
              <p:cNvCxnSpPr/>
              <p:nvPr/>
            </p:nvCxnSpPr>
            <p:spPr>
              <a:xfrm>
                <a:off x="1446808" y="2800557"/>
                <a:ext cx="415637" cy="0"/>
              </a:xfrm>
              <a:prstGeom prst="line">
                <a:avLst/>
              </a:prstGeom>
              <a:ln w="19050">
                <a:solidFill>
                  <a:schemeClr val="tx2">
                    <a:lumMod val="60000"/>
                    <a:lumOff val="4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TextBox 26"/>
            <p:cNvSpPr txBox="1"/>
            <p:nvPr/>
          </p:nvSpPr>
          <p:spPr>
            <a:xfrm>
              <a:off x="2480884" y="4489882"/>
              <a:ext cx="205837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 err="1" smtClean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하둡</a:t>
              </a:r>
              <a:r>
                <a:rPr lang="en-US" altLang="ko-KR" sz="1600" b="1" dirty="0" smtClean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(Hadoop)</a:t>
              </a:r>
              <a:endParaRPr lang="ko-KR" altLang="en-US" sz="1600" b="1" dirty="0"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480884" y="4865164"/>
              <a:ext cx="1984014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Font typeface="Arial" pitchFamily="34" charset="0"/>
                <a:buChar char="•"/>
              </a:pPr>
              <a:r>
                <a:rPr lang="ko-KR" altLang="en-US" sz="1600" dirty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</a:t>
              </a:r>
              <a:r>
                <a:rPr lang="ko-KR" altLang="en-US" sz="1600" b="1" dirty="0" err="1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하둡</a:t>
              </a:r>
              <a:r>
                <a:rPr lang="ko-KR" altLang="en-US" sz="1600" b="1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</a:t>
              </a:r>
              <a:r>
                <a:rPr lang="ko-KR" altLang="en-US" sz="1600" dirty="0" smtClean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정의</a:t>
              </a:r>
            </a:p>
            <a:p>
              <a:pPr>
                <a:buFont typeface="Arial" pitchFamily="34" charset="0"/>
                <a:buChar char="•"/>
              </a:pPr>
              <a:r>
                <a:rPr lang="en-US" altLang="ko-KR" sz="1600" dirty="0" smtClean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HDFS </a:t>
              </a:r>
              <a:r>
                <a:rPr lang="ko-KR" altLang="en-US" sz="1600" dirty="0" smtClean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정의</a:t>
              </a:r>
              <a:endParaRPr lang="en-US" altLang="ko-KR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  <a:p>
              <a:pPr>
                <a:buFont typeface="Arial" pitchFamily="34" charset="0"/>
                <a:buChar char="•"/>
              </a:pPr>
              <a:r>
                <a:rPr lang="en-US" altLang="ko-KR" sz="1600" dirty="0" smtClean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</a:t>
              </a:r>
              <a:r>
                <a:rPr lang="en-US" altLang="ko-KR" sz="1600" dirty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HDFS </a:t>
              </a:r>
              <a:r>
                <a:rPr lang="ko-KR" altLang="en-US" sz="1600" dirty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특징</a:t>
              </a:r>
              <a:endParaRPr lang="en-US" altLang="ko-KR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  <a:p>
              <a:pPr>
                <a:buFont typeface="Arial" pitchFamily="34" charset="0"/>
                <a:buChar char="•"/>
              </a:pPr>
              <a:r>
                <a:rPr lang="en-US" altLang="ko-KR" sz="1600" dirty="0" smtClean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HDFS </a:t>
              </a:r>
              <a:r>
                <a:rPr lang="ko-KR" altLang="en-US" sz="1600" dirty="0" smtClean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구조</a:t>
              </a:r>
              <a:endParaRPr lang="en-US" altLang="ko-KR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  <a:p>
              <a:pPr>
                <a:buFont typeface="Arial" pitchFamily="34" charset="0"/>
                <a:buChar char="•"/>
              </a:pPr>
              <a:r>
                <a:rPr lang="en-US" altLang="ko-KR" sz="1600" dirty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HDFS </a:t>
              </a:r>
              <a:r>
                <a:rPr lang="ko-KR" altLang="en-US" sz="1600" dirty="0" smtClean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구조</a:t>
              </a:r>
              <a:r>
                <a:rPr lang="en-US" altLang="ko-KR" sz="1600" dirty="0" smtClean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</a:t>
              </a:r>
              <a:r>
                <a:rPr lang="ko-KR" altLang="en-US" sz="1600" dirty="0" smtClean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특징</a:t>
              </a:r>
              <a:endParaRPr lang="en-US" altLang="ko-KR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  <a:p>
              <a:pPr>
                <a:buFont typeface="Arial" pitchFamily="34" charset="0"/>
                <a:buChar char="•"/>
              </a:pPr>
              <a:r>
                <a:rPr lang="ko-KR" altLang="en-US" sz="1600" dirty="0" smtClean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사례</a:t>
              </a:r>
              <a:endParaRPr lang="en-US" altLang="ko-KR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812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13"/>
          <p:cNvGrpSpPr/>
          <p:nvPr/>
        </p:nvGrpSpPr>
        <p:grpSpPr>
          <a:xfrm>
            <a:off x="123579" y="347891"/>
            <a:ext cx="1773505" cy="338554"/>
            <a:chOff x="123579" y="347891"/>
            <a:chExt cx="1773505" cy="338554"/>
          </a:xfrm>
        </p:grpSpPr>
        <p:sp>
          <p:nvSpPr>
            <p:cNvPr id="17" name="TextBox 16"/>
            <p:cNvSpPr txBox="1"/>
            <p:nvPr/>
          </p:nvSpPr>
          <p:spPr>
            <a:xfrm>
              <a:off x="169884" y="347891"/>
              <a:ext cx="172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HDFS </a:t>
              </a:r>
              <a:r>
                <a:rPr lang="ko-KR" altLang="en-US" sz="1600" dirty="0" smtClean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구조 특징</a:t>
              </a:r>
              <a:endParaRPr lang="en-US" altLang="ko-KR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 flipH="1">
              <a:off x="123579" y="401292"/>
              <a:ext cx="46305" cy="231753"/>
            </a:xfrm>
            <a:prstGeom prst="rect">
              <a:avLst/>
            </a:prstGeom>
            <a:solidFill>
              <a:srgbClr val="2C2A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146731" y="1857140"/>
            <a:ext cx="765799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ko-KR" altLang="en-US" sz="1600" dirty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크기가 큰 파일이 </a:t>
            </a:r>
            <a:r>
              <a:rPr lang="ko-KR" altLang="en-US" sz="1600" dirty="0" err="1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청크</a:t>
            </a:r>
            <a:r>
              <a:rPr lang="ko-KR" altLang="en-US" sz="1600" dirty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단위로 나뉘어 여러 데이터노드에 분산 복제 </a:t>
            </a:r>
            <a:r>
              <a:rPr lang="ko-KR" altLang="en-US" sz="1600" dirty="0" smtClean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저장 된다</a:t>
            </a:r>
            <a:r>
              <a:rPr lang="en-US" altLang="ko-KR" sz="1600" dirty="0" smtClean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ko-KR" altLang="en-US" sz="1600" dirty="0">
              <a:solidFill>
                <a:srgbClr val="1D1C1C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ko-KR" altLang="en-US" sz="1600" dirty="0" err="1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청크</a:t>
            </a:r>
            <a:r>
              <a:rPr lang="ko-KR" altLang="en-US" sz="1600" dirty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크기는 보통 </a:t>
            </a:r>
            <a:r>
              <a:rPr lang="en-US" altLang="ko-KR" sz="1600" dirty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64MB</a:t>
            </a:r>
            <a:r>
              <a:rPr lang="ko-KR" altLang="en-US" sz="1600" dirty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이고</a:t>
            </a:r>
            <a:r>
              <a:rPr lang="en-US" altLang="ko-KR" sz="1600" dirty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600" dirty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각각의 </a:t>
            </a:r>
            <a:r>
              <a:rPr lang="ko-KR" altLang="en-US" sz="1600" dirty="0" err="1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청크는</a:t>
            </a:r>
            <a:r>
              <a:rPr lang="ko-KR" altLang="en-US" sz="1600" dirty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600" dirty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</a:t>
            </a:r>
            <a:r>
              <a:rPr lang="ko-KR" altLang="en-US" sz="1600" dirty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개의 </a:t>
            </a:r>
            <a:r>
              <a:rPr lang="ko-KR" altLang="en-US" sz="1600" dirty="0" err="1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복제본이</a:t>
            </a:r>
            <a:r>
              <a:rPr lang="ko-KR" altLang="en-US" sz="1600" dirty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존재하며</a:t>
            </a:r>
            <a:r>
              <a:rPr lang="en-US" altLang="ko-KR" sz="1600" dirty="0" smtClean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</a:t>
            </a:r>
            <a:br>
              <a:rPr lang="en-US" altLang="ko-KR" sz="1600" dirty="0" smtClean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ko-KR" altLang="en-US" sz="1600" dirty="0" smtClean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서로 </a:t>
            </a:r>
            <a:r>
              <a:rPr lang="ko-KR" altLang="en-US" sz="1600" dirty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다른 데이터 노드에 </a:t>
            </a:r>
            <a:r>
              <a:rPr lang="ko-KR" altLang="en-US" sz="1600" dirty="0" err="1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청크가</a:t>
            </a:r>
            <a:r>
              <a:rPr lang="ko-KR" altLang="en-US" sz="1600" dirty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600" dirty="0" smtClean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저장 된다</a:t>
            </a:r>
            <a:r>
              <a:rPr lang="en-US" altLang="ko-KR" sz="1600" dirty="0" smtClean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ko-KR" altLang="en-US" sz="1600" dirty="0">
              <a:solidFill>
                <a:srgbClr val="1D1C1C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ko-KR" altLang="en-US" sz="1600" dirty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이 </a:t>
            </a:r>
            <a:r>
              <a:rPr lang="ko-KR" altLang="en-US" sz="1600" dirty="0" err="1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청크들에</a:t>
            </a:r>
            <a:r>
              <a:rPr lang="ko-KR" altLang="en-US" sz="1600" dirty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대한 정보는 </a:t>
            </a:r>
            <a:r>
              <a:rPr lang="ko-KR" altLang="en-US" sz="1600" dirty="0" err="1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네임노드에</a:t>
            </a:r>
            <a:r>
              <a:rPr lang="ko-KR" altLang="en-US" sz="1600" dirty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저장돼 </a:t>
            </a:r>
            <a:r>
              <a:rPr lang="ko-KR" altLang="en-US" sz="1600" dirty="0" smtClean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있다</a:t>
            </a:r>
            <a:r>
              <a:rPr lang="en-US" altLang="ko-KR" sz="1600" dirty="0" smtClean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ko-KR" altLang="en-US" sz="1600" dirty="0">
              <a:solidFill>
                <a:srgbClr val="1D1C1C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ko-KR" altLang="en-US" sz="1600" dirty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대용량의 파일을 저장하는 데 유리하며</a:t>
            </a:r>
            <a:r>
              <a:rPr lang="en-US" altLang="ko-KR" sz="1600" dirty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600" dirty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파일의 개수가 많으면 </a:t>
            </a:r>
            <a:r>
              <a:rPr lang="ko-KR" altLang="en-US" sz="1600" dirty="0" err="1" smtClean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네임노드의</a:t>
            </a:r>
            <a:r>
              <a:rPr lang="en-US" altLang="ko-KR" sz="1600" dirty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/>
            </a:r>
            <a:br>
              <a:rPr lang="en-US" altLang="ko-KR" sz="1600" dirty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ko-KR" altLang="en-US" sz="1600" dirty="0" smtClean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부담이 커진다</a:t>
            </a:r>
            <a:r>
              <a:rPr lang="en-US" altLang="ko-KR" sz="1600" dirty="0" smtClean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ko-KR" altLang="en-US" sz="1600" dirty="0">
              <a:solidFill>
                <a:srgbClr val="1D1C1C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ko-KR" altLang="en-US" sz="1600" dirty="0" err="1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네임노드가</a:t>
            </a:r>
            <a:r>
              <a:rPr lang="ko-KR" altLang="en-US" sz="1600" dirty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600" dirty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SPOF(Single Point Of Failure). </a:t>
            </a:r>
            <a:r>
              <a:rPr lang="ko-KR" altLang="en-US" sz="1600" dirty="0" err="1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네임노드에</a:t>
            </a:r>
            <a:r>
              <a:rPr lang="ko-KR" altLang="en-US" sz="1600" dirty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장애가 발생하면 </a:t>
            </a:r>
            <a:r>
              <a:rPr lang="ko-KR" altLang="en-US" sz="1600" dirty="0" smtClean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운영</a:t>
            </a:r>
            <a:r>
              <a:rPr lang="en-US" altLang="ko-KR" sz="1600" dirty="0" smtClean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/>
            </a:r>
            <a:br>
              <a:rPr lang="en-US" altLang="ko-KR" sz="1600" dirty="0" smtClean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ko-KR" altLang="en-US" sz="1600" dirty="0" smtClean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불가 </a:t>
            </a:r>
            <a:r>
              <a:rPr lang="ko-KR" altLang="en-US" sz="1600" dirty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상황이 발생하며 수동 </a:t>
            </a:r>
            <a:r>
              <a:rPr lang="ko-KR" altLang="en-US" sz="1600" dirty="0" smtClean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복구가 필요하다</a:t>
            </a:r>
            <a:r>
              <a:rPr lang="en-US" altLang="ko-KR" sz="1600" dirty="0" smtClean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endParaRPr lang="ko-KR" altLang="en-US" sz="1600" dirty="0">
              <a:solidFill>
                <a:srgbClr val="1D1C1C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4291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13"/>
          <p:cNvGrpSpPr/>
          <p:nvPr/>
        </p:nvGrpSpPr>
        <p:grpSpPr>
          <a:xfrm>
            <a:off x="123579" y="347891"/>
            <a:ext cx="1773505" cy="338554"/>
            <a:chOff x="123579" y="347891"/>
            <a:chExt cx="1773505" cy="338554"/>
          </a:xfrm>
        </p:grpSpPr>
        <p:sp>
          <p:nvSpPr>
            <p:cNvPr id="17" name="TextBox 16"/>
            <p:cNvSpPr txBox="1"/>
            <p:nvPr/>
          </p:nvSpPr>
          <p:spPr>
            <a:xfrm>
              <a:off x="169884" y="347891"/>
              <a:ext cx="172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사례 </a:t>
              </a:r>
              <a:r>
                <a:rPr lang="en-US" altLang="ko-KR" sz="1600" dirty="0" smtClean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- ZOOM</a:t>
              </a:r>
              <a:endParaRPr lang="en-US" altLang="ko-KR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 flipH="1">
              <a:off x="123579" y="401292"/>
              <a:ext cx="46305" cy="231753"/>
            </a:xfrm>
            <a:prstGeom prst="rect">
              <a:avLst/>
            </a:prstGeom>
            <a:solidFill>
              <a:srgbClr val="2C2A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657595" y="4043717"/>
            <a:ext cx="7938655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600" dirty="0" smtClean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“</a:t>
            </a:r>
            <a:r>
              <a:rPr lang="ko-KR" altLang="en-US" sz="1600" dirty="0" smtClean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검색 </a:t>
            </a:r>
            <a:r>
              <a:rPr lang="ko-KR" altLang="en-US" sz="1600" dirty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결과를 제공하기 위해 수집한 텍스트 데이터를 몽땅 </a:t>
            </a:r>
            <a:r>
              <a:rPr lang="en-US" altLang="ko-KR" sz="1600" dirty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RDBMS</a:t>
            </a:r>
            <a:r>
              <a:rPr lang="ko-KR" altLang="en-US" sz="1600" dirty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에 저장하면 비용 대비 효율이 떨어집니다</a:t>
            </a:r>
            <a:r>
              <a:rPr lang="en-US" altLang="ko-KR" sz="1600" dirty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  <a:r>
              <a:rPr lang="ko-KR" altLang="en-US" sz="1600" dirty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우선 텍스트 데이터가 </a:t>
            </a:r>
            <a:r>
              <a:rPr lang="en-US" altLang="ko-KR" sz="1600" dirty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RDBMS</a:t>
            </a:r>
            <a:r>
              <a:rPr lang="ko-KR" altLang="en-US" sz="1600" dirty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에 딱 맞춰 들어갈 만큼 정형화된 형식을 갖추고 있지 않을 뿐더러 기존 </a:t>
            </a:r>
            <a:r>
              <a:rPr lang="en-US" altLang="ko-KR" sz="1600" dirty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RDMBS</a:t>
            </a:r>
            <a:r>
              <a:rPr lang="ko-KR" altLang="en-US" sz="1600" dirty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로는 감당하기 어려울 만큼 </a:t>
            </a:r>
            <a:r>
              <a:rPr lang="ko-KR" altLang="en-US" sz="1600" dirty="0">
                <a:solidFill>
                  <a:srgbClr val="0070C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데이터 양이 많기 때문</a:t>
            </a:r>
            <a:r>
              <a:rPr lang="ko-KR" altLang="en-US" sz="1600" dirty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이지요</a:t>
            </a:r>
            <a:r>
              <a:rPr lang="en-US" altLang="ko-KR" sz="1600" dirty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  <a:r>
              <a:rPr lang="ko-KR" altLang="en-US" sz="1600" dirty="0" err="1" smtClean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줌인터넷이</a:t>
            </a:r>
            <a:r>
              <a:rPr lang="ko-KR" altLang="en-US" sz="1600" dirty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 </a:t>
            </a:r>
            <a:r>
              <a:rPr lang="ko-KR" altLang="en-US" sz="1600" dirty="0" err="1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하둡</a:t>
            </a:r>
            <a:r>
              <a:rPr lang="ko-KR" altLang="en-US" sz="1600" dirty="0" err="1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이나</a:t>
            </a:r>
            <a:r>
              <a:rPr lang="ko-KR" altLang="en-US" sz="1600" dirty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600" dirty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NoSQL</a:t>
            </a:r>
            <a:r>
              <a:rPr lang="ko-KR" altLang="en-US" sz="1600" dirty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을 써서 </a:t>
            </a:r>
            <a:r>
              <a:rPr lang="ko-KR" altLang="en-US" sz="160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수평적으로 확장 가능한 시스템 아키텍처를 설계</a:t>
            </a:r>
            <a:r>
              <a:rPr lang="ko-KR" altLang="en-US" sz="1600" dirty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한 건 바로 이 때문입니다</a:t>
            </a:r>
            <a:r>
              <a:rPr lang="en-US" altLang="ko-KR" sz="1600" dirty="0" smtClean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.”</a:t>
            </a:r>
          </a:p>
          <a:p>
            <a:pPr algn="just">
              <a:lnSpc>
                <a:spcPct val="150000"/>
              </a:lnSpc>
            </a:pPr>
            <a:endParaRPr lang="en-US" altLang="ko-KR" sz="800" dirty="0" smtClean="0">
              <a:solidFill>
                <a:srgbClr val="1D1C1C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r">
              <a:lnSpc>
                <a:spcPct val="150000"/>
              </a:lnSpc>
            </a:pPr>
            <a:r>
              <a:rPr lang="en-US" altLang="ko-KR" sz="1200" dirty="0" smtClean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- zoom </a:t>
            </a:r>
            <a:r>
              <a:rPr lang="ko-KR" altLang="en-US" sz="1200" dirty="0" smtClean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인터뷰 내용 中</a:t>
            </a:r>
            <a:endParaRPr lang="ko-KR" altLang="en-US" sz="1100" dirty="0">
              <a:solidFill>
                <a:srgbClr val="1D1C1C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7170" name="Picture 2" descr="internet search do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5509" y="950290"/>
            <a:ext cx="4282825" cy="2837398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Zoom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7047" y="377450"/>
            <a:ext cx="818407" cy="511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21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0817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13"/>
          <p:cNvGrpSpPr/>
          <p:nvPr/>
        </p:nvGrpSpPr>
        <p:grpSpPr>
          <a:xfrm>
            <a:off x="123579" y="347891"/>
            <a:ext cx="1773505" cy="338554"/>
            <a:chOff x="123579" y="347891"/>
            <a:chExt cx="1773505" cy="338554"/>
          </a:xfrm>
        </p:grpSpPr>
        <p:sp>
          <p:nvSpPr>
            <p:cNvPr id="17" name="TextBox 16"/>
            <p:cNvSpPr txBox="1"/>
            <p:nvPr/>
          </p:nvSpPr>
          <p:spPr>
            <a:xfrm>
              <a:off x="169884" y="347891"/>
              <a:ext cx="172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사례 </a:t>
              </a:r>
              <a:r>
                <a:rPr lang="en-US" altLang="ko-KR" sz="1600" dirty="0" smtClean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- ZOOM</a:t>
              </a:r>
              <a:endParaRPr lang="en-US" altLang="ko-KR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 flipH="1">
              <a:off x="123579" y="401292"/>
              <a:ext cx="46305" cy="231753"/>
            </a:xfrm>
            <a:prstGeom prst="rect">
              <a:avLst/>
            </a:prstGeom>
            <a:solidFill>
              <a:srgbClr val="2C2A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050" name="Picture 2" descr="http://www.bloter.net/wp-content/uploads/2013/01/zoom-data-platfor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1193" y="889721"/>
            <a:ext cx="4762500" cy="3286126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743115" y="4417359"/>
            <a:ext cx="793865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600" dirty="0" err="1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하둡</a:t>
            </a:r>
            <a:r>
              <a:rPr lang="ko-KR" altLang="en-US" sz="1600" dirty="0" err="1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과</a:t>
            </a:r>
            <a:r>
              <a:rPr lang="ko-KR" altLang="en-US" sz="1600" dirty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600" dirty="0" err="1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맵리듀스는</a:t>
            </a:r>
            <a:r>
              <a:rPr lang="ko-KR" altLang="en-US" sz="1600" dirty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60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대용량 데이터를 쪼개 빠르게 분석</a:t>
            </a:r>
            <a:r>
              <a:rPr lang="ko-KR" altLang="en-US" sz="1600" dirty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할 수 있게 도와준다</a:t>
            </a:r>
            <a:r>
              <a:rPr lang="en-US" altLang="ko-KR" sz="1600" dirty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 H</a:t>
            </a:r>
            <a:r>
              <a:rPr lang="ko-KR" altLang="en-US" sz="1600" dirty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베이스는 대용량 데이터를 분산된 서버에 구조적으로 저장해 실시간 저장</a:t>
            </a:r>
            <a:r>
              <a:rPr lang="en-US" altLang="ko-KR" sz="1600" dirty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600" dirty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조회 기능을 제공한다</a:t>
            </a:r>
            <a:r>
              <a:rPr lang="en-US" altLang="ko-KR" sz="1600" dirty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  <a:r>
              <a:rPr lang="ko-KR" altLang="en-US" sz="1600" dirty="0" err="1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피그와</a:t>
            </a:r>
            <a:r>
              <a:rPr lang="ko-KR" altLang="en-US" sz="1600" dirty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600" dirty="0" err="1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하이브는</a:t>
            </a:r>
            <a:r>
              <a:rPr lang="ko-KR" altLang="en-US" sz="1600" dirty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600" dirty="0" err="1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하둡에</a:t>
            </a:r>
            <a:r>
              <a:rPr lang="ko-KR" altLang="en-US" sz="160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저장된 데이터</a:t>
            </a:r>
            <a:r>
              <a:rPr lang="ko-KR" altLang="en-US" sz="1600" dirty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를 </a:t>
            </a:r>
            <a:r>
              <a:rPr lang="en-US" altLang="ko-KR" sz="1600" dirty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SQL</a:t>
            </a:r>
            <a:r>
              <a:rPr lang="ko-KR" altLang="en-US" sz="1600" dirty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과 같은 기존 스크립트를 이용해 데이터를 처리할 수 있는 기능을</a:t>
            </a:r>
            <a:r>
              <a:rPr lang="en-US" altLang="ko-KR" sz="1600" dirty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600" dirty="0" err="1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플럼은</a:t>
            </a:r>
            <a:r>
              <a:rPr lang="ko-KR" altLang="en-US" sz="1600" dirty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데이터 </a:t>
            </a:r>
            <a:r>
              <a:rPr lang="ko-KR" altLang="en-US" sz="1600" dirty="0" err="1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발생원으로부터</a:t>
            </a:r>
            <a:r>
              <a:rPr lang="ko-KR" altLang="en-US" sz="1600" dirty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데이터를 수집해 </a:t>
            </a:r>
            <a:r>
              <a:rPr lang="ko-KR" altLang="en-US" sz="1600" dirty="0" err="1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하둡</a:t>
            </a:r>
            <a:r>
              <a:rPr lang="ko-KR" altLang="en-US" sz="160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파일 시스템</a:t>
            </a:r>
            <a:r>
              <a:rPr lang="ko-KR" altLang="en-US" sz="1600" dirty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에 안정적으로 저장하는 역할을 맡는다</a:t>
            </a:r>
            <a:r>
              <a:rPr lang="en-US" altLang="ko-KR" sz="1600" dirty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endParaRPr lang="ko-KR" altLang="en-US" sz="1600" dirty="0">
              <a:solidFill>
                <a:srgbClr val="1D1C1C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9" name="Picture 4" descr="Zoom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7047" y="377450"/>
            <a:ext cx="818407" cy="511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7010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13"/>
          <p:cNvGrpSpPr/>
          <p:nvPr/>
        </p:nvGrpSpPr>
        <p:grpSpPr>
          <a:xfrm>
            <a:off x="123579" y="347891"/>
            <a:ext cx="1773505" cy="338554"/>
            <a:chOff x="123579" y="347891"/>
            <a:chExt cx="1773505" cy="338554"/>
          </a:xfrm>
        </p:grpSpPr>
        <p:sp>
          <p:nvSpPr>
            <p:cNvPr id="17" name="TextBox 16"/>
            <p:cNvSpPr txBox="1"/>
            <p:nvPr/>
          </p:nvSpPr>
          <p:spPr>
            <a:xfrm>
              <a:off x="169884" y="347891"/>
              <a:ext cx="172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사례 </a:t>
              </a:r>
              <a:r>
                <a:rPr lang="en-US" altLang="ko-KR" sz="1600" dirty="0" smtClean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- ZOOM</a:t>
              </a:r>
              <a:endParaRPr lang="en-US" altLang="ko-KR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 flipH="1">
              <a:off x="123579" y="401292"/>
              <a:ext cx="46305" cy="231753"/>
            </a:xfrm>
            <a:prstGeom prst="rect">
              <a:avLst/>
            </a:prstGeom>
            <a:solidFill>
              <a:srgbClr val="2C2A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123579" y="1903702"/>
            <a:ext cx="793865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600" dirty="0" smtClean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현재 </a:t>
            </a:r>
            <a:r>
              <a:rPr lang="ko-KR" altLang="en-US" sz="1600" dirty="0" err="1" smtClean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줌인터넷은</a:t>
            </a:r>
            <a:r>
              <a:rPr lang="ko-KR" altLang="en-US" sz="1600" dirty="0" smtClean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60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100</a:t>
            </a:r>
            <a:r>
              <a:rPr lang="ko-KR" altLang="en-US" sz="160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대 규모 이상의 클러스터를 구성</a:t>
            </a:r>
            <a:r>
              <a:rPr lang="ko-KR" altLang="en-US" sz="1600" dirty="0" smtClean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해 대량의 사용자 검색 요청을 처리할 수 있도록 수정했고 멀티코어</a:t>
            </a:r>
            <a:r>
              <a:rPr lang="en-US" altLang="ko-KR" sz="1600" dirty="0" smtClean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SSD, </a:t>
            </a:r>
            <a:r>
              <a:rPr lang="ko-KR" altLang="en-US" sz="1600" dirty="0" err="1" smtClean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메인메모리</a:t>
            </a:r>
            <a:r>
              <a:rPr lang="ko-KR" altLang="en-US" sz="1600" dirty="0" smtClean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등 최신 하드웨어 사양에 최적화돼 운영할 수 있게 검색엔진 기술을 발전시켰다</a:t>
            </a:r>
            <a:r>
              <a:rPr lang="en-US" altLang="ko-KR" sz="1600" dirty="0" smtClean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endParaRPr lang="ko-KR" altLang="en-US" sz="1050" dirty="0">
              <a:solidFill>
                <a:srgbClr val="1D1C1C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23579" y="3589858"/>
            <a:ext cx="791550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600" dirty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이밖에도 </a:t>
            </a:r>
            <a:r>
              <a:rPr lang="ko-KR" altLang="en-US" sz="1600" dirty="0" err="1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줌인터넷은</a:t>
            </a:r>
            <a:r>
              <a:rPr lang="ko-KR" altLang="en-US" sz="1600" dirty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60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10</a:t>
            </a:r>
            <a:r>
              <a:rPr lang="ko-KR" altLang="en-US" sz="1600" dirty="0" err="1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억건</a:t>
            </a:r>
            <a:r>
              <a:rPr lang="ko-KR" altLang="en-US" sz="160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이상의 </a:t>
            </a:r>
            <a:r>
              <a:rPr lang="ko-KR" altLang="en-US" sz="1600" dirty="0" err="1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웹문서를</a:t>
            </a:r>
            <a:r>
              <a:rPr lang="ko-KR" altLang="en-US" sz="160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저장하고 처리</a:t>
            </a:r>
            <a:r>
              <a:rPr lang="ko-KR" altLang="en-US" sz="1600" dirty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할 수 있는 검색서비스 구축을 위한 자체 검색엔진을 개발 중이다</a:t>
            </a:r>
            <a:r>
              <a:rPr lang="en-US" altLang="ko-KR" sz="1600" dirty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 </a:t>
            </a:r>
            <a:r>
              <a:rPr lang="ko-KR" altLang="en-US" sz="1600" dirty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내부적으로 </a:t>
            </a:r>
            <a:r>
              <a:rPr lang="ko-KR" altLang="en-US" sz="1600" dirty="0" err="1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메인메모리</a:t>
            </a:r>
            <a:r>
              <a:rPr lang="ko-KR" altLang="en-US" sz="1600" dirty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기반의 읽기 성능이 뛰어난 </a:t>
            </a:r>
            <a:r>
              <a:rPr lang="ko-KR" altLang="en-US" sz="1600" dirty="0" err="1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키밸류</a:t>
            </a:r>
            <a:r>
              <a:rPr lang="ko-KR" altLang="en-US" sz="1600" dirty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스토어 시스템을 자체 개발해 확보해 실시간 검색이 적용되는 뉴스 서비스에 적용하고 있는 단계다</a:t>
            </a:r>
            <a:r>
              <a:rPr lang="en-US" altLang="ko-KR" sz="1600" dirty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endParaRPr lang="ko-KR" altLang="en-US" sz="1600" dirty="0">
              <a:solidFill>
                <a:srgbClr val="1D1C1C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8" name="Picture 4" descr="Zoom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7047" y="377450"/>
            <a:ext cx="818407" cy="511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7821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13"/>
          <p:cNvGrpSpPr/>
          <p:nvPr/>
        </p:nvGrpSpPr>
        <p:grpSpPr>
          <a:xfrm>
            <a:off x="123579" y="347891"/>
            <a:ext cx="1773505" cy="338554"/>
            <a:chOff x="123579" y="347891"/>
            <a:chExt cx="1773505" cy="338554"/>
          </a:xfrm>
        </p:grpSpPr>
        <p:sp>
          <p:nvSpPr>
            <p:cNvPr id="17" name="TextBox 16"/>
            <p:cNvSpPr txBox="1"/>
            <p:nvPr/>
          </p:nvSpPr>
          <p:spPr>
            <a:xfrm>
              <a:off x="169884" y="347891"/>
              <a:ext cx="172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사례 </a:t>
              </a:r>
              <a:r>
                <a:rPr lang="en-US" altLang="ko-KR" sz="1600" dirty="0" smtClean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- ZOOM</a:t>
              </a:r>
              <a:endParaRPr lang="en-US" altLang="ko-KR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 flipH="1">
              <a:off x="123579" y="401292"/>
              <a:ext cx="46305" cy="231753"/>
            </a:xfrm>
            <a:prstGeom prst="rect">
              <a:avLst/>
            </a:prstGeom>
            <a:solidFill>
              <a:srgbClr val="2C2A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직사각형 3"/>
          <p:cNvSpPr/>
          <p:nvPr/>
        </p:nvSpPr>
        <p:spPr>
          <a:xfrm>
            <a:off x="564356" y="2653482"/>
            <a:ext cx="8012546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“이 시스템은 기존의 </a:t>
            </a:r>
            <a:r>
              <a:rPr lang="en-US" altLang="ko-KR" sz="1600" dirty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H</a:t>
            </a:r>
            <a:r>
              <a:rPr lang="ko-KR" altLang="en-US" sz="1600" dirty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베이스나 </a:t>
            </a:r>
            <a:r>
              <a:rPr lang="ko-KR" altLang="en-US" sz="1600" dirty="0" err="1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카산드라와</a:t>
            </a:r>
            <a:r>
              <a:rPr lang="ko-KR" altLang="en-US" sz="1600" dirty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같은 다소 범용적인 </a:t>
            </a:r>
            <a:r>
              <a:rPr lang="en-US" altLang="ko-KR" sz="1600" dirty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NoSQL </a:t>
            </a:r>
            <a:r>
              <a:rPr lang="ko-KR" altLang="en-US" sz="1600" dirty="0" smtClean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시스템과</a:t>
            </a:r>
            <a:r>
              <a:rPr lang="en-US" altLang="ko-KR" sz="1600" dirty="0" smtClean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/>
            </a:r>
            <a:br>
              <a:rPr lang="en-US" altLang="ko-KR" sz="1600" dirty="0" smtClean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ko-KR" altLang="en-US" sz="1600" dirty="0" smtClean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달리 </a:t>
            </a:r>
            <a:r>
              <a:rPr lang="ko-KR" altLang="en-US" sz="160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대용량 문서를 고속으로 처리</a:t>
            </a:r>
            <a:r>
              <a:rPr lang="ko-KR" altLang="en-US" sz="1600" dirty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할 수 있는 데 특화됐습니다</a:t>
            </a:r>
            <a:r>
              <a:rPr lang="en-US" altLang="ko-KR" sz="1600" dirty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  <a:r>
              <a:rPr lang="ko-KR" altLang="en-US" sz="1600" dirty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앞으로 </a:t>
            </a:r>
            <a:r>
              <a:rPr lang="ko-KR" altLang="en-US" sz="1600" dirty="0" err="1" smtClean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메인메모리</a:t>
            </a:r>
            <a:r>
              <a:rPr lang="en-US" altLang="ko-KR" sz="1600" dirty="0" smtClean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/>
            </a:r>
            <a:br>
              <a:rPr lang="en-US" altLang="ko-KR" sz="1600" dirty="0" smtClean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ko-KR" altLang="en-US" sz="1600" dirty="0" smtClean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기반의 </a:t>
            </a:r>
            <a:r>
              <a:rPr lang="ko-KR" altLang="en-US" sz="1600" dirty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구조로 재설계해 검색 성능을 획기적으로 높일 수 있는 </a:t>
            </a:r>
            <a:r>
              <a:rPr lang="ko-KR" altLang="en-US" sz="1600" dirty="0" err="1" smtClean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캐싱시스템으로</a:t>
            </a:r>
            <a:endParaRPr lang="en-US" altLang="ko-KR" sz="1600" dirty="0">
              <a:solidFill>
                <a:srgbClr val="1D1C1C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 smtClean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활용할 </a:t>
            </a:r>
            <a:r>
              <a:rPr lang="ko-KR" altLang="en-US" sz="1600" dirty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계획입니다</a:t>
            </a:r>
            <a:r>
              <a:rPr lang="en-US" altLang="ko-KR" sz="1600" dirty="0" smtClean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.”</a:t>
            </a:r>
          </a:p>
          <a:p>
            <a:pPr algn="r">
              <a:lnSpc>
                <a:spcPct val="150000"/>
              </a:lnSpc>
            </a:pPr>
            <a:r>
              <a:rPr lang="en-US" altLang="ko-KR" sz="1200" dirty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- zoom </a:t>
            </a:r>
            <a:r>
              <a:rPr lang="ko-KR" altLang="en-US" sz="1200" dirty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인터뷰 내용 </a:t>
            </a:r>
            <a:r>
              <a:rPr lang="ko-KR" altLang="en-US" sz="1200" dirty="0" smtClean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中</a:t>
            </a:r>
            <a:endParaRPr lang="ko-KR" altLang="en-US" sz="1100" dirty="0">
              <a:solidFill>
                <a:srgbClr val="1D1C1C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9" name="Picture 4" descr="Zoom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7047" y="377450"/>
            <a:ext cx="818407" cy="511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5490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372" y="3050600"/>
            <a:ext cx="91426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 smtClean="0">
                <a:solidFill>
                  <a:srgbClr val="2C2A2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Thank U</a:t>
            </a:r>
          </a:p>
        </p:txBody>
      </p:sp>
    </p:spTree>
    <p:extLst>
      <p:ext uri="{BB962C8B-B14F-4D97-AF65-F5344CB8AC3E}">
        <p14:creationId xmlns:p14="http://schemas.microsoft.com/office/powerpoint/2010/main" val="3354506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3ABB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324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196573" y="324000"/>
            <a:ext cx="684000" cy="684000"/>
            <a:chOff x="6059605" y="286603"/>
            <a:chExt cx="576001" cy="575783"/>
          </a:xfrm>
          <a:solidFill>
            <a:schemeClr val="bg2">
              <a:lumMod val="25000"/>
            </a:schemeClr>
          </a:solidFill>
        </p:grpSpPr>
        <p:sp>
          <p:nvSpPr>
            <p:cNvPr id="5" name="직사각형 4"/>
            <p:cNvSpPr/>
            <p:nvPr/>
          </p:nvSpPr>
          <p:spPr>
            <a:xfrm>
              <a:off x="6059605" y="286603"/>
              <a:ext cx="576000" cy="396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순서도: 병합 6"/>
            <p:cNvSpPr/>
            <p:nvPr/>
          </p:nvSpPr>
          <p:spPr>
            <a:xfrm>
              <a:off x="6059606" y="682386"/>
              <a:ext cx="576000" cy="180000"/>
            </a:xfrm>
            <a:prstGeom prst="flowChartMer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317371" y="341980"/>
            <a:ext cx="601621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r>
              <a:rPr lang="en-US" altLang="ko-KR" sz="3200" b="1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Ebrima" pitchFamily="2" charset="0"/>
              </a:rPr>
              <a:t>1</a:t>
            </a:r>
            <a:endParaRPr lang="ko-KR" altLang="en-US" sz="3200" b="1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Ebrima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922982" y="2331916"/>
            <a:ext cx="41179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분산 처리 시스템</a:t>
            </a:r>
            <a:endParaRPr lang="ko-KR" altLang="en-US" sz="3600" b="1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7836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69884" y="347891"/>
            <a:ext cx="172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개요</a:t>
            </a:r>
            <a:endParaRPr lang="en-US" altLang="ko-KR" sz="1600" dirty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 flipH="1">
            <a:off x="123579" y="401292"/>
            <a:ext cx="46305" cy="231753"/>
          </a:xfrm>
          <a:prstGeom prst="rect">
            <a:avLst/>
          </a:prstGeom>
          <a:solidFill>
            <a:srgbClr val="2C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229817" y="2688771"/>
            <a:ext cx="6916656" cy="1446550"/>
          </a:xfrm>
          <a:prstGeom prst="rect">
            <a:avLst/>
          </a:prstGeom>
          <a:solidFill>
            <a:srgbClr val="1D1C1C">
              <a:alpha val="82000"/>
            </a:srgbClr>
          </a:solidFill>
        </p:spPr>
        <p:txBody>
          <a:bodyPr wrap="square">
            <a:spAutoFit/>
          </a:bodyPr>
          <a:lstStyle/>
          <a:p>
            <a:pPr algn="ctr"/>
            <a:endParaRPr lang="en-US" altLang="ko-KR" sz="800" dirty="0" smtClean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분산 </a:t>
            </a:r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처리 시스템</a:t>
            </a:r>
            <a:r>
              <a:rPr lang="en-US" altLang="ko-KR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(Distributed Processing System</a:t>
            </a:r>
            <a:r>
              <a:rPr lang="en-US" altLang="ko-KR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이란</a:t>
            </a:r>
            <a:r>
              <a:rPr lang="en-US" altLang="ko-KR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?</a:t>
            </a:r>
          </a:p>
          <a:p>
            <a:pPr algn="ctr"/>
            <a:endParaRPr lang="en-US" altLang="ko-KR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r>
              <a:rPr lang="ko-KR" altLang="en-US" dirty="0" err="1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약결합</a:t>
            </a:r>
            <a:r>
              <a:rPr lang="ko-KR" altLang="en-US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시스템으로</a:t>
            </a:r>
            <a:r>
              <a:rPr lang="en-US" altLang="ko-KR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독립적인 </a:t>
            </a:r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처리 능력을 </a:t>
            </a:r>
            <a:r>
              <a:rPr lang="ko-KR" altLang="en-US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가진</a:t>
            </a:r>
            <a:endParaRPr lang="en-US" altLang="ko-KR" dirty="0" smtClean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컴퓨터 시스템을통신망으로 </a:t>
            </a:r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연결한 시스템이다</a:t>
            </a:r>
            <a:r>
              <a:rPr lang="en-US" altLang="ko-KR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algn="ctr"/>
            <a:endParaRPr lang="ko-KR" altLang="en-US" sz="8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0194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69884" y="347891"/>
            <a:ext cx="172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설계 목적</a:t>
            </a:r>
            <a:endParaRPr lang="en-US" altLang="ko-KR" sz="1600" dirty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 flipH="1">
            <a:off x="123579" y="401292"/>
            <a:ext cx="46305" cy="231753"/>
          </a:xfrm>
          <a:prstGeom prst="rect">
            <a:avLst/>
          </a:prstGeom>
          <a:solidFill>
            <a:srgbClr val="2C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69884" y="1209963"/>
            <a:ext cx="769949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 smtClean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자원 공유</a:t>
            </a:r>
            <a:endParaRPr lang="en-US" altLang="ko-KR" sz="1600" dirty="0" smtClean="0">
              <a:solidFill>
                <a:srgbClr val="1D1C1C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각 시스템이 통신망을 통해 연결되어 있으므로</a:t>
            </a:r>
            <a:r>
              <a:rPr lang="en-US" altLang="ko-KR" sz="1600" dirty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600" dirty="0" smtClean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유용한 자원을 공유하여 </a:t>
            </a:r>
            <a:r>
              <a:rPr lang="en-US" altLang="ko-KR" sz="1600" dirty="0" smtClean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/>
            </a:r>
            <a:br>
              <a:rPr lang="en-US" altLang="ko-KR" sz="1600" dirty="0" smtClean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ko-KR" altLang="en-US" sz="1600" dirty="0" smtClean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사용할 수 있다</a:t>
            </a:r>
            <a:r>
              <a:rPr lang="en-US" altLang="ko-KR" sz="1600" dirty="0" smtClean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>
              <a:solidFill>
                <a:srgbClr val="1D1C1C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 smtClean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연산 속도 향상</a:t>
            </a:r>
            <a:endParaRPr lang="en-US" altLang="ko-KR" sz="1600" dirty="0" smtClean="0">
              <a:solidFill>
                <a:srgbClr val="1D1C1C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하나의 일을 여러 시스템에 분산시켜 처리함으로써 연산 속도가 향상된다</a:t>
            </a:r>
            <a:r>
              <a:rPr lang="en-US" altLang="ko-KR" sz="1600" dirty="0" smtClean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rgbClr val="1D1C1C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 smtClean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신뢰도 향상</a:t>
            </a:r>
            <a:endParaRPr lang="en-US" altLang="ko-KR" sz="1600" dirty="0" smtClean="0">
              <a:solidFill>
                <a:srgbClr val="1D1C1C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여러 시스템 중 하나의 시스템에 오류가 발생하더라도 다른 시스템은 </a:t>
            </a:r>
            <a:r>
              <a:rPr lang="en-US" altLang="ko-KR" sz="1600" dirty="0" smtClean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/>
            </a:r>
            <a:br>
              <a:rPr lang="en-US" altLang="ko-KR" sz="1600" dirty="0" smtClean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ko-KR" altLang="en-US" sz="1600" dirty="0" smtClean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계속 일을 처리할 수 있으므로 신뢰도가 향상된다</a:t>
            </a:r>
            <a:r>
              <a:rPr lang="en-US" altLang="ko-KR" sz="1600" dirty="0" smtClean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>
              <a:solidFill>
                <a:srgbClr val="1D1C1C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 smtClean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컴퓨터 통신</a:t>
            </a:r>
            <a:endParaRPr lang="en-US" altLang="ko-KR" sz="1600" dirty="0">
              <a:solidFill>
                <a:srgbClr val="1D1C1C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지리적으로 멀리 떨어져 있더라도 통신망을 통해 정보를 교환할 수 있다</a:t>
            </a:r>
            <a:r>
              <a:rPr lang="en-US" altLang="ko-KR" sz="1600" dirty="0" smtClean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3723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378692" y="4426993"/>
            <a:ext cx="452582" cy="246428"/>
          </a:xfrm>
          <a:prstGeom prst="rect">
            <a:avLst/>
          </a:prstGeom>
          <a:solidFill>
            <a:srgbClr val="9DF1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78692" y="1061177"/>
            <a:ext cx="452582" cy="246428"/>
          </a:xfrm>
          <a:prstGeom prst="rect">
            <a:avLst/>
          </a:prstGeom>
          <a:solidFill>
            <a:srgbClr val="FFAF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69884" y="347891"/>
            <a:ext cx="172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설계 목적</a:t>
            </a:r>
            <a:endParaRPr lang="en-US" altLang="ko-KR" sz="1600" dirty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 flipH="1">
            <a:off x="123579" y="401292"/>
            <a:ext cx="46305" cy="231753"/>
          </a:xfrm>
          <a:prstGeom prst="rect">
            <a:avLst/>
          </a:prstGeom>
          <a:solidFill>
            <a:srgbClr val="2C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04799" y="932873"/>
            <a:ext cx="8109527" cy="2989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smtClean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장점</a:t>
            </a:r>
            <a:endParaRPr lang="en-US" altLang="ko-KR" sz="1600" dirty="0" smtClean="0">
              <a:solidFill>
                <a:srgbClr val="1D1C1C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- </a:t>
            </a:r>
            <a:r>
              <a:rPr lang="ko-KR" altLang="en-US" sz="1600" dirty="0" smtClean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여러 </a:t>
            </a:r>
            <a:r>
              <a:rPr lang="ko-KR" altLang="en-US" sz="1600" dirty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사용자들 간의 통신이 용이하다</a:t>
            </a:r>
            <a:r>
              <a:rPr lang="en-US" altLang="ko-KR" sz="1600" dirty="0" smtClean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endParaRPr lang="en-US" altLang="ko-KR" sz="1600" dirty="0">
              <a:solidFill>
                <a:srgbClr val="1D1C1C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- </a:t>
            </a:r>
            <a:r>
              <a:rPr lang="ko-KR" altLang="en-US" sz="1600" dirty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제한된 장치를 여러 지역의 사용자가 공유할 수 있다</a:t>
            </a:r>
            <a:r>
              <a:rPr lang="en-US" altLang="ko-KR" sz="1600" dirty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- </a:t>
            </a:r>
            <a:r>
              <a:rPr lang="ko-KR" altLang="en-US" sz="1600" dirty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중앙 컴퓨터의 과부하를 줄일 수 있다</a:t>
            </a:r>
            <a:r>
              <a:rPr lang="en-US" altLang="ko-KR" sz="1600" dirty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- </a:t>
            </a:r>
            <a:r>
              <a:rPr lang="ko-KR" altLang="en-US" sz="1600" dirty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사용자는 각 컴퓨터의 위치를 몰라도 자원을 사용할 수 있다</a:t>
            </a:r>
            <a:r>
              <a:rPr lang="en-US" altLang="ko-KR" sz="1600" dirty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- </a:t>
            </a:r>
            <a:r>
              <a:rPr lang="ko-KR" altLang="en-US" sz="1600" dirty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업무량의 증가에 따른 시스템의 점진적인 확장이 용이하다</a:t>
            </a:r>
            <a:r>
              <a:rPr lang="en-US" altLang="ko-KR" sz="1600" dirty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- </a:t>
            </a:r>
            <a:r>
              <a:rPr lang="ko-KR" altLang="en-US" sz="1600" dirty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하나의 일을 여러 시스템이 처리함으로써 연산 속도</a:t>
            </a:r>
            <a:r>
              <a:rPr lang="en-US" altLang="ko-KR" sz="1600" dirty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600" dirty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신뢰도</a:t>
            </a:r>
            <a:r>
              <a:rPr lang="en-US" altLang="ko-KR" sz="1600" dirty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600" dirty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사용 </a:t>
            </a:r>
            <a:r>
              <a:rPr lang="ko-KR" altLang="en-US" sz="1600" dirty="0" err="1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가능도가</a:t>
            </a:r>
            <a:r>
              <a:rPr lang="ko-KR" altLang="en-US" sz="1600" dirty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향상되고</a:t>
            </a:r>
            <a:r>
              <a:rPr lang="en-US" altLang="ko-KR" sz="1600" dirty="0" smtClean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</a:t>
            </a:r>
            <a:br>
              <a:rPr lang="en-US" altLang="ko-KR" sz="1600" dirty="0" smtClean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en-US" altLang="ko-KR" sz="1600" dirty="0" smtClean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</a:t>
            </a:r>
            <a:r>
              <a:rPr lang="ko-KR" altLang="en-US" sz="1600" dirty="0" smtClean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결함 </a:t>
            </a:r>
            <a:r>
              <a:rPr lang="ko-KR" altLang="en-US" sz="1600" dirty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허용이 가능하다</a:t>
            </a:r>
            <a:r>
              <a:rPr lang="en-US" altLang="ko-KR" sz="1600" dirty="0" smtClean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endParaRPr lang="en-US" altLang="ko-KR" sz="1600" dirty="0">
              <a:solidFill>
                <a:srgbClr val="1D1C1C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04799" y="4297141"/>
            <a:ext cx="810952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 smtClean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단점</a:t>
            </a:r>
            <a:endParaRPr lang="ko-KR" altLang="en-US" sz="1600" dirty="0">
              <a:solidFill>
                <a:srgbClr val="1D1C1C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- </a:t>
            </a:r>
            <a:r>
              <a:rPr lang="ko-KR" altLang="en-US" sz="1600" dirty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중앙 </a:t>
            </a:r>
            <a:r>
              <a:rPr lang="ko-KR" altLang="en-US" sz="1600" dirty="0" err="1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집중형</a:t>
            </a:r>
            <a:r>
              <a:rPr lang="ko-KR" altLang="en-US" sz="1600" dirty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시스템에 비해 소프트웨어 개발이 어렵다</a:t>
            </a:r>
            <a:r>
              <a:rPr lang="en-US" altLang="ko-KR" sz="1600" dirty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- </a:t>
            </a:r>
            <a:r>
              <a:rPr lang="ko-KR" altLang="en-US" sz="1600" dirty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보안 문제가 발생한다</a:t>
            </a:r>
            <a:r>
              <a:rPr lang="en-US" altLang="ko-KR" sz="1600" dirty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- </a:t>
            </a:r>
            <a:r>
              <a:rPr lang="ko-KR" altLang="en-US" sz="1600" dirty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시스템 </a:t>
            </a:r>
            <a:r>
              <a:rPr lang="ko-KR" altLang="en-US" sz="1600" dirty="0" err="1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유지상</a:t>
            </a:r>
            <a:r>
              <a:rPr lang="ko-KR" altLang="en-US" sz="1600" dirty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통일성을 잃기 쉽다</a:t>
            </a:r>
            <a:r>
              <a:rPr lang="en-US" altLang="ko-KR" sz="1600" dirty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- </a:t>
            </a:r>
            <a:r>
              <a:rPr lang="ko-KR" altLang="en-US" sz="1600" dirty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시스템의 설계가 복잡하고</a:t>
            </a:r>
            <a:r>
              <a:rPr lang="en-US" altLang="ko-KR" sz="1600" dirty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600" dirty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데이터 처리 서비스의 질이 떨어진다</a:t>
            </a:r>
            <a:r>
              <a:rPr lang="en-US" altLang="ko-KR" sz="1600" dirty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endParaRPr lang="en-US" altLang="ko-KR" sz="1600" b="0" i="0" dirty="0">
              <a:solidFill>
                <a:srgbClr val="1D1C1C"/>
              </a:solidFill>
              <a:effectLst/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163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69884" y="347891"/>
            <a:ext cx="172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투명성</a:t>
            </a:r>
            <a:endParaRPr lang="en-US" altLang="ko-KR" sz="1600" dirty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 flipH="1">
            <a:off x="123579" y="401292"/>
            <a:ext cx="46305" cy="231753"/>
          </a:xfrm>
          <a:prstGeom prst="rect">
            <a:avLst/>
          </a:prstGeom>
          <a:solidFill>
            <a:srgbClr val="2C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05425" y="2310081"/>
            <a:ext cx="8206065" cy="1415772"/>
          </a:xfrm>
          <a:prstGeom prst="rect">
            <a:avLst/>
          </a:prstGeom>
          <a:solidFill>
            <a:srgbClr val="1D1C1C">
              <a:alpha val="84000"/>
            </a:srgbClr>
          </a:solidFill>
        </p:spPr>
        <p:txBody>
          <a:bodyPr wrap="square">
            <a:spAutoFit/>
          </a:bodyPr>
          <a:lstStyle/>
          <a:p>
            <a:pPr algn="ctr"/>
            <a:endParaRPr lang="en-US" altLang="ko-KR" sz="800" b="1" dirty="0" smtClean="0">
              <a:solidFill>
                <a:srgbClr val="F2F2F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r>
              <a:rPr lang="ko-KR" altLang="en-US" b="1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투명성</a:t>
            </a:r>
            <a:r>
              <a:rPr lang="en-US" altLang="ko-KR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en-US" altLang="ko-KR" b="1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Transparence] </a:t>
            </a:r>
            <a:r>
              <a:rPr lang="ko-KR" altLang="en-US" b="1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이란</a:t>
            </a:r>
            <a:r>
              <a:rPr lang="en-US" altLang="ko-KR" b="1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?</a:t>
            </a:r>
          </a:p>
          <a:p>
            <a:pPr algn="ctr"/>
            <a:endParaRPr lang="en-US" altLang="ko-KR" sz="1600" b="1" dirty="0" smtClean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r>
              <a:rPr lang="ko-KR" altLang="en-US" b="1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분산 </a:t>
            </a:r>
            <a:r>
              <a:rPr lang="ko-KR" altLang="en-US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처리 운영체제에서 구체적인 시스템 환경을 사용자가 할 수 없도록 하며</a:t>
            </a:r>
            <a:r>
              <a:rPr lang="en-US" altLang="ko-KR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b="1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사용자들로 </a:t>
            </a:r>
            <a:r>
              <a:rPr lang="ko-KR" altLang="en-US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하여금 이에 대한 정보가 없어도 </a:t>
            </a:r>
            <a:r>
              <a:rPr lang="ko-KR" altLang="en-US" b="1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원하는 </a:t>
            </a:r>
            <a:r>
              <a:rPr lang="ko-KR" altLang="en-US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작업을 수행할 수 </a:t>
            </a:r>
            <a:r>
              <a:rPr lang="ko-KR" altLang="en-US" b="1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있도록 함</a:t>
            </a:r>
            <a:endParaRPr lang="en-US" altLang="ko-KR" b="1" dirty="0" smtClean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endParaRPr lang="en-US" altLang="ko-KR" sz="800" b="1" dirty="0" smtClean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" name="오른쪽 화살표 1"/>
          <p:cNvSpPr/>
          <p:nvPr/>
        </p:nvSpPr>
        <p:spPr>
          <a:xfrm>
            <a:off x="622466" y="4442690"/>
            <a:ext cx="822036" cy="498764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775195" y="4305299"/>
            <a:ext cx="7036295" cy="773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600" b="1" dirty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여러 유형의 투명성을 통해 자원의 위치나 정보가 변경되더라도 </a:t>
            </a:r>
            <a:r>
              <a:rPr lang="ko-KR" altLang="en-US" sz="1600" b="1" dirty="0" smtClean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사용자가</a:t>
            </a:r>
            <a:endParaRPr lang="en-US" altLang="ko-KR" sz="1600" b="1" dirty="0" smtClean="0">
              <a:solidFill>
                <a:schemeClr val="tx1">
                  <a:lumMod val="5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600" b="1" dirty="0" smtClean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이를 </a:t>
            </a:r>
            <a:r>
              <a:rPr lang="ko-KR" altLang="en-US" sz="1600" b="1" dirty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인식하지 못하게 만든다</a:t>
            </a:r>
            <a:r>
              <a:rPr lang="en-US" altLang="ko-KR" sz="1600" b="1" dirty="0">
                <a:solidFill>
                  <a:schemeClr val="tx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524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69884" y="347891"/>
            <a:ext cx="172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투명성의 종류</a:t>
            </a:r>
            <a:endParaRPr lang="en-US" altLang="ko-KR" sz="1600" dirty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 flipH="1">
            <a:off x="123579" y="401292"/>
            <a:ext cx="46305" cy="231753"/>
          </a:xfrm>
          <a:prstGeom prst="rect">
            <a:avLst/>
          </a:prstGeom>
          <a:solidFill>
            <a:srgbClr val="2C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244761" y="1259759"/>
            <a:ext cx="7098147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 smtClean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위치</a:t>
            </a:r>
            <a:r>
              <a:rPr lang="en-US" altLang="ko-KR" sz="1600" dirty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(Location) </a:t>
            </a:r>
            <a:r>
              <a:rPr lang="ko-KR" altLang="en-US" sz="1600" dirty="0" smtClean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투명성</a:t>
            </a:r>
            <a:r>
              <a:rPr lang="en-US" altLang="ko-KR" sz="1600" dirty="0" smtClean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/>
            </a:r>
            <a:br>
              <a:rPr lang="en-US" altLang="ko-KR" sz="1600" dirty="0" smtClean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en-US" altLang="ko-KR" sz="1600" dirty="0" smtClean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ko-KR" altLang="en-US" sz="1600" dirty="0" smtClean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사용자가 </a:t>
            </a:r>
            <a:r>
              <a:rPr lang="ko-KR" altLang="en-US" sz="1600" dirty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하드웨어나 소프트웨어와 같은 자원</a:t>
            </a:r>
            <a:r>
              <a:rPr lang="en-US" altLang="ko-KR" sz="1600" dirty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1600" dirty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정보 객체</a:t>
            </a:r>
            <a:r>
              <a:rPr lang="en-US" altLang="ko-KR" sz="1600" dirty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r>
              <a:rPr lang="ko-KR" altLang="en-US" sz="1600" dirty="0" smtClean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의</a:t>
            </a:r>
            <a:r>
              <a:rPr lang="en-US" altLang="ko-KR" sz="1600" dirty="0" smtClean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/>
            </a:r>
            <a:br>
              <a:rPr lang="en-US" altLang="ko-KR" sz="1600" dirty="0" smtClean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ko-KR" altLang="en-US" sz="1600" dirty="0" smtClean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물리적 </a:t>
            </a:r>
            <a:r>
              <a:rPr lang="ko-KR" altLang="en-US" sz="1600" dirty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위치를 모르더라도 </a:t>
            </a:r>
            <a:r>
              <a:rPr lang="ko-KR" altLang="en-US" sz="1600" dirty="0" smtClean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자원에 </a:t>
            </a:r>
            <a:r>
              <a:rPr lang="ko-KR" altLang="en-US" sz="1600" dirty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접근할 수 있도록 한다</a:t>
            </a:r>
            <a:r>
              <a:rPr lang="en-US" altLang="ko-KR" sz="1600" dirty="0" smtClean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800" dirty="0">
              <a:solidFill>
                <a:srgbClr val="1D1C1C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 smtClean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이주</a:t>
            </a:r>
            <a:r>
              <a:rPr lang="en-US" altLang="ko-KR" sz="1600" dirty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(Migration) </a:t>
            </a:r>
            <a:r>
              <a:rPr lang="ko-KR" altLang="en-US" sz="1600" dirty="0" smtClean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투명성</a:t>
            </a:r>
            <a:r>
              <a:rPr lang="en-US" altLang="ko-KR" sz="1600" dirty="0" smtClean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/>
            </a:r>
            <a:br>
              <a:rPr lang="en-US" altLang="ko-KR" sz="1600" dirty="0" smtClean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en-US" altLang="ko-KR" sz="1600" dirty="0" smtClean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ko-KR" altLang="en-US" sz="1600" dirty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사용자나 응용 프로그램의 동작에 영향을 받지 </a:t>
            </a:r>
            <a:r>
              <a:rPr lang="ko-KR" altLang="en-US" sz="1600" dirty="0" smtClean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않고</a:t>
            </a:r>
            <a:r>
              <a:rPr lang="en-US" altLang="ko-KR" sz="1600" dirty="0" smtClean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</a:t>
            </a:r>
            <a:br>
              <a:rPr lang="en-US" altLang="ko-KR" sz="1600" dirty="0" smtClean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ko-KR" altLang="en-US" sz="1600" dirty="0" smtClean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시스템 </a:t>
            </a:r>
            <a:r>
              <a:rPr lang="ko-KR" altLang="en-US" sz="1600" dirty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내에 있는 자원을 이동할 수 있도록 한다</a:t>
            </a:r>
            <a:r>
              <a:rPr lang="en-US" altLang="ko-KR" sz="1600" dirty="0" smtClean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800" dirty="0">
              <a:solidFill>
                <a:srgbClr val="1D1C1C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 smtClean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복제</a:t>
            </a:r>
            <a:r>
              <a:rPr lang="en-US" altLang="ko-KR" sz="1600" dirty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(Replication) </a:t>
            </a:r>
            <a:r>
              <a:rPr lang="ko-KR" altLang="en-US" sz="1600" dirty="0" smtClean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투명성</a:t>
            </a:r>
            <a:r>
              <a:rPr lang="en-US" altLang="ko-KR" sz="1600" dirty="0" smtClean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/>
            </a:r>
            <a:br>
              <a:rPr lang="en-US" altLang="ko-KR" sz="1600" dirty="0" smtClean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en-US" altLang="ko-KR" sz="1600" dirty="0" smtClean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ko-KR" altLang="en-US" sz="1600" dirty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자원의 복제를 사용자에게 통지할 필요 없이 자유로이 수행할 수 있다</a:t>
            </a:r>
            <a:r>
              <a:rPr lang="en-US" altLang="ko-KR" sz="1600" dirty="0" smtClean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800" dirty="0">
              <a:solidFill>
                <a:srgbClr val="1D1C1C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 smtClean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병행</a:t>
            </a:r>
            <a:r>
              <a:rPr lang="en-US" altLang="ko-KR" sz="1600" dirty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(Concurrency) </a:t>
            </a:r>
            <a:r>
              <a:rPr lang="ko-KR" altLang="en-US" sz="1600" dirty="0" smtClean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투명성</a:t>
            </a:r>
            <a:r>
              <a:rPr lang="en-US" altLang="ko-KR" sz="1600" dirty="0" smtClean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/>
            </a:r>
            <a:br>
              <a:rPr lang="en-US" altLang="ko-KR" sz="1600" dirty="0" smtClean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en-US" altLang="ko-KR" sz="1600" dirty="0" smtClean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ko-KR" altLang="en-US" sz="1600" dirty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자원의 위치를 모르더라도 다중 사용자들이 자원을 병행하여 처리하고</a:t>
            </a:r>
            <a:r>
              <a:rPr lang="en-US" altLang="ko-KR" sz="1600" dirty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600" dirty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공유할 수 있도록 한다</a:t>
            </a:r>
            <a:r>
              <a:rPr lang="en-US" altLang="ko-KR" sz="1600" dirty="0" smtClean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endParaRPr lang="en-US" altLang="ko-KR" sz="1600" dirty="0">
              <a:solidFill>
                <a:srgbClr val="1D1C1C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3500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69884" y="347891"/>
            <a:ext cx="172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투명성의 종류</a:t>
            </a:r>
            <a:endParaRPr lang="en-US" altLang="ko-KR" sz="1600" dirty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 flipH="1">
            <a:off x="123579" y="401292"/>
            <a:ext cx="46305" cy="231753"/>
          </a:xfrm>
          <a:prstGeom prst="rect">
            <a:avLst/>
          </a:prstGeom>
          <a:solidFill>
            <a:srgbClr val="2C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281708" y="1222814"/>
            <a:ext cx="632229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 smtClean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접근</a:t>
            </a:r>
            <a:r>
              <a:rPr lang="en-US" altLang="ko-KR" sz="1600" dirty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(Access) </a:t>
            </a:r>
            <a:r>
              <a:rPr lang="ko-KR" altLang="en-US" sz="1600" dirty="0" smtClean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투명성</a:t>
            </a:r>
            <a:r>
              <a:rPr lang="en-US" altLang="ko-KR" sz="1600" dirty="0" smtClean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/>
            </a:r>
            <a:br>
              <a:rPr lang="en-US" altLang="ko-KR" sz="1600" dirty="0" smtClean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en-US" altLang="ko-KR" sz="1600" dirty="0" smtClean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ko-KR" altLang="en-US" sz="1600" dirty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각 프로세서의 로그인 등과 같은 동작을 </a:t>
            </a:r>
            <a:r>
              <a:rPr lang="ko-KR" altLang="en-US" sz="1600" dirty="0" smtClean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사용하여</a:t>
            </a:r>
            <a:r>
              <a:rPr lang="en-US" altLang="ko-KR" sz="1600" dirty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600" dirty="0" smtClean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지역이나</a:t>
            </a:r>
            <a:r>
              <a:rPr lang="en-US" altLang="ko-KR" sz="1600" dirty="0" smtClean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/>
            </a:r>
            <a:br>
              <a:rPr lang="en-US" altLang="ko-KR" sz="1600" dirty="0" smtClean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ko-KR" altLang="en-US" sz="1600" dirty="0" smtClean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원격 </a:t>
            </a:r>
            <a:r>
              <a:rPr lang="ko-KR" altLang="en-US" sz="1600" dirty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자원에 접근할 수 있다</a:t>
            </a:r>
            <a:r>
              <a:rPr lang="en-US" altLang="ko-KR" sz="1600" dirty="0" smtClean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800" dirty="0" smtClean="0">
              <a:solidFill>
                <a:srgbClr val="1D1C1C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 smtClean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성능</a:t>
            </a:r>
            <a:r>
              <a:rPr lang="en-US" altLang="ko-KR" sz="1600" dirty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(Performance) </a:t>
            </a:r>
            <a:r>
              <a:rPr lang="ko-KR" altLang="en-US" sz="1600" dirty="0" smtClean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투명성</a:t>
            </a:r>
            <a:r>
              <a:rPr lang="en-US" altLang="ko-KR" sz="1600" dirty="0" smtClean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/>
            </a:r>
            <a:br>
              <a:rPr lang="en-US" altLang="ko-KR" sz="1600" dirty="0" smtClean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en-US" altLang="ko-KR" sz="1600" dirty="0" smtClean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ko-KR" altLang="en-US" sz="1600" dirty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여러 부하에 대해 성능을 증가시키기 </a:t>
            </a:r>
            <a:r>
              <a:rPr lang="ko-KR" altLang="en-US" sz="1600" dirty="0" smtClean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위하여</a:t>
            </a:r>
            <a:r>
              <a:rPr lang="en-US" altLang="ko-KR" sz="1600" dirty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600" dirty="0" smtClean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시스템을 </a:t>
            </a:r>
            <a:r>
              <a:rPr lang="ko-KR" altLang="en-US" sz="1600" dirty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재구성할 수 있도록 구성한다</a:t>
            </a:r>
            <a:r>
              <a:rPr lang="en-US" altLang="ko-KR" sz="1600" dirty="0" smtClean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800" dirty="0" smtClean="0">
              <a:solidFill>
                <a:srgbClr val="1D1C1C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 smtClean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규모</a:t>
            </a:r>
            <a:r>
              <a:rPr lang="en-US" altLang="ko-KR" sz="1600" dirty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(Scaling) </a:t>
            </a:r>
            <a:r>
              <a:rPr lang="ko-KR" altLang="en-US" sz="1600" dirty="0" smtClean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투명성</a:t>
            </a:r>
            <a:r>
              <a:rPr lang="en-US" altLang="ko-KR" sz="1600" dirty="0" smtClean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/>
            </a:r>
            <a:br>
              <a:rPr lang="en-US" altLang="ko-KR" sz="1600" dirty="0" smtClean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en-US" altLang="ko-KR" sz="1600" dirty="0" smtClean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ko-KR" altLang="en-US" sz="1600" dirty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시스템이나 응용 프로그램들이 시스템 구조나 </a:t>
            </a:r>
            <a:r>
              <a:rPr lang="ko-KR" altLang="en-US" sz="1600" dirty="0" smtClean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응용 </a:t>
            </a:r>
            <a:r>
              <a:rPr lang="ko-KR" altLang="en-US" sz="1600" dirty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알고리즘에 </a:t>
            </a:r>
            <a:r>
              <a:rPr lang="ko-KR" altLang="en-US" sz="1600" dirty="0" smtClean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대한</a:t>
            </a:r>
            <a:r>
              <a:rPr lang="en-US" altLang="ko-KR" sz="1600" dirty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600" dirty="0" smtClean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변경 </a:t>
            </a:r>
            <a:r>
              <a:rPr lang="ko-KR" altLang="en-US" sz="1600" dirty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없이 규모에 맞추어 확장할 수 있도록 한다</a:t>
            </a:r>
            <a:r>
              <a:rPr lang="en-US" altLang="ko-KR" sz="1600" dirty="0" smtClean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800" dirty="0">
              <a:solidFill>
                <a:srgbClr val="1D1C1C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 smtClean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고장</a:t>
            </a:r>
            <a:r>
              <a:rPr lang="en-US" altLang="ko-KR" sz="1600" dirty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(Failure) </a:t>
            </a:r>
            <a:r>
              <a:rPr lang="ko-KR" altLang="en-US" sz="1600" dirty="0" smtClean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투명성</a:t>
            </a:r>
            <a:r>
              <a:rPr lang="en-US" altLang="ko-KR" sz="1600" dirty="0" smtClean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/>
            </a:r>
            <a:br>
              <a:rPr lang="en-US" altLang="ko-KR" sz="1600" dirty="0" smtClean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en-US" altLang="ko-KR" sz="1600" dirty="0" smtClean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ko-KR" altLang="en-US" sz="1600" dirty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사용자나 응용 프로그램이 하드웨어나 소프트웨어 구성 요소의 고장에도 불구하고 그들의 작업을 완료할 수 있도록 한다</a:t>
            </a:r>
            <a:r>
              <a:rPr lang="en-US" altLang="ko-KR" sz="1600" dirty="0">
                <a:solidFill>
                  <a:srgbClr val="1D1C1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endParaRPr lang="en-US" altLang="ko-KR" sz="1600" b="0" i="0" dirty="0">
              <a:solidFill>
                <a:srgbClr val="1D1C1C"/>
              </a:solidFill>
              <a:effectLst/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4499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오늘의PPT색상테마064_예쁜마린">
      <a:dk1>
        <a:srgbClr val="3A3838"/>
      </a:dk1>
      <a:lt1>
        <a:srgbClr val="FFFFFF"/>
      </a:lt1>
      <a:dk2>
        <a:srgbClr val="3A3838"/>
      </a:dk2>
      <a:lt2>
        <a:srgbClr val="F2F2F2"/>
      </a:lt2>
      <a:accent1>
        <a:srgbClr val="9FD7BF"/>
      </a:accent1>
      <a:accent2>
        <a:srgbClr val="52B49B"/>
      </a:accent2>
      <a:accent3>
        <a:srgbClr val="43A49D"/>
      </a:accent3>
      <a:accent4>
        <a:srgbClr val="808684"/>
      </a:accent4>
      <a:accent5>
        <a:srgbClr val="94B4B3"/>
      </a:accent5>
      <a:accent6>
        <a:srgbClr val="AEB2B1"/>
      </a:accent6>
      <a:hlink>
        <a:srgbClr val="757070"/>
      </a:hlink>
      <a:folHlink>
        <a:srgbClr val="757070"/>
      </a:folHlink>
    </a:clrScheme>
    <a:fontScheme name="영어한글나눔바른고딕">
      <a:majorFont>
        <a:latin typeface="나눔바른고딕"/>
        <a:ea typeface="나눔바른고딕"/>
        <a:cs typeface=""/>
      </a:majorFont>
      <a:minorFont>
        <a:latin typeface="나눔바른고딕 UltraLight"/>
        <a:ea typeface="나눔바른고딕 UltraLight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1648</TotalTime>
  <Words>1313</Words>
  <Application>Microsoft Office PowerPoint</Application>
  <PresentationFormat>화면 슬라이드 쇼(4:3)</PresentationFormat>
  <Paragraphs>201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3" baseType="lpstr">
      <vt:lpstr>나눔바른고딕</vt:lpstr>
      <vt:lpstr>HY헤드라인M</vt:lpstr>
      <vt:lpstr>Ebrima</vt:lpstr>
      <vt:lpstr>맑은 고딕</vt:lpstr>
      <vt:lpstr>나눔바른고딕 UltraLight</vt:lpstr>
      <vt:lpstr>Wingdings</vt:lpstr>
      <vt:lpstr>Arial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ADMIN</cp:lastModifiedBy>
  <cp:revision>163</cp:revision>
  <dcterms:created xsi:type="dcterms:W3CDTF">2015-01-21T11:35:38Z</dcterms:created>
  <dcterms:modified xsi:type="dcterms:W3CDTF">2020-04-11T14:03:36Z</dcterms:modified>
</cp:coreProperties>
</file>