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23"/>
  </p:notesMasterIdLst>
  <p:handoutMasterIdLst>
    <p:handoutMasterId r:id="rId24"/>
  </p:handoutMasterIdLst>
  <p:sldIdLst>
    <p:sldId id="271" r:id="rId2"/>
    <p:sldId id="291" r:id="rId3"/>
    <p:sldId id="286" r:id="rId4"/>
    <p:sldId id="316" r:id="rId5"/>
    <p:sldId id="319" r:id="rId6"/>
    <p:sldId id="287" r:id="rId7"/>
    <p:sldId id="320" r:id="rId8"/>
    <p:sldId id="321" r:id="rId9"/>
    <p:sldId id="318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15" r:id="rId22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25"/>
    </p:embeddedFont>
    <p:embeddedFont>
      <p:font typeface="나눔바른고딕" panose="020B0600000101010101" charset="-127"/>
      <p:regular r:id="rId26"/>
      <p:bold r:id="rId27"/>
    </p:embeddedFont>
    <p:embeddedFont>
      <p:font typeface="Ebrima" panose="02000000000000000000" pitchFamily="2" charset="0"/>
      <p:regular r:id="rId28"/>
      <p:bold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0AE8"/>
    <a:srgbClr val="1D1C1C"/>
    <a:srgbClr val="B9ABF7"/>
    <a:srgbClr val="F5E4FC"/>
    <a:srgbClr val="817BCB"/>
    <a:srgbClr val="FFCC99"/>
    <a:srgbClr val="AFF2AC"/>
    <a:srgbClr val="9DF151"/>
    <a:srgbClr val="2C2A2A"/>
    <a:srgbClr val="F7D3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>
        <p:scale>
          <a:sx n="106" d="100"/>
          <a:sy n="106" d="100"/>
        </p:scale>
        <p:origin x="378" y="9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pPr/>
              <a:t>2020-04-19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0CC39-12E7-4F8A-B3C5-4E15C788750E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A59AF-7A79-40B8-A970-4B97D7559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3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20BF-2A2B-479A-9522-5FBBB0CC7E50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60D-05BD-45B8-9498-9E37232EC40E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1D9E-2228-4B65-8175-67602CAEF7B3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FB-706A-4C2B-92C3-0D9EA9C0254B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6DF3-B631-4558-AFA3-6D34B17F763B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C3AA-7A67-4210-9E8E-0C956BEB9667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CD5-8DDE-4E6F-9DA4-5F2DD8C0AF7E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5923-B666-499D-89E1-EA64585CF4A5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EE96-B538-4DF0-A261-9CC052FCE471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50E1-5B74-4F2B-A244-C2D813C47F00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0FEB-679E-4A72-8349-C9E0572649BC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CF75-B9A1-4BA1-9D1B-7653DFDA2728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01295" y="6522483"/>
            <a:ext cx="144270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20174627 </a:t>
            </a:r>
            <a:r>
              <a:rPr lang="ko-KR" alt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김혜진</a:t>
            </a:r>
            <a:endParaRPr lang="en-US" altLang="ko-KR" sz="1200" dirty="0" smtClean="0">
              <a:solidFill>
                <a:schemeClr val="tx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2" y="2478539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운영체제</a:t>
            </a:r>
            <a:endParaRPr lang="en-US" altLang="ko-KR" sz="4000" b="1" dirty="0" smtClean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80459" y="3243384"/>
            <a:ext cx="45719" cy="593969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26178" y="3186425"/>
            <a:ext cx="1853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연습문제 풀이</a:t>
            </a:r>
            <a:endParaRPr lang="en-US" altLang="ko-KR" sz="2000" b="1" dirty="0" smtClean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2.1/2.4/2.6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254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2.6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9883" y="2826300"/>
            <a:ext cx="89034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운영체제</a:t>
            </a:r>
            <a:r>
              <a:rPr lang="ko-KR" altLang="en-US" sz="20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제공하는 </a:t>
            </a:r>
            <a:r>
              <a:rPr lang="en-US" altLang="ko-KR" sz="20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20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가지 </a:t>
            </a:r>
            <a:r>
              <a:rPr lang="ko-KR" altLang="en-US" sz="2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</a:t>
            </a:r>
            <a:r>
              <a:rPr lang="ko-KR" altLang="en-US" sz="20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나열하고</a:t>
            </a:r>
            <a:endParaRPr lang="en-US" altLang="ko-KR" sz="20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</a:t>
            </a:r>
            <a:r>
              <a:rPr lang="ko-KR" altLang="en-US" sz="20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서비스가 사용자에게 편의를 제공하는 방법을 설명하라</a:t>
            </a:r>
            <a:r>
              <a:rPr lang="en-US" altLang="ko-KR" sz="20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endParaRPr lang="en-US" altLang="ko-KR" sz="20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수준 프로그램이 이러한 </a:t>
            </a:r>
            <a:r>
              <a:rPr lang="ko-KR" altLang="en-US" sz="2000" dirty="0">
                <a:solidFill>
                  <a:srgbClr val="3A0A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서비스를 제공할 수 없는 경우</a:t>
            </a:r>
            <a:r>
              <a:rPr lang="ko-KR" altLang="en-US" sz="20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ko-KR" altLang="en-US" sz="2000" dirty="0">
                <a:solidFill>
                  <a:srgbClr val="3A0A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언제</a:t>
            </a:r>
            <a:r>
              <a:rPr lang="ko-KR" altLang="en-US" sz="20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인가</a:t>
            </a:r>
            <a:r>
              <a:rPr lang="en-US" altLang="ko-KR" sz="20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5261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254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정답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69883" y="1333619"/>
            <a:ext cx="804370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인터페이스</a:t>
            </a:r>
            <a:r>
              <a:rPr lang="en-US" altLang="ko-KR" sz="1600" b="1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(User Interface)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 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endParaRPr lang="en-US" altLang="ko-KR" sz="1600" dirty="0" smtClean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600" dirty="0" smtClean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6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인터페이스는 크게 명령어 단위로 처리되는 명령어 라인 인터페이스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(CLI, Command-Line Interface)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 </a:t>
            </a:r>
            <a:r>
              <a:rPr lang="ko-KR" altLang="en-US" sz="1600" dirty="0" err="1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그래피컬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사용자 인터페이스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(GUI, Graphical User Interface)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나뉜다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endParaRPr lang="en-US" altLang="ko-KR" sz="1600" dirty="0" smtClean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6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우리가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도스나 윈도우 </a:t>
            </a:r>
            <a:r>
              <a:rPr lang="ko-KR" altLang="en-US" sz="1600" dirty="0" err="1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커맨드창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혹은 리눅스 터미널로 명령어를 입력해 파일이나 명령을 실행하는 것을 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CLI,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윈도우나 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 OS X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처럼 마우스를 통해 화면을 클릭하여 실행하는 방식을 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GUI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방식이라고 한다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15350" y="286603"/>
            <a:ext cx="482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①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426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254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정답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515350" y="286603"/>
            <a:ext cx="482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①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9883" y="1447481"/>
            <a:ext cx="77080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인터페이스</a:t>
            </a:r>
            <a:r>
              <a:rPr lang="en-US" altLang="ko-KR" sz="1600" b="1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(User Interface)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 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제공 </a:t>
            </a:r>
            <a:r>
              <a:rPr lang="ko-KR" altLang="en-US" sz="1600" dirty="0" smtClean="0">
                <a:solidFill>
                  <a:srgbClr val="3A0A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방법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US" altLang="ko-KR" sz="1600" dirty="0" smtClean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명령어 라인 인터페이스 또는 명령어 해석기를 제공하는 것</a:t>
            </a:r>
            <a:endParaRPr lang="en-US" altLang="ko-KR" sz="1600" dirty="0" smtClean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사용자가 </a:t>
            </a:r>
            <a:r>
              <a:rPr lang="ko-KR" altLang="en-US" sz="1600" dirty="0" err="1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그래피컬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사용자 인터페이스를 통하여 운영체제와 접촉하게 하는 것</a:t>
            </a:r>
            <a:endParaRPr lang="en-US" altLang="ko-KR" sz="16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3579" y="3632769"/>
            <a:ext cx="79420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인터페이스</a:t>
            </a:r>
            <a:r>
              <a:rPr lang="en-US" altLang="ko-KR" sz="1600" b="1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(User Interface)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 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제공 </a:t>
            </a:r>
            <a:r>
              <a:rPr lang="ko-KR" altLang="en-US" sz="16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불가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예 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US" altLang="ko-KR" sz="8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사용자의 다양한 환경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(OS, 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브라우저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다양한 디바이스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고려하지 못한 경우</a:t>
            </a:r>
            <a:endParaRPr lang="en-US" altLang="ko-KR" sz="1600" dirty="0" smtClean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서비스를 사용하는데 있어 효율적이지 못 하며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학습에 용이하지 못 하고 불편함이 있는 경우</a:t>
            </a:r>
            <a:endParaRPr lang="en-US" altLang="ko-KR" sz="16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454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254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정답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515350" y="286603"/>
            <a:ext cx="482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②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9883" y="2721312"/>
            <a:ext cx="86119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</a:t>
            </a:r>
            <a:r>
              <a:rPr lang="ko-KR" altLang="en-US" sz="1600" b="1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</a:t>
            </a:r>
            <a:r>
              <a:rPr lang="en-US" altLang="ko-KR" sz="1600" b="1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(Program execution) :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 </a:t>
            </a:r>
            <a:endParaRPr lang="en-US" altLang="ko-KR" sz="1600" dirty="0" smtClean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운영체제를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통해 프로그램을 메모리에 올려 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프로세스로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만들고 실행시킬 수 있어야 한다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559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254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정답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515350" y="286603"/>
            <a:ext cx="482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②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883" y="1096426"/>
            <a:ext cx="86119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</a:t>
            </a:r>
            <a:r>
              <a:rPr lang="ko-KR" altLang="en-US" sz="1600" b="1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</a:t>
            </a:r>
            <a:r>
              <a:rPr lang="en-US" altLang="ko-KR" sz="1600" b="1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(Program execution</a:t>
            </a:r>
            <a:r>
              <a:rPr lang="en-US" altLang="ko-KR" sz="1600" b="1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600" b="1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제공 </a:t>
            </a:r>
            <a:r>
              <a:rPr lang="ko-KR" altLang="en-US" sz="1600" b="1" dirty="0" smtClean="0">
                <a:solidFill>
                  <a:srgbClr val="3A0A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방법</a:t>
            </a:r>
            <a:r>
              <a:rPr lang="en-US" altLang="ko-KR" sz="1600" b="1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 </a:t>
            </a:r>
            <a:endParaRPr lang="en-US" altLang="ko-KR" sz="1600" dirty="0" smtClean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특정 오류가 감지될 때 프로그램을 강제 종료할 수 있도록 구축</a:t>
            </a:r>
            <a:endParaRPr lang="en-US" altLang="ko-KR" sz="1600" dirty="0" smtClean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883" y="2721312"/>
            <a:ext cx="86119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</a:t>
            </a:r>
            <a:r>
              <a:rPr lang="ko-KR" altLang="en-US" sz="1600" b="1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</a:t>
            </a:r>
            <a:r>
              <a:rPr lang="en-US" altLang="ko-KR" sz="1600" b="1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(Program execution) </a:t>
            </a:r>
            <a:r>
              <a:rPr lang="ko-KR" altLang="en-US" sz="1600" b="1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제공 </a:t>
            </a:r>
            <a:r>
              <a:rPr lang="ko-KR" altLang="en-US" sz="1600" b="1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불가</a:t>
            </a:r>
            <a:r>
              <a:rPr lang="ko-KR" altLang="en-US" sz="1600" b="1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예</a:t>
            </a:r>
            <a:r>
              <a:rPr lang="en-US" altLang="ko-KR" sz="1600" b="1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 </a:t>
            </a:r>
            <a:endParaRPr lang="en-US" altLang="ko-KR" sz="1600" dirty="0" smtClean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운영체제를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통해 프로그램을 메모리에 올려 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프로세스로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만들고 실행시킬 수 있어야 한다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493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254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정답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515350" y="286603"/>
            <a:ext cx="482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③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9883" y="2253924"/>
            <a:ext cx="66564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입출력 연산</a:t>
            </a:r>
            <a:r>
              <a:rPr lang="en-US" altLang="ko-KR" sz="1600" b="1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(I/O operation) </a:t>
            </a:r>
            <a:r>
              <a:rPr lang="en-US" altLang="ko-KR" sz="1600" b="1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US" altLang="ko-KR" sz="1600" dirty="0" smtClean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프로세스는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모니터나 파일을 통해 입출력을 </a:t>
            </a:r>
            <a:r>
              <a:rPr lang="ko-KR" altLang="en-US" sz="1600" dirty="0" err="1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시스템에게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요구할 수 있다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endParaRPr lang="en-US" altLang="ko-KR" sz="1600" dirty="0" smtClean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6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일반적으로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사용자들은 입출력장치를 제어할 수 없다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endParaRPr lang="en-US" altLang="ko-KR" sz="1600" dirty="0" smtClean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따라서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운영체제가 입출력에 대한 제어를 제공한다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854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254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정답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515350" y="286603"/>
            <a:ext cx="482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③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883" y="1675995"/>
            <a:ext cx="77080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입출력 연산</a:t>
            </a:r>
            <a:r>
              <a:rPr lang="en-US" altLang="ko-KR" sz="1600" b="1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(I/O operation) 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제공 </a:t>
            </a:r>
            <a:r>
              <a:rPr lang="ko-KR" altLang="en-US" sz="1600" dirty="0" smtClean="0">
                <a:solidFill>
                  <a:srgbClr val="3A0A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방법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US" altLang="ko-KR" sz="8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입력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사용자가 시스템을 조작할 수 있게 한다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출력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시스템이 사용자가 이용한 것에 대한 결과를 표시한다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6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883" y="3735300"/>
            <a:ext cx="86119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입출력 연산</a:t>
            </a:r>
            <a:r>
              <a:rPr lang="en-US" altLang="ko-KR" sz="1600" b="1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(I/O operation)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제공</a:t>
            </a:r>
            <a:r>
              <a:rPr lang="ko-KR" altLang="en-US" sz="1600" b="1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불가</a:t>
            </a:r>
            <a:r>
              <a:rPr lang="ko-KR" altLang="en-US" sz="1600" b="1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예</a:t>
            </a:r>
            <a:r>
              <a:rPr lang="en-US" altLang="ko-KR" sz="1600" b="1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 </a:t>
            </a:r>
            <a:endParaRPr lang="en-US" altLang="ko-KR" sz="1600" dirty="0" smtClean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입출력을 받을 때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컴퓨터가 메모리 주소에 데이터를 제대로 읽지 못 하는 경우</a:t>
            </a:r>
            <a:endParaRPr lang="en-US" altLang="ko-KR" sz="1600" dirty="0" smtClean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선점 중인 메모리 주소에 임의 값을 작성 하는 경우</a:t>
            </a:r>
            <a:endParaRPr lang="ko-KR" altLang="en-US" sz="16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882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254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정답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515350" y="286603"/>
            <a:ext cx="482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④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9883" y="2029296"/>
            <a:ext cx="6361547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시스템 조작</a:t>
            </a:r>
            <a:r>
              <a:rPr lang="en-US" altLang="ko-KR" sz="1600" b="1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(File system manipulation) </a:t>
            </a:r>
            <a:r>
              <a:rPr lang="en-US" altLang="ko-KR" sz="1600" b="1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endParaRPr lang="en-US" altLang="ko-KR" sz="1600" dirty="0" smtClean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6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프로그램은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파일을 읽거나 쓸 수 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있어야 하며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이름으로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생성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삭제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검색할 수 있어야 한다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endParaRPr lang="en-US" altLang="ko-KR" sz="1600" dirty="0" smtClean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6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또한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보안을 위해 파일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디렉토리의 소유권에 대한 권한을 </a:t>
            </a:r>
            <a:endParaRPr lang="en-US" altLang="ko-KR" sz="1600" dirty="0" smtClean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조정할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 있다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68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254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정답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515350" y="286603"/>
            <a:ext cx="482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④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883" y="1710878"/>
            <a:ext cx="75527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시스템 조작</a:t>
            </a:r>
            <a:r>
              <a:rPr lang="en-US" altLang="ko-KR" sz="1600" b="1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(File system manipulation)</a:t>
            </a:r>
            <a:r>
              <a:rPr lang="en-US" altLang="ko-KR" sz="1600" b="1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제공 </a:t>
            </a:r>
            <a:r>
              <a:rPr lang="ko-KR" altLang="en-US" sz="1600" dirty="0" smtClean="0">
                <a:solidFill>
                  <a:srgbClr val="3A0A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방법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US" altLang="ko-KR" sz="8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데이터를 쉽게 저장하고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찾고 또한 인출할 수 있게 함으로써 디스크를 보다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효율적이고 편리하게 사용할 수 있게 한다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6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883" y="3762258"/>
            <a:ext cx="86119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시스템 조작</a:t>
            </a:r>
            <a:r>
              <a:rPr lang="en-US" altLang="ko-KR" sz="1600" b="1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(File system manipulation)</a:t>
            </a:r>
            <a:r>
              <a:rPr lang="en-US" altLang="ko-KR" sz="1600" b="1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b="1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제공 </a:t>
            </a:r>
            <a:r>
              <a:rPr lang="ko-KR" altLang="en-US" sz="1600" b="1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불가</a:t>
            </a:r>
            <a:r>
              <a:rPr lang="ko-KR" altLang="en-US" sz="1600" b="1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예 </a:t>
            </a:r>
            <a:r>
              <a:rPr lang="en-US" altLang="ko-KR" sz="1600" b="1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무결성이 보장되지 않을 경우</a:t>
            </a:r>
            <a:endParaRPr lang="en-US" altLang="ko-KR" sz="1600" dirty="0" smtClean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안전성이 낮은 경우</a:t>
            </a:r>
            <a:endParaRPr lang="en-US" altLang="ko-KR" sz="1600" dirty="0" smtClean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535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254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정답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515350" y="286603"/>
            <a:ext cx="482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⑤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9882" y="1589958"/>
            <a:ext cx="68465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통신</a:t>
            </a:r>
            <a:r>
              <a:rPr lang="en-US" altLang="ko-KR" sz="1600" b="1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(Communication) </a:t>
            </a:r>
            <a:r>
              <a:rPr lang="en-US" altLang="ko-KR" sz="1600" b="1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endParaRPr lang="en-US" altLang="ko-KR" sz="1600" dirty="0" smtClean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운영체제에서의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통신 역할은 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가지로 나눌 수 있다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endParaRPr lang="en-US" altLang="ko-KR" sz="1600" dirty="0" smtClean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첫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번째로 </a:t>
            </a:r>
            <a:r>
              <a:rPr lang="ko-KR" altLang="en-US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프로세스간의 통신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이며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endParaRPr lang="en-US" altLang="ko-KR" sz="1600" dirty="0" smtClean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이는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 공유 메모리를 통해 이루어 진다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endParaRPr lang="en-US" altLang="ko-KR" sz="1600" dirty="0" smtClean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두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번째로 </a:t>
            </a:r>
            <a:r>
              <a:rPr lang="ko-KR" altLang="en-US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시스템 간의 프로세스 통신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endParaRPr lang="en-US" altLang="ko-KR" sz="1600" dirty="0" smtClean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때 통신은 메시지 전달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(message passing)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기법을 사용해 이루어 지며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패킷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(packet)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사용해 시스템간 프로세스 사이를 이동한다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431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810740" y="2233584"/>
            <a:ext cx="7560000" cy="1588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0740" y="1623120"/>
            <a:ext cx="248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lang="en-US" altLang="ko-KR" sz="36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351958" y="2922615"/>
            <a:ext cx="3169892" cy="989098"/>
            <a:chOff x="1369366" y="2489976"/>
            <a:chExt cx="3169892" cy="989098"/>
          </a:xfrm>
        </p:grpSpPr>
        <p:grpSp>
          <p:nvGrpSpPr>
            <p:cNvPr id="29" name="그룹 28"/>
            <p:cNvGrpSpPr/>
            <p:nvPr/>
          </p:nvGrpSpPr>
          <p:grpSpPr>
            <a:xfrm>
              <a:off x="1369366" y="2489976"/>
              <a:ext cx="1006384" cy="369332"/>
              <a:chOff x="846161" y="1522955"/>
              <a:chExt cx="1006384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846161" y="1522955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001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1436908" y="1686282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2480884" y="2498507"/>
              <a:ext cx="2058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연습문제 </a:t>
              </a:r>
              <a:r>
                <a:rPr lang="en-US" altLang="ko-KR" sz="16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: 2.1</a:t>
              </a:r>
              <a:endPara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80884" y="2894299"/>
              <a:ext cx="20583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문제</a:t>
              </a:r>
              <a:endPara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정답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351958" y="4407782"/>
            <a:ext cx="5328418" cy="960057"/>
            <a:chOff x="1369366" y="4489882"/>
            <a:chExt cx="5328418" cy="960057"/>
          </a:xfrm>
        </p:grpSpPr>
        <p:grpSp>
          <p:nvGrpSpPr>
            <p:cNvPr id="36" name="그룹 35"/>
            <p:cNvGrpSpPr/>
            <p:nvPr/>
          </p:nvGrpSpPr>
          <p:grpSpPr>
            <a:xfrm>
              <a:off x="1369366" y="4495832"/>
              <a:ext cx="1018259" cy="369332"/>
              <a:chOff x="844186" y="2637230"/>
              <a:chExt cx="1018259" cy="36933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844186" y="2637230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002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1446808" y="2800557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2480884" y="4489882"/>
              <a:ext cx="2058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연습문제 </a:t>
              </a:r>
              <a:r>
                <a:rPr lang="en-US" altLang="ko-KR" sz="16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: 2.4</a:t>
              </a:r>
              <a:endPara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80883" y="4865164"/>
              <a:ext cx="42169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문제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정답</a:t>
              </a:r>
              <a:endPara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4678025" y="2922615"/>
            <a:ext cx="3169892" cy="989098"/>
            <a:chOff x="1369366" y="2489976"/>
            <a:chExt cx="3169892" cy="989098"/>
          </a:xfrm>
        </p:grpSpPr>
        <p:grpSp>
          <p:nvGrpSpPr>
            <p:cNvPr id="20" name="그룹 19"/>
            <p:cNvGrpSpPr/>
            <p:nvPr/>
          </p:nvGrpSpPr>
          <p:grpSpPr>
            <a:xfrm>
              <a:off x="1369366" y="2489976"/>
              <a:ext cx="1006384" cy="369332"/>
              <a:chOff x="846161" y="1522955"/>
              <a:chExt cx="1006384" cy="369332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846161" y="1522955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003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1436908" y="1686282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2480884" y="2498507"/>
              <a:ext cx="2058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연습문제 </a:t>
              </a:r>
              <a:r>
                <a:rPr lang="en-US" altLang="ko-KR" sz="16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: 2.6</a:t>
              </a:r>
              <a:endPara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80884" y="2894299"/>
              <a:ext cx="20583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문제</a:t>
              </a:r>
              <a:endPara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정답</a:t>
              </a:r>
              <a:r>
                <a:rPr lang="ko-KR" altLang="en-US" sz="1600" b="1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b="1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①</a:t>
              </a:r>
              <a:r>
                <a:rPr lang="en-US" altLang="ko-KR" sz="1600" b="1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~</a:t>
              </a:r>
              <a:r>
                <a:rPr lang="ko-KR" altLang="en-US" sz="1600" b="1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⑤</a:t>
              </a:r>
              <a:endParaRPr lang="en-US" altLang="ko-KR" sz="1600" b="1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1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254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정답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515350" y="286603"/>
            <a:ext cx="482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⑤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883" y="1043797"/>
            <a:ext cx="75527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통신</a:t>
            </a:r>
            <a:r>
              <a:rPr lang="en-US" altLang="ko-KR" sz="1600" b="1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(Communication)</a:t>
            </a:r>
            <a:r>
              <a:rPr lang="en-US" altLang="ko-KR" sz="1600" b="1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제공 </a:t>
            </a:r>
            <a:r>
              <a:rPr lang="ko-KR" altLang="en-US" sz="1600" dirty="0" smtClean="0">
                <a:solidFill>
                  <a:srgbClr val="3A0A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방법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US" altLang="ko-KR" sz="800" dirty="0" smtClean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파이프 방식 사용</a:t>
            </a:r>
            <a:endParaRPr lang="en-US" altLang="ko-KR" sz="1600" dirty="0" smtClean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Pipe 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기반 </a:t>
            </a:r>
            <a:r>
              <a:rPr lang="ko-KR" altLang="en-US" sz="1600" dirty="0" err="1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단방향</a:t>
            </a:r>
            <a:endParaRPr lang="en-US" altLang="ko-KR" sz="1600" dirty="0" smtClean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공유 메모리</a:t>
            </a:r>
            <a:endParaRPr lang="en-US" altLang="ko-KR" sz="1600" dirty="0" smtClean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커널 생성 메모리</a:t>
            </a:r>
            <a:endParaRPr lang="en-US" altLang="ko-KR" sz="16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메시지 큐</a:t>
            </a:r>
            <a:endParaRPr lang="en-US" altLang="ko-KR" sz="1600" dirty="0" smtClean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콜</a:t>
            </a:r>
            <a:endParaRPr lang="en-US" altLang="ko-KR" sz="16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9883" y="4263471"/>
            <a:ext cx="86119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통신</a:t>
            </a:r>
            <a:r>
              <a:rPr lang="en-US" altLang="ko-KR" sz="1600" b="1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(Communication)</a:t>
            </a:r>
            <a:r>
              <a:rPr lang="en-US" altLang="ko-KR" sz="1600" b="1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b="1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제공 </a:t>
            </a:r>
            <a:r>
              <a:rPr lang="ko-KR" altLang="en-US" sz="1600" b="1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불가</a:t>
            </a:r>
            <a:r>
              <a:rPr lang="ko-KR" altLang="en-US" sz="1600" b="1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예 </a:t>
            </a:r>
            <a:r>
              <a:rPr lang="en-US" altLang="ko-KR" sz="1600" b="1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참조 값이 변할 경우</a:t>
            </a:r>
            <a:endParaRPr lang="en-US" altLang="ko-KR" sz="1600" dirty="0" smtClean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엉뚱한 시스템이 호출 될 경우</a:t>
            </a:r>
            <a:endParaRPr lang="en-US" altLang="ko-KR" sz="1600" dirty="0" smtClean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489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72" y="3050600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 U</a:t>
            </a:r>
          </a:p>
        </p:txBody>
      </p:sp>
    </p:spTree>
    <p:extLst>
      <p:ext uri="{BB962C8B-B14F-4D97-AF65-F5344CB8AC3E}">
        <p14:creationId xmlns:p14="http://schemas.microsoft.com/office/powerpoint/2010/main" val="33545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18079" y="2475908"/>
            <a:ext cx="1915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연습문제</a:t>
            </a:r>
            <a:endParaRPr lang="en-US" altLang="ko-KR" sz="32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2.1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3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397430" y="3312941"/>
            <a:ext cx="703385" cy="299393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254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2.1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62318" y="3231806"/>
            <a:ext cx="5253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콜</a:t>
            </a:r>
            <a:r>
              <a:rPr lang="ko-KR" altLang="en-US" sz="2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sz="2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목적</a:t>
            </a:r>
            <a:r>
              <a:rPr lang="ko-KR" altLang="en-US" sz="24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은 무엇인가</a:t>
            </a:r>
            <a:r>
              <a:rPr lang="en-US" altLang="ko-KR" sz="2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5949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254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정답 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70854" y="1590234"/>
            <a:ext cx="8799549" cy="3462486"/>
            <a:chOff x="169883" y="1917661"/>
            <a:chExt cx="8799549" cy="3462486"/>
          </a:xfrm>
        </p:grpSpPr>
        <p:sp>
          <p:nvSpPr>
            <p:cNvPr id="10" name="직사각형 9"/>
            <p:cNvSpPr/>
            <p:nvPr/>
          </p:nvSpPr>
          <p:spPr>
            <a:xfrm>
              <a:off x="1044496" y="4981796"/>
              <a:ext cx="5306821" cy="259198"/>
            </a:xfrm>
            <a:prstGeom prst="rect">
              <a:avLst/>
            </a:prstGeom>
            <a:solidFill>
              <a:srgbClr val="FFFF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9883" y="1917661"/>
              <a:ext cx="8799549" cy="346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rgbClr val="1D1C1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시스템 </a:t>
              </a:r>
              <a:r>
                <a:rPr lang="ko-KR" altLang="en-US" sz="1600" dirty="0" smtClean="0">
                  <a:solidFill>
                    <a:srgbClr val="1D1C1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콜</a:t>
              </a:r>
              <a:r>
                <a:rPr lang="ko-KR" altLang="en-US" sz="1600" dirty="0" smtClean="0">
                  <a:solidFill>
                    <a:srgbClr val="1D1C1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의 정식 명칭은 시스템 호출이다</a:t>
              </a:r>
              <a:r>
                <a:rPr lang="en-US" altLang="ko-KR" sz="1600" dirty="0" smtClean="0">
                  <a:solidFill>
                    <a:srgbClr val="1D1C1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endPara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srgbClr val="1D1C1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운영체제는</a:t>
              </a:r>
              <a:r>
                <a:rPr lang="ko-KR" altLang="en-US" sz="1600" b="1" dirty="0">
                  <a:solidFill>
                    <a:srgbClr val="1D1C1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 커널 모드</a:t>
              </a:r>
              <a:r>
                <a:rPr lang="en-US" altLang="ko-KR" sz="1600" b="1" dirty="0">
                  <a:solidFill>
                    <a:srgbClr val="1D1C1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(Kernel Mode)</a:t>
              </a:r>
              <a:r>
                <a:rPr lang="ko-KR" altLang="en-US" sz="1600" dirty="0">
                  <a:solidFill>
                    <a:srgbClr val="1D1C1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와 </a:t>
              </a:r>
              <a:r>
                <a:rPr lang="ko-KR" altLang="en-US" sz="1600" b="1" dirty="0">
                  <a:solidFill>
                    <a:srgbClr val="1D1C1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사용자 모드</a:t>
              </a:r>
              <a:r>
                <a:rPr lang="en-US" altLang="ko-KR" sz="1600" b="1" dirty="0">
                  <a:solidFill>
                    <a:srgbClr val="1D1C1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(User Mode)</a:t>
              </a:r>
              <a:r>
                <a:rPr lang="ko-KR" altLang="en-US" sz="1600" dirty="0">
                  <a:solidFill>
                    <a:srgbClr val="1D1C1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로 나뉘어 </a:t>
              </a:r>
              <a:r>
                <a:rPr lang="ko-KR" altLang="en-US" sz="1600" dirty="0" smtClean="0">
                  <a:solidFill>
                    <a:srgbClr val="1D1C1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구동된다</a:t>
              </a:r>
              <a:r>
                <a:rPr lang="en-US" altLang="ko-KR" sz="1600" dirty="0" smtClean="0">
                  <a:solidFill>
                    <a:srgbClr val="1D1C1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endPara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srgbClr val="1D1C1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운영체제에서 </a:t>
              </a:r>
              <a:r>
                <a:rPr lang="ko-KR" altLang="en-US" sz="1600" dirty="0">
                  <a:solidFill>
                    <a:srgbClr val="1D1C1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프로그램이 </a:t>
              </a:r>
              <a:r>
                <a:rPr lang="ko-KR" altLang="en-US" sz="1600" dirty="0" smtClean="0">
                  <a:solidFill>
                    <a:srgbClr val="1D1C1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구동 되는데 </a:t>
              </a:r>
              <a:r>
                <a:rPr lang="ko-KR" altLang="en-US" sz="1600" dirty="0">
                  <a:solidFill>
                    <a:srgbClr val="1D1C1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있어 파일을 읽어 오거나</a:t>
              </a:r>
              <a:r>
                <a:rPr lang="en-US" altLang="ko-KR" sz="1600" dirty="0">
                  <a:solidFill>
                    <a:srgbClr val="1D1C1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ko-KR" altLang="en-US" sz="1600" dirty="0">
                  <a:solidFill>
                    <a:srgbClr val="1D1C1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파일을 쓰거나</a:t>
              </a:r>
              <a:r>
                <a:rPr lang="en-US" altLang="ko-KR" sz="1600" dirty="0">
                  <a:solidFill>
                    <a:srgbClr val="1D1C1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endPara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srgbClr val="1D1C1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혹은 </a:t>
              </a:r>
              <a:r>
                <a:rPr lang="ko-KR" altLang="en-US" sz="1600" dirty="0">
                  <a:solidFill>
                    <a:srgbClr val="1D1C1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화면에 메시지를 출력하는 등 </a:t>
              </a:r>
              <a:r>
                <a:rPr lang="ko-KR" altLang="en-US" sz="1600" dirty="0" smtClean="0">
                  <a:solidFill>
                    <a:srgbClr val="1D1C1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많은 </a:t>
              </a:r>
              <a:r>
                <a:rPr lang="ko-KR" altLang="en-US" sz="1600" dirty="0">
                  <a:solidFill>
                    <a:srgbClr val="1D1C1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부분이 커널 모드를 사용한다</a:t>
              </a:r>
              <a:r>
                <a:rPr lang="en-US" altLang="ko-KR" sz="1600" dirty="0">
                  <a:solidFill>
                    <a:srgbClr val="1D1C1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 </a:t>
              </a:r>
              <a:endPara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srgbClr val="FF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시스템 </a:t>
              </a:r>
              <a:r>
                <a:rPr lang="ko-KR" altLang="en-US" sz="1600" dirty="0">
                  <a:solidFill>
                    <a:srgbClr val="FF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콜</a:t>
              </a:r>
              <a:r>
                <a:rPr lang="ko-KR" altLang="en-US" sz="1600" dirty="0">
                  <a:solidFill>
                    <a:srgbClr val="1D1C1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은 이러한 커널 영역의 기능을 사용자 모드가 사용 가능하게</a:t>
              </a:r>
              <a:r>
                <a:rPr lang="en-US" altLang="ko-KR" sz="1600" dirty="0">
                  <a:solidFill>
                    <a:srgbClr val="1D1C1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endPara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srgbClr val="1D1C1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즉 </a:t>
              </a:r>
              <a:r>
                <a:rPr lang="ko-KR" altLang="en-US" sz="1600" dirty="0">
                  <a:solidFill>
                    <a:srgbClr val="FF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프로세스가 하드웨어에 직접 접근해서 필요한 기능을 사용</a:t>
              </a:r>
              <a:r>
                <a:rPr lang="ko-KR" altLang="en-US" sz="1600" dirty="0">
                  <a:solidFill>
                    <a:srgbClr val="1D1C1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할 수 있게 </a:t>
              </a:r>
              <a:r>
                <a:rPr lang="ko-KR" altLang="en-US" sz="1600" dirty="0" smtClean="0">
                  <a:solidFill>
                    <a:srgbClr val="1D1C1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해주는 것</a:t>
              </a:r>
              <a:r>
                <a:rPr lang="en-US" altLang="ko-KR" sz="1600" dirty="0" smtClean="0">
                  <a:solidFill>
                    <a:srgbClr val="1D1C1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  <a:r>
                <a:rPr lang="en-US" altLang="ko-KR" sz="1600" dirty="0">
                  <a:solidFill>
                    <a:srgbClr val="1D1C1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 </a:t>
              </a:r>
              <a:endPara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628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A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9301" y="301434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7859" y="293743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18079" y="2475908"/>
            <a:ext cx="1915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연습문제</a:t>
            </a:r>
            <a:endParaRPr lang="en-US" altLang="ko-KR" sz="32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2.4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68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823207" y="3193477"/>
            <a:ext cx="582805" cy="319490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254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2.4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40910" y="3122390"/>
            <a:ext cx="6559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</a:t>
            </a:r>
            <a:r>
              <a:rPr lang="ko-KR" altLang="en-US" sz="2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</a:t>
            </a:r>
            <a:r>
              <a:rPr lang="ko-KR" altLang="en-US" sz="24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sz="2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목적</a:t>
            </a:r>
            <a:r>
              <a:rPr lang="ko-KR" altLang="en-US" sz="24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은 무엇인가</a:t>
            </a:r>
            <a:r>
              <a:rPr lang="en-US" altLang="ko-KR" sz="2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69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56410" y="3159708"/>
            <a:ext cx="2892425" cy="341642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254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정답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80225" y="2721312"/>
            <a:ext cx="85808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 운영체제는 알려진 프로그램의 개발과 실행을 위해 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좀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더 </a:t>
            </a:r>
            <a:r>
              <a:rPr lang="ko-KR" altLang="en-US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편리한 환경을 구축하도록 도움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주는 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유틸리티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(System Utility) 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즉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프로그램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제공 하는 것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347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9301" y="301434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7859" y="293743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18079" y="2475908"/>
            <a:ext cx="1915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연습문제</a:t>
            </a:r>
            <a:endParaRPr lang="en-US" altLang="ko-KR" sz="32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2.6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600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오늘의PPT색상테마064_예쁜마린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9FD7BF"/>
      </a:accent1>
      <a:accent2>
        <a:srgbClr val="52B49B"/>
      </a:accent2>
      <a:accent3>
        <a:srgbClr val="43A49D"/>
      </a:accent3>
      <a:accent4>
        <a:srgbClr val="808684"/>
      </a:accent4>
      <a:accent5>
        <a:srgbClr val="94B4B3"/>
      </a:accent5>
      <a:accent6>
        <a:srgbClr val="AEB2B1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2471</TotalTime>
  <Words>723</Words>
  <Application>Microsoft Office PowerPoint</Application>
  <PresentationFormat>화면 슬라이드 쇼(4:3)</PresentationFormat>
  <Paragraphs>161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HY헤드라인M</vt:lpstr>
      <vt:lpstr>나눔바른고딕</vt:lpstr>
      <vt:lpstr>Ebrima</vt:lpstr>
      <vt:lpstr>맑은 고딕</vt:lpstr>
      <vt:lpstr>Arial</vt:lpstr>
      <vt:lpstr>나눔바른고딕 UltraLight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ADMIN</cp:lastModifiedBy>
  <cp:revision>187</cp:revision>
  <dcterms:created xsi:type="dcterms:W3CDTF">2015-01-21T11:35:38Z</dcterms:created>
  <dcterms:modified xsi:type="dcterms:W3CDTF">2020-04-19T09:43:13Z</dcterms:modified>
</cp:coreProperties>
</file>