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71" r:id="rId2"/>
    <p:sldId id="291" r:id="rId3"/>
    <p:sldId id="286" r:id="rId4"/>
    <p:sldId id="295" r:id="rId5"/>
    <p:sldId id="287" r:id="rId6"/>
    <p:sldId id="318" r:id="rId7"/>
    <p:sldId id="319" r:id="rId8"/>
    <p:sldId id="320" r:id="rId9"/>
    <p:sldId id="316" r:id="rId10"/>
    <p:sldId id="323" r:id="rId11"/>
    <p:sldId id="317" r:id="rId12"/>
    <p:sldId id="315" r:id="rId13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Cambria Math" panose="02040503050406030204" pitchFamily="18" charset="0"/>
      <p:regular r:id="rId19"/>
    </p:embeddedFont>
    <p:embeddedFont>
      <p:font typeface="Ebrima" panose="02000000000000000000" pitchFamily="2" charset="0"/>
      <p:regular r:id="rId20"/>
      <p:bold r:id="rId21"/>
    </p:embeddedFont>
    <p:embeddedFont>
      <p:font typeface="HY견고딕" panose="02030600000101010101" pitchFamily="18" charset="-127"/>
      <p:regular r:id="rId22"/>
    </p:embeddedFont>
    <p:embeddedFont>
      <p:font typeface="함초롬바탕" panose="02030604000101010101" pitchFamily="18" charset="-127"/>
      <p:regular r:id="rId23"/>
      <p:bold r:id="rId24"/>
    </p:embeddedFont>
    <p:embeddedFont>
      <p:font typeface="나눔바른고딕" panose="020B0600000101010101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A7E"/>
    <a:srgbClr val="FFCCCC"/>
    <a:srgbClr val="A795F5"/>
    <a:srgbClr val="B9ABF7"/>
    <a:srgbClr val="AAF268"/>
    <a:srgbClr val="78E713"/>
    <a:srgbClr val="AFF2AC"/>
    <a:srgbClr val="1D1C1C"/>
    <a:srgbClr val="2C2A2A"/>
    <a:srgbClr val="F7D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43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243384"/>
            <a:ext cx="45719" cy="268937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26178" y="3193186"/>
            <a:ext cx="159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 연습문제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8" y="401292"/>
            <a:ext cx="46305" cy="452148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79255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다음 프로세스는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선점형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라운드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로빈 스케줄링 알고리즘을 사용하여 스케줄링 된다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612298"/>
                  </p:ext>
                </p:extLst>
              </p:nvPr>
            </p:nvGraphicFramePr>
            <p:xfrm>
              <a:off x="1967542" y="1341036"/>
              <a:ext cx="5519108" cy="2240280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1379777">
                      <a:extLst>
                        <a:ext uri="{9D8B030D-6E8A-4147-A177-3AD203B41FA5}">
                          <a16:colId xmlns:a16="http://schemas.microsoft.com/office/drawing/2014/main" val="1642254501"/>
                        </a:ext>
                      </a:extLst>
                    </a:gridCol>
                    <a:gridCol w="1379777">
                      <a:extLst>
                        <a:ext uri="{9D8B030D-6E8A-4147-A177-3AD203B41FA5}">
                          <a16:colId xmlns:a16="http://schemas.microsoft.com/office/drawing/2014/main" val="742968612"/>
                        </a:ext>
                      </a:extLst>
                    </a:gridCol>
                    <a:gridCol w="1379777">
                      <a:extLst>
                        <a:ext uri="{9D8B030D-6E8A-4147-A177-3AD203B41FA5}">
                          <a16:colId xmlns:a16="http://schemas.microsoft.com/office/drawing/2014/main" val="1866916625"/>
                        </a:ext>
                      </a:extLst>
                    </a:gridCol>
                    <a:gridCol w="1379777">
                      <a:extLst>
                        <a:ext uri="{9D8B030D-6E8A-4147-A177-3AD203B41FA5}">
                          <a16:colId xmlns:a16="http://schemas.microsoft.com/office/drawing/2014/main" val="3193034519"/>
                        </a:ext>
                      </a:extLst>
                    </a:gridCol>
                  </a:tblGrid>
                  <a:tr h="3004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프로세스</a:t>
                          </a:r>
                          <a:endParaRPr lang="ko-KR" altLang="en-US" sz="15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err="1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버스트</a:t>
                          </a:r>
                          <a:endParaRPr lang="ko-KR" altLang="en-US" sz="15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cs typeface="+mn-cs"/>
                            </a:rPr>
                            <a:t>우선순위</a:t>
                          </a:r>
                          <a:endParaRPr lang="ko-KR" altLang="en-US" sz="15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시간</a:t>
                          </a:r>
                          <a:endParaRPr lang="ko-KR" altLang="en-US" sz="15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19883"/>
                      </a:ext>
                    </a:extLst>
                  </a:tr>
                  <a:tr h="30047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40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75309"/>
                      </a:ext>
                    </a:extLst>
                  </a:tr>
                  <a:tr h="30047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25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25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013571"/>
                      </a:ext>
                    </a:extLst>
                  </a:tr>
                  <a:tr h="30047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25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145033"/>
                      </a:ext>
                    </a:extLst>
                  </a:tr>
                  <a:tr h="30047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35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15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60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483714"/>
                      </a:ext>
                    </a:extLst>
                  </a:tr>
                  <a:tr h="30047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5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100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444523"/>
                      </a:ext>
                    </a:extLst>
                  </a:tr>
                  <a:tr h="30047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105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63856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612298"/>
                  </p:ext>
                </p:extLst>
              </p:nvPr>
            </p:nvGraphicFramePr>
            <p:xfrm>
              <a:off x="1967542" y="1341036"/>
              <a:ext cx="5519108" cy="2240280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1379777">
                      <a:extLst>
                        <a:ext uri="{9D8B030D-6E8A-4147-A177-3AD203B41FA5}">
                          <a16:colId xmlns:a16="http://schemas.microsoft.com/office/drawing/2014/main" val="1642254501"/>
                        </a:ext>
                      </a:extLst>
                    </a:gridCol>
                    <a:gridCol w="1379777">
                      <a:extLst>
                        <a:ext uri="{9D8B030D-6E8A-4147-A177-3AD203B41FA5}">
                          <a16:colId xmlns:a16="http://schemas.microsoft.com/office/drawing/2014/main" val="742968612"/>
                        </a:ext>
                      </a:extLst>
                    </a:gridCol>
                    <a:gridCol w="1379777">
                      <a:extLst>
                        <a:ext uri="{9D8B030D-6E8A-4147-A177-3AD203B41FA5}">
                          <a16:colId xmlns:a16="http://schemas.microsoft.com/office/drawing/2014/main" val="1866916625"/>
                        </a:ext>
                      </a:extLst>
                    </a:gridCol>
                    <a:gridCol w="1379777">
                      <a:extLst>
                        <a:ext uri="{9D8B030D-6E8A-4147-A177-3AD203B41FA5}">
                          <a16:colId xmlns:a16="http://schemas.microsoft.com/office/drawing/2014/main" val="3193034519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프로세스</a:t>
                          </a:r>
                          <a:endParaRPr lang="ko-KR" altLang="en-US" sz="15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err="1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버스트</a:t>
                          </a:r>
                          <a:endParaRPr lang="ko-KR" altLang="en-US" sz="15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  <a:cs typeface="+mn-cs"/>
                            </a:rPr>
                            <a:t>우선순위</a:t>
                          </a:r>
                          <a:endParaRPr lang="ko-KR" altLang="en-US" sz="15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시간</a:t>
                          </a:r>
                          <a:endParaRPr lang="ko-KR" altLang="en-US" sz="15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1988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1" t="-103846" r="-300441" b="-5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40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7530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1" t="-200000" r="-300441" b="-4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25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25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01357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1" t="-300000" r="-300441" b="-3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25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14503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1" t="-400000" r="-300441" b="-2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35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15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60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48371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1" t="-509615" r="-300441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5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100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44452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1" t="-598113" r="-300441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10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105</a:t>
                          </a:r>
                          <a:endParaRPr lang="ko-KR" altLang="en-US" sz="14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638569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그룹 2"/>
          <p:cNvGrpSpPr/>
          <p:nvPr/>
        </p:nvGrpSpPr>
        <p:grpSpPr>
          <a:xfrm>
            <a:off x="1938408" y="3777986"/>
            <a:ext cx="5506636" cy="2101773"/>
            <a:chOff x="573025" y="4098563"/>
            <a:chExt cx="5506636" cy="2101773"/>
          </a:xfrm>
        </p:grpSpPr>
        <p:sp>
          <p:nvSpPr>
            <p:cNvPr id="7" name="직사각형 6"/>
            <p:cNvSpPr/>
            <p:nvPr/>
          </p:nvSpPr>
          <p:spPr>
            <a:xfrm>
              <a:off x="573025" y="4098563"/>
              <a:ext cx="550663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a. Gantt </a:t>
              </a:r>
              <a:r>
                <a:rPr lang="ko-KR" altLang="en-US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차트를 사용하여 프로세스의 스케줄 순서를 보여라</a:t>
              </a:r>
              <a:r>
                <a:rPr lang="en-US" altLang="ko-KR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3025" y="4676454"/>
              <a:ext cx="481734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b. </a:t>
              </a:r>
              <a:r>
                <a:rPr lang="ko-KR" altLang="en-US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각 프로세스에 소요되는 총 처리 시간은 얼마인가</a:t>
              </a:r>
              <a:r>
                <a:rPr lang="en-US" altLang="ko-KR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3025" y="5288454"/>
              <a:ext cx="371928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c. </a:t>
              </a:r>
              <a:r>
                <a:rPr lang="ko-KR" altLang="en-US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각 프로세스의 대기 시간은 얼마인가</a:t>
              </a:r>
              <a:r>
                <a:rPr lang="en-US" altLang="ko-KR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3025" y="5877171"/>
              <a:ext cx="269336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d. CPU </a:t>
              </a:r>
              <a:r>
                <a:rPr lang="ko-KR" altLang="en-US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이용률은 얼마인가</a:t>
              </a:r>
              <a:r>
                <a:rPr lang="en-US" altLang="ko-KR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5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2208" y="537085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513" y="491378"/>
            <a:ext cx="550663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 Gantt 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차트를 사용하여 프로세스의 스케줄 순서를 보여라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8250506"/>
                  </p:ext>
                </p:extLst>
              </p:nvPr>
            </p:nvGraphicFramePr>
            <p:xfrm>
              <a:off x="169884" y="996543"/>
              <a:ext cx="8736320" cy="474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6020">
                      <a:extLst>
                        <a:ext uri="{9D8B030D-6E8A-4147-A177-3AD203B41FA5}">
                          <a16:colId xmlns:a16="http://schemas.microsoft.com/office/drawing/2014/main" val="152465002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4133125478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715920224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3355374023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2421768910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1188273620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3898370138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752487924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1970194262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3020465801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2572611218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3786191477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279493089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3051062886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3496336746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649087195"/>
                        </a:ext>
                      </a:extLst>
                    </a:gridCol>
                  </a:tblGrid>
                  <a:tr h="4745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b="1" dirty="0">
                            <a:solidFill>
                              <a:schemeClr val="tx1"/>
                            </a:solidFill>
                            <a:latin typeface="함초롬바탕" panose="02030604000101010101" pitchFamily="18" charset="-127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b="1" dirty="0">
                            <a:solidFill>
                              <a:schemeClr val="tx1"/>
                            </a:solidFill>
                            <a:latin typeface="함초롬바탕" panose="02030604000101010101" pitchFamily="18" charset="-127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293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8250506"/>
                  </p:ext>
                </p:extLst>
              </p:nvPr>
            </p:nvGraphicFramePr>
            <p:xfrm>
              <a:off x="169884" y="996543"/>
              <a:ext cx="8736320" cy="474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6020">
                      <a:extLst>
                        <a:ext uri="{9D8B030D-6E8A-4147-A177-3AD203B41FA5}">
                          <a16:colId xmlns:a16="http://schemas.microsoft.com/office/drawing/2014/main" val="152465002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4133125478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715920224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3355374023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2421768910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1188273620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3898370138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752487924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1970194262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3020465801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2572611218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3786191477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279493089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3051062886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3496336746"/>
                        </a:ext>
                      </a:extLst>
                    </a:gridCol>
                    <a:gridCol w="546020">
                      <a:extLst>
                        <a:ext uri="{9D8B030D-6E8A-4147-A177-3AD203B41FA5}">
                          <a16:colId xmlns:a16="http://schemas.microsoft.com/office/drawing/2014/main" val="649087195"/>
                        </a:ext>
                      </a:extLst>
                    </a:gridCol>
                  </a:tblGrid>
                  <a:tr h="4745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1" t="-1266" r="-1498889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247" t="-1266" r="-1415730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266" r="-1300000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1266" r="-1200000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4494" t="-1266" r="-1113483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889" t="-1266" r="-1001111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5618" t="-1266" r="-912360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7778" t="-1266" r="-802222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7778" t="-1266" r="-702222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7865" t="-1266" r="-610112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667" t="-1266" r="-503333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96667" t="-1266" r="-403333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10112" t="-1266" r="-307865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5556" t="-1266" r="-204444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11236" t="-1266" r="-106742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94444" t="-1266" r="-5556" b="-5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293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-1371" y="1516779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0        10       20        30       40       50        60       70       80       90      100       110     115     125      135     145     150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8513" y="2120101"/>
            <a:ext cx="7825279" cy="798314"/>
            <a:chOff x="168513" y="2027675"/>
            <a:chExt cx="7825279" cy="798314"/>
          </a:xfrm>
        </p:grpSpPr>
        <p:sp>
          <p:nvSpPr>
            <p:cNvPr id="10" name="직사각형 9"/>
            <p:cNvSpPr/>
            <p:nvPr/>
          </p:nvSpPr>
          <p:spPr>
            <a:xfrm flipH="1">
              <a:off x="168513" y="207338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4818" y="2027675"/>
              <a:ext cx="481734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b. </a:t>
              </a:r>
              <a:r>
                <a:rPr lang="ko-KR" altLang="en-US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각 프로세스에 소요되는 총 처리 시간은 얼마인가</a:t>
              </a:r>
              <a:r>
                <a:rPr lang="en-US" altLang="ko-KR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327527" y="2493984"/>
              <a:ext cx="6666265" cy="332005"/>
              <a:chOff x="216189" y="2348549"/>
              <a:chExt cx="6666265" cy="332005"/>
            </a:xfrm>
            <a:solidFill>
              <a:schemeClr val="accent2">
                <a:lumMod val="60000"/>
                <a:lumOff val="40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직사각형 13"/>
                  <p:cNvSpPr/>
                  <p:nvPr/>
                </p:nvSpPr>
                <p:spPr>
                  <a:xfrm>
                    <a:off x="216189" y="2357389"/>
                    <a:ext cx="872355" cy="3231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ko-KR" altLang="en-US" sz="150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 </a:t>
                    </a:r>
                    <a:r>
                      <a:rPr lang="en-US" altLang="ko-KR" sz="150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= 60</a:t>
                    </a:r>
                    <a:endParaRPr lang="ko-KR" altLang="en-US" sz="1500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14" name="직사각형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89" y="2357389"/>
                    <a:ext cx="872355" cy="3231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7547" r="-1399" b="-1698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/>
                  <p:cNvSpPr/>
                  <p:nvPr/>
                </p:nvSpPr>
                <p:spPr>
                  <a:xfrm>
                    <a:off x="1362593" y="2357389"/>
                    <a:ext cx="872355" cy="3231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ko-KR" altLang="en-US" sz="150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 </a:t>
                    </a:r>
                    <a:r>
                      <a:rPr lang="en-US" altLang="ko-KR" sz="150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= 90</a:t>
                    </a:r>
                    <a:endParaRPr lang="ko-KR" altLang="en-US" sz="1500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15" name="직사각형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2593" y="2357389"/>
                    <a:ext cx="872355" cy="3231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7547" r="-1399" b="-1698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직사각형 15"/>
                  <p:cNvSpPr/>
                  <p:nvPr/>
                </p:nvSpPr>
                <p:spPr>
                  <a:xfrm>
                    <a:off x="2504068" y="2348549"/>
                    <a:ext cx="984565" cy="3231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ko-KR" altLang="en-US" sz="150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 </a:t>
                    </a:r>
                    <a:r>
                      <a:rPr lang="en-US" altLang="ko-KR" sz="150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= 100</a:t>
                    </a:r>
                    <a:endParaRPr lang="ko-KR" altLang="en-US" sz="1500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16" name="직사각형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4068" y="2348549"/>
                    <a:ext cx="984565" cy="3231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660" r="-617" b="-1886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직사각형 16"/>
                  <p:cNvSpPr/>
                  <p:nvPr/>
                </p:nvSpPr>
                <p:spPr>
                  <a:xfrm>
                    <a:off x="3655401" y="2357389"/>
                    <a:ext cx="984565" cy="3231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a14:m>
                    <a:r>
                      <a:rPr lang="ko-KR" altLang="en-US" sz="150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 </a:t>
                    </a:r>
                    <a:r>
                      <a:rPr lang="en-US" altLang="ko-KR" sz="150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= 150</a:t>
                    </a:r>
                    <a:endParaRPr lang="ko-KR" altLang="en-US" sz="1500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17" name="직사각형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401" y="2357389"/>
                    <a:ext cx="984565" cy="3231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7547" r="-1242" b="-1698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직사각형 17"/>
                  <p:cNvSpPr/>
                  <p:nvPr/>
                </p:nvSpPr>
                <p:spPr>
                  <a:xfrm>
                    <a:off x="4720540" y="2353115"/>
                    <a:ext cx="984565" cy="3231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a14:m>
                    <a:r>
                      <a:rPr lang="ko-KR" altLang="en-US" sz="150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 </a:t>
                    </a:r>
                    <a:r>
                      <a:rPr lang="en-US" altLang="ko-KR" sz="150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= 115</a:t>
                    </a:r>
                    <a:endParaRPr lang="ko-KR" altLang="en-US" sz="1500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18" name="직사각형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0540" y="2353115"/>
                    <a:ext cx="984565" cy="3231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5660" r="-1242" b="-1886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직사각형 19"/>
                  <p:cNvSpPr/>
                  <p:nvPr/>
                </p:nvSpPr>
                <p:spPr>
                  <a:xfrm>
                    <a:off x="5897889" y="2353115"/>
                    <a:ext cx="984565" cy="3231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a14:m>
                    <a:r>
                      <a:rPr lang="ko-KR" altLang="en-US" sz="150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 </a:t>
                    </a:r>
                    <a:r>
                      <a:rPr lang="en-US" altLang="ko-KR" sz="150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= 125</a:t>
                    </a:r>
                    <a:endParaRPr lang="ko-KR" altLang="en-US" sz="1500" dirty="0">
                      <a:solidFill>
                        <a:schemeClr val="tx1"/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20" name="직사각형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889" y="2353115"/>
                    <a:ext cx="984565" cy="3231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5660" r="-1242" b="-1886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" name="그룹 12"/>
          <p:cNvGrpSpPr/>
          <p:nvPr/>
        </p:nvGrpSpPr>
        <p:grpSpPr>
          <a:xfrm>
            <a:off x="168513" y="3354811"/>
            <a:ext cx="7769173" cy="837562"/>
            <a:chOff x="168513" y="2982448"/>
            <a:chExt cx="7769173" cy="837562"/>
          </a:xfrm>
        </p:grpSpPr>
        <p:grpSp>
          <p:nvGrpSpPr>
            <p:cNvPr id="9" name="그룹 8"/>
            <p:cNvGrpSpPr/>
            <p:nvPr/>
          </p:nvGrpSpPr>
          <p:grpSpPr>
            <a:xfrm>
              <a:off x="168513" y="2982448"/>
              <a:ext cx="3765593" cy="323165"/>
              <a:chOff x="169884" y="2892045"/>
              <a:chExt cx="3765593" cy="323165"/>
            </a:xfrm>
          </p:grpSpPr>
          <p:sp>
            <p:nvSpPr>
              <p:cNvPr id="22" name="직사각형 21"/>
              <p:cNvSpPr/>
              <p:nvPr/>
            </p:nvSpPr>
            <p:spPr>
              <a:xfrm flipH="1">
                <a:off x="169884" y="2937752"/>
                <a:ext cx="46305" cy="231753"/>
              </a:xfrm>
              <a:prstGeom prst="rect">
                <a:avLst/>
              </a:prstGeom>
              <a:solidFill>
                <a:srgbClr val="2C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16189" y="2892045"/>
                <a:ext cx="3719288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5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c. </a:t>
                </a:r>
                <a:r>
                  <a:rPr lang="ko-KR" altLang="en-US" sz="15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각 프로세스의 대기 시간은 얼마인가</a:t>
                </a:r>
                <a:r>
                  <a:rPr lang="en-US" altLang="ko-KR" sz="15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?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1327527" y="3481595"/>
              <a:ext cx="6610159" cy="338415"/>
              <a:chOff x="1327527" y="3481595"/>
              <a:chExt cx="6610159" cy="3384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327527" y="3481595"/>
                    <a:ext cx="872355" cy="32316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ko-KR" altLang="en-US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 </a:t>
                    </a:r>
                    <a:r>
                      <a:rPr lang="en-US" altLang="ko-KR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= 20</a:t>
                    </a:r>
                    <a:endParaRPr lang="ko-KR" altLang="en-US" sz="1500" dirty="0">
                      <a:latin typeface="HY헤드라인M" panose="02030600000101010101" pitchFamily="18" charset="-127"/>
                      <a:ea typeface="HY헤드라인M" panose="02030600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25" name="직사각형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7527" y="3481595"/>
                    <a:ext cx="872355" cy="3231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5660" r="-1399" b="-1886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직사각형 25"/>
                  <p:cNvSpPr/>
                  <p:nvPr/>
                </p:nvSpPr>
                <p:spPr>
                  <a:xfrm>
                    <a:off x="2485073" y="3488359"/>
                    <a:ext cx="872355" cy="32316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none">
                    <a:spAutoFit/>
                  </a:bodyPr>
                  <a:lstStyle/>
                  <a:p>
                    <a:pPr algn="dist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ko-KR" altLang="en-US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 </a:t>
                    </a:r>
                    <a:r>
                      <a:rPr lang="en-US" altLang="ko-KR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= 35</a:t>
                    </a:r>
                    <a:endParaRPr lang="ko-KR" altLang="en-US" sz="1500" dirty="0">
                      <a:latin typeface="HY헤드라인M" panose="02030600000101010101" pitchFamily="18" charset="-127"/>
                      <a:ea typeface="HY헤드라인M" panose="02030600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26" name="직사각형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5073" y="3488359"/>
                    <a:ext cx="872355" cy="3231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5660" r="-1399" b="-1886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직사각형 26"/>
                  <p:cNvSpPr/>
                  <p:nvPr/>
                </p:nvSpPr>
                <p:spPr>
                  <a:xfrm>
                    <a:off x="3615406" y="3481595"/>
                    <a:ext cx="872355" cy="32316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ko-KR" altLang="en-US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 </a:t>
                    </a:r>
                    <a:r>
                      <a:rPr lang="en-US" altLang="ko-KR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= 40</a:t>
                    </a:r>
                    <a:endParaRPr lang="ko-KR" altLang="en-US" sz="1500" dirty="0">
                      <a:latin typeface="HY헤드라인M" panose="02030600000101010101" pitchFamily="18" charset="-127"/>
                      <a:ea typeface="HY헤드라인M" panose="02030600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406" y="3481595"/>
                    <a:ext cx="872355" cy="3231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5660" r="-1399" b="-1886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직사각형 27"/>
                  <p:cNvSpPr/>
                  <p:nvPr/>
                </p:nvSpPr>
                <p:spPr>
                  <a:xfrm>
                    <a:off x="4766739" y="3488359"/>
                    <a:ext cx="872355" cy="32316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a14:m>
                    <a:r>
                      <a:rPr lang="ko-KR" altLang="en-US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 </a:t>
                    </a:r>
                    <a:r>
                      <a:rPr lang="en-US" altLang="ko-KR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= 65</a:t>
                    </a:r>
                    <a:endParaRPr lang="ko-KR" altLang="en-US" sz="1500" dirty="0">
                      <a:latin typeface="HY헤드라인M" panose="02030600000101010101" pitchFamily="18" charset="-127"/>
                      <a:ea typeface="HY헤드라인M" panose="02030600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28" name="직사각형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739" y="3488359"/>
                    <a:ext cx="872355" cy="3231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5660" r="-1399" b="-1886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5918072" y="3496845"/>
                    <a:ext cx="872355" cy="32316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a14:m>
                    <a:r>
                      <a:rPr lang="ko-KR" altLang="en-US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 </a:t>
                    </a:r>
                    <a:r>
                      <a:rPr lang="en-US" altLang="ko-KR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= 10</a:t>
                    </a:r>
                    <a:endParaRPr lang="ko-KR" altLang="en-US" sz="1500" dirty="0">
                      <a:latin typeface="HY헤드라인M" panose="02030600000101010101" pitchFamily="18" charset="-127"/>
                      <a:ea typeface="HY헤드라인M" panose="02030600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29" name="직사각형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8072" y="3496845"/>
                    <a:ext cx="872355" cy="3231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7547" r="-1399" b="-1698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직사각형 29"/>
                  <p:cNvSpPr/>
                  <p:nvPr/>
                </p:nvSpPr>
                <p:spPr>
                  <a:xfrm>
                    <a:off x="7065331" y="3488359"/>
                    <a:ext cx="872355" cy="32316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500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a14:m>
                    <a:r>
                      <a:rPr lang="ko-KR" altLang="en-US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 </a:t>
                    </a:r>
                    <a:r>
                      <a:rPr lang="en-US" altLang="ko-KR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a:t>= 10</a:t>
                    </a:r>
                    <a:endParaRPr lang="ko-KR" altLang="en-US" sz="1500" dirty="0">
                      <a:latin typeface="HY헤드라인M" panose="02030600000101010101" pitchFamily="18" charset="-127"/>
                      <a:ea typeface="HY헤드라인M" panose="02030600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30" name="직사각형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5331" y="3488359"/>
                    <a:ext cx="872355" cy="3231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5660" r="-1399" b="-1886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그룹 5"/>
          <p:cNvGrpSpPr/>
          <p:nvPr/>
        </p:nvGrpSpPr>
        <p:grpSpPr>
          <a:xfrm>
            <a:off x="214818" y="4607653"/>
            <a:ext cx="8907353" cy="1188596"/>
            <a:chOff x="182060" y="4030236"/>
            <a:chExt cx="8907353" cy="1188596"/>
          </a:xfrm>
        </p:grpSpPr>
        <p:grpSp>
          <p:nvGrpSpPr>
            <p:cNvPr id="37" name="그룹 36"/>
            <p:cNvGrpSpPr/>
            <p:nvPr/>
          </p:nvGrpSpPr>
          <p:grpSpPr>
            <a:xfrm>
              <a:off x="182060" y="4030236"/>
              <a:ext cx="2739671" cy="323165"/>
              <a:chOff x="188948" y="4661726"/>
              <a:chExt cx="2739671" cy="323165"/>
            </a:xfrm>
          </p:grpSpPr>
          <p:sp>
            <p:nvSpPr>
              <p:cNvPr id="31" name="직사각형 30"/>
              <p:cNvSpPr/>
              <p:nvPr/>
            </p:nvSpPr>
            <p:spPr>
              <a:xfrm flipH="1">
                <a:off x="188948" y="4707433"/>
                <a:ext cx="46305" cy="231753"/>
              </a:xfrm>
              <a:prstGeom prst="rect">
                <a:avLst/>
              </a:prstGeom>
              <a:solidFill>
                <a:srgbClr val="2C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35253" y="4661726"/>
                <a:ext cx="269336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5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d. CPU </a:t>
                </a:r>
                <a:r>
                  <a:rPr lang="ko-KR" altLang="en-US" sz="15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이용률은 얼마인가</a:t>
                </a:r>
                <a:r>
                  <a:rPr lang="en-US" altLang="ko-KR" sz="15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?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715964" y="4895667"/>
              <a:ext cx="1907257" cy="3231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답은 </a:t>
              </a:r>
              <a:r>
                <a:rPr lang="en-US" altLang="ko-KR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100%</a:t>
              </a:r>
              <a:endPara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8365" y="4338605"/>
              <a:ext cx="8861048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CPU</a:t>
              </a:r>
              <a:r>
                <a:rPr lang="ko-KR" altLang="en-US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는 전체 </a:t>
              </a:r>
              <a:r>
                <a:rPr lang="en-US" altLang="ko-KR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150 </a:t>
              </a:r>
              <a:r>
                <a:rPr lang="ko-KR" altLang="en-US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시간 동안 계속 동작했기 때문에 이용률은 </a:t>
              </a:r>
              <a:r>
                <a:rPr lang="en-US" altLang="ko-KR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100% </a:t>
              </a:r>
              <a:r>
                <a:rPr lang="ko-KR" altLang="en-US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이다</a:t>
              </a:r>
              <a:r>
                <a:rPr lang="en-US" altLang="ko-KR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  <a:r>
                <a:rPr lang="ko-KR" altLang="en-US" sz="15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endPara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5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750919" y="1635378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0919" y="1024914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387387" y="2184269"/>
            <a:ext cx="3169892" cy="369332"/>
            <a:chOff x="1369366" y="2489976"/>
            <a:chExt cx="3169892" cy="369332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 5.2 </a:t>
              </a:r>
              <a:r>
                <a:rPr lang="ko-KR" altLang="en-US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문제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94612" y="3427798"/>
            <a:ext cx="3169892" cy="375282"/>
            <a:chOff x="1369366" y="4489882"/>
            <a:chExt cx="3169892" cy="375282"/>
          </a:xfrm>
        </p:grpSpPr>
        <p:grpSp>
          <p:nvGrpSpPr>
            <p:cNvPr id="36" name="그룹 35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480884" y="4489882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 5.4 </a:t>
              </a:r>
              <a:r>
                <a:rPr lang="ko-KR" altLang="en-US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문제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387387" y="4762915"/>
            <a:ext cx="3169892" cy="375282"/>
            <a:chOff x="1369366" y="4489882"/>
            <a:chExt cx="3169892" cy="375282"/>
          </a:xfrm>
        </p:grpSpPr>
        <p:grpSp>
          <p:nvGrpSpPr>
            <p:cNvPr id="28" name="그룹 27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003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2480884" y="4489882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 5.5 </a:t>
              </a:r>
              <a:r>
                <a:rPr lang="ko-KR" altLang="en-US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문제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4068" y="2432556"/>
            <a:ext cx="249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 5.2 </a:t>
            </a:r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5325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선점 스케줄링과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비선점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스케줄링의 차이점을 설명하라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4614" y="2028815"/>
            <a:ext cx="69829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A795F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선점 스케줄링</a:t>
            </a:r>
            <a:endParaRPr lang="en-US" altLang="ko-KR" sz="2400" dirty="0">
              <a:solidFill>
                <a:srgbClr val="A795F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:CPU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할당 된 프로세스가 실행 중에 프로세스를 할당 해제 하고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b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프로세스를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CPU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할당 할 수 있다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solidFill>
                  <a:srgbClr val="A795F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비선점</a:t>
            </a:r>
            <a:r>
              <a:rPr lang="ko-KR" altLang="en-US" sz="2400" dirty="0" smtClean="0">
                <a:solidFill>
                  <a:srgbClr val="A795F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스케줄링</a:t>
            </a:r>
            <a:endParaRPr lang="en-US" altLang="ko-KR" sz="2400" dirty="0" smtClean="0">
              <a:solidFill>
                <a:srgbClr val="A795F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:CPU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할당 된 프로세스가 종료되던가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대기 상태로 전환 할 때 까지 점유한다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01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66617" y="2425680"/>
            <a:ext cx="244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 5.4 </a:t>
            </a:r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7" y="401291"/>
            <a:ext cx="46306" cy="649841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69884" y="330799"/>
                <a:ext cx="805541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CPU </a:t>
                </a:r>
                <a:r>
                  <a:rPr lang="ko-KR" altLang="en-US" sz="1600" dirty="0" err="1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버스트</a:t>
                </a:r>
                <a:r>
                  <a:rPr lang="ko-KR" altLang="en-US" sz="16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시간의 길이가 </a:t>
                </a:r>
                <a:r>
                  <a:rPr lang="ko-KR" altLang="en-US" sz="1600" dirty="0" err="1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밀리초</a:t>
                </a:r>
                <a:r>
                  <a:rPr lang="ko-KR" altLang="en-US" sz="16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단위로 다음과 같은 프로세스 집합을 고려 하시오</a:t>
                </a:r>
                <a:r>
                  <a:rPr lang="en-US" altLang="ko-KR" sz="16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프로세스는 모두 시간</a:t>
                </a:r>
                <a:r>
                  <a:rPr lang="en-US" altLang="ko-KR" sz="16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</a:t>
                </a:r>
                <a:r>
                  <a:rPr lang="ko-KR" altLang="en-US" sz="16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~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ko-KR" altLang="en-US" sz="16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순서로 도착한 것으로 가정한다</a:t>
                </a:r>
                <a:r>
                  <a:rPr lang="en-US" altLang="ko-KR" sz="16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  <a:endPara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4" y="330799"/>
                <a:ext cx="8055410" cy="830997"/>
              </a:xfrm>
              <a:prstGeom prst="rect">
                <a:avLst/>
              </a:prstGeom>
              <a:blipFill>
                <a:blip r:embed="rId2"/>
                <a:stretch>
                  <a:fillRect l="-454" b="-1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3525215"/>
                  </p:ext>
                </p:extLst>
              </p:nvPr>
            </p:nvGraphicFramePr>
            <p:xfrm>
              <a:off x="2265335" y="1489727"/>
              <a:ext cx="5023449" cy="2083512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1674483">
                      <a:extLst>
                        <a:ext uri="{9D8B030D-6E8A-4147-A177-3AD203B41FA5}">
                          <a16:colId xmlns:a16="http://schemas.microsoft.com/office/drawing/2014/main" val="1642254501"/>
                        </a:ext>
                      </a:extLst>
                    </a:gridCol>
                    <a:gridCol w="1674483">
                      <a:extLst>
                        <a:ext uri="{9D8B030D-6E8A-4147-A177-3AD203B41FA5}">
                          <a16:colId xmlns:a16="http://schemas.microsoft.com/office/drawing/2014/main" val="742968612"/>
                        </a:ext>
                      </a:extLst>
                    </a:gridCol>
                    <a:gridCol w="1674483">
                      <a:extLst>
                        <a:ext uri="{9D8B030D-6E8A-4147-A177-3AD203B41FA5}">
                          <a16:colId xmlns:a16="http://schemas.microsoft.com/office/drawing/2014/main" val="1866916625"/>
                        </a:ext>
                      </a:extLst>
                    </a:gridCol>
                  </a:tblGrid>
                  <a:tr h="3472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프로세스</a:t>
                          </a:r>
                          <a:endParaRPr lang="ko-KR" altLang="en-US" sz="15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err="1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버스트</a:t>
                          </a:r>
                          <a:r>
                            <a:rPr lang="ko-KR" altLang="en-US" sz="1500" b="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시간</a:t>
                          </a:r>
                          <a:endParaRPr lang="ko-KR" altLang="en-US" sz="15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우선순위</a:t>
                          </a:r>
                          <a:endParaRPr lang="ko-KR" altLang="en-US" sz="15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19883"/>
                      </a:ext>
                    </a:extLst>
                  </a:tr>
                  <a:tr h="34725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75309"/>
                      </a:ext>
                    </a:extLst>
                  </a:tr>
                  <a:tr h="34725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013571"/>
                      </a:ext>
                    </a:extLst>
                  </a:tr>
                  <a:tr h="34725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8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4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145033"/>
                      </a:ext>
                    </a:extLst>
                  </a:tr>
                  <a:tr h="34725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4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483714"/>
                      </a:ext>
                    </a:extLst>
                  </a:tr>
                  <a:tr h="34725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5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4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3525215"/>
                  </p:ext>
                </p:extLst>
              </p:nvPr>
            </p:nvGraphicFramePr>
            <p:xfrm>
              <a:off x="2265335" y="1489727"/>
              <a:ext cx="5023449" cy="2083512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1674483">
                      <a:extLst>
                        <a:ext uri="{9D8B030D-6E8A-4147-A177-3AD203B41FA5}">
                          <a16:colId xmlns:a16="http://schemas.microsoft.com/office/drawing/2014/main" val="1642254501"/>
                        </a:ext>
                      </a:extLst>
                    </a:gridCol>
                    <a:gridCol w="1674483">
                      <a:extLst>
                        <a:ext uri="{9D8B030D-6E8A-4147-A177-3AD203B41FA5}">
                          <a16:colId xmlns:a16="http://schemas.microsoft.com/office/drawing/2014/main" val="742968612"/>
                        </a:ext>
                      </a:extLst>
                    </a:gridCol>
                    <a:gridCol w="1674483">
                      <a:extLst>
                        <a:ext uri="{9D8B030D-6E8A-4147-A177-3AD203B41FA5}">
                          <a16:colId xmlns:a16="http://schemas.microsoft.com/office/drawing/2014/main" val="1866916625"/>
                        </a:ext>
                      </a:extLst>
                    </a:gridCol>
                  </a:tblGrid>
                  <a:tr h="3472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프로세스</a:t>
                          </a:r>
                          <a:endParaRPr lang="ko-KR" altLang="en-US" sz="15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err="1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버스트</a:t>
                          </a:r>
                          <a:r>
                            <a:rPr lang="ko-KR" altLang="en-US" sz="1500" b="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시간</a:t>
                          </a:r>
                          <a:endParaRPr lang="ko-KR" altLang="en-US" sz="15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우선순위</a:t>
                          </a:r>
                          <a:endParaRPr lang="ko-KR" altLang="en-US" sz="1500" b="0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19883"/>
                      </a:ext>
                    </a:extLst>
                  </a:tr>
                  <a:tr h="3472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4" t="-103509" r="-200727" b="-4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75309"/>
                      </a:ext>
                    </a:extLst>
                  </a:tr>
                  <a:tr h="3472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4" t="-200000" r="-20072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013571"/>
                      </a:ext>
                    </a:extLst>
                  </a:tr>
                  <a:tr h="3472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4" t="-305263" r="-200727" b="-2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8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4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145033"/>
                      </a:ext>
                    </a:extLst>
                  </a:tr>
                  <a:tr h="3472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4" t="-405263" r="-200727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4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483714"/>
                      </a:ext>
                    </a:extLst>
                  </a:tr>
                  <a:tr h="3472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4" t="-505263" r="-200727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5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</a:t>
                          </a:r>
                          <a:endParaRPr lang="ko-KR" altLang="en-US" sz="1400" b="1" dirty="0"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4445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573025" y="3823342"/>
            <a:ext cx="8408071" cy="7309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 FCFS, SJF, 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 선점 우선순위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높은 우선순위가 높을수록 우선순위가 높음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RR(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양자 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2)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사용하여 이러한 프로세스의 실행을 설명하는 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개의 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Gantt 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차트를 그려라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3025" y="4758036"/>
            <a:ext cx="7310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 a 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부분에서 각 스케줄링 알고리즘에 대한 각 프로세스의 처리 시간은 얼마인가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3025" y="5305619"/>
            <a:ext cx="69252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c. 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이러한 각 스케줄링 알고리즘에 대한 각 프로세스의 대기 시간은 얼마인가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3025" y="5878887"/>
            <a:ext cx="65966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d. 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어떤 알고리즘이 최소 평균 대기 시간을 보이는가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모든 프로세스에서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)?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3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8" y="401292"/>
            <a:ext cx="46305" cy="460857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89627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 FCFS, SJF,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 선점 우선순위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높은 우선순위가 높을수록 우선순위가 높음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RR(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양자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2)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사용하여 이러한 프로세스의 실행을 설명하는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개의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Gantt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차트를 그려라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9308296"/>
                  </p:ext>
                </p:extLst>
              </p:nvPr>
            </p:nvGraphicFramePr>
            <p:xfrm>
              <a:off x="536071" y="1371056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933953328"/>
                        </a:ext>
                      </a:extLst>
                    </a:gridCol>
                    <a:gridCol w="364086">
                      <a:extLst>
                        <a:ext uri="{9D8B030D-6E8A-4147-A177-3AD203B41FA5}">
                          <a16:colId xmlns:a16="http://schemas.microsoft.com/office/drawing/2014/main" val="1530473331"/>
                        </a:ext>
                      </a:extLst>
                    </a:gridCol>
                    <a:gridCol w="2074314">
                      <a:extLst>
                        <a:ext uri="{9D8B030D-6E8A-4147-A177-3AD203B41FA5}">
                          <a16:colId xmlns:a16="http://schemas.microsoft.com/office/drawing/2014/main" val="2121876029"/>
                        </a:ext>
                      </a:extLst>
                    </a:gridCol>
                    <a:gridCol w="771436">
                      <a:extLst>
                        <a:ext uri="{9D8B030D-6E8A-4147-A177-3AD203B41FA5}">
                          <a16:colId xmlns:a16="http://schemas.microsoft.com/office/drawing/2014/main" val="1963616994"/>
                        </a:ext>
                      </a:extLst>
                    </a:gridCol>
                    <a:gridCol w="1666964">
                      <a:extLst>
                        <a:ext uri="{9D8B030D-6E8A-4147-A177-3AD203B41FA5}">
                          <a16:colId xmlns:a16="http://schemas.microsoft.com/office/drawing/2014/main" val="7037092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>
                            <a:latin typeface="함초롬바탕" panose="02030604000101010101" pitchFamily="18" charset="-127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024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9308296"/>
                  </p:ext>
                </p:extLst>
              </p:nvPr>
            </p:nvGraphicFramePr>
            <p:xfrm>
              <a:off x="536071" y="1371056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933953328"/>
                        </a:ext>
                      </a:extLst>
                    </a:gridCol>
                    <a:gridCol w="364086">
                      <a:extLst>
                        <a:ext uri="{9D8B030D-6E8A-4147-A177-3AD203B41FA5}">
                          <a16:colId xmlns:a16="http://schemas.microsoft.com/office/drawing/2014/main" val="1530473331"/>
                        </a:ext>
                      </a:extLst>
                    </a:gridCol>
                    <a:gridCol w="2074314">
                      <a:extLst>
                        <a:ext uri="{9D8B030D-6E8A-4147-A177-3AD203B41FA5}">
                          <a16:colId xmlns:a16="http://schemas.microsoft.com/office/drawing/2014/main" val="2121876029"/>
                        </a:ext>
                      </a:extLst>
                    </a:gridCol>
                    <a:gridCol w="771436">
                      <a:extLst>
                        <a:ext uri="{9D8B030D-6E8A-4147-A177-3AD203B41FA5}">
                          <a16:colId xmlns:a16="http://schemas.microsoft.com/office/drawing/2014/main" val="1963616994"/>
                        </a:ext>
                      </a:extLst>
                    </a:gridCol>
                    <a:gridCol w="1666964">
                      <a:extLst>
                        <a:ext uri="{9D8B030D-6E8A-4147-A177-3AD203B41FA5}">
                          <a16:colId xmlns:a16="http://schemas.microsoft.com/office/drawing/2014/main" val="7037092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" t="-1613" r="-403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35000" t="-1613" r="-124333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6540" t="-1613" r="-118768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77778" t="-1613" r="-22142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65693" t="-1613" r="-182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70249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613385"/>
                  </p:ext>
                </p:extLst>
              </p:nvPr>
            </p:nvGraphicFramePr>
            <p:xfrm>
              <a:off x="536071" y="2655266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421">
                      <a:extLst>
                        <a:ext uri="{9D8B030D-6E8A-4147-A177-3AD203B41FA5}">
                          <a16:colId xmlns:a16="http://schemas.microsoft.com/office/drawing/2014/main" val="1933953328"/>
                        </a:ext>
                      </a:extLst>
                    </a:gridCol>
                    <a:gridCol w="666572">
                      <a:extLst>
                        <a:ext uri="{9D8B030D-6E8A-4147-A177-3AD203B41FA5}">
                          <a16:colId xmlns:a16="http://schemas.microsoft.com/office/drawing/2014/main" val="1530473331"/>
                        </a:ext>
                      </a:extLst>
                    </a:gridCol>
                    <a:gridCol w="1051133">
                      <a:extLst>
                        <a:ext uri="{9D8B030D-6E8A-4147-A177-3AD203B41FA5}">
                          <a16:colId xmlns:a16="http://schemas.microsoft.com/office/drawing/2014/main" val="2121876029"/>
                        </a:ext>
                      </a:extLst>
                    </a:gridCol>
                    <a:gridCol w="1538243">
                      <a:extLst>
                        <a:ext uri="{9D8B030D-6E8A-4147-A177-3AD203B41FA5}">
                          <a16:colId xmlns:a16="http://schemas.microsoft.com/office/drawing/2014/main" val="1963616994"/>
                        </a:ext>
                      </a:extLst>
                    </a:gridCol>
                    <a:gridCol w="2444631">
                      <a:extLst>
                        <a:ext uri="{9D8B030D-6E8A-4147-A177-3AD203B41FA5}">
                          <a16:colId xmlns:a16="http://schemas.microsoft.com/office/drawing/2014/main" val="7037092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>
                            <a:latin typeface="함초롬바탕" panose="02030604000101010101" pitchFamily="18" charset="-127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7024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613385"/>
                  </p:ext>
                </p:extLst>
              </p:nvPr>
            </p:nvGraphicFramePr>
            <p:xfrm>
              <a:off x="536071" y="2655266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421">
                      <a:extLst>
                        <a:ext uri="{9D8B030D-6E8A-4147-A177-3AD203B41FA5}">
                          <a16:colId xmlns:a16="http://schemas.microsoft.com/office/drawing/2014/main" val="1933953328"/>
                        </a:ext>
                      </a:extLst>
                    </a:gridCol>
                    <a:gridCol w="666572">
                      <a:extLst>
                        <a:ext uri="{9D8B030D-6E8A-4147-A177-3AD203B41FA5}">
                          <a16:colId xmlns:a16="http://schemas.microsoft.com/office/drawing/2014/main" val="1530473331"/>
                        </a:ext>
                      </a:extLst>
                    </a:gridCol>
                    <a:gridCol w="1051133">
                      <a:extLst>
                        <a:ext uri="{9D8B030D-6E8A-4147-A177-3AD203B41FA5}">
                          <a16:colId xmlns:a16="http://schemas.microsoft.com/office/drawing/2014/main" val="2121876029"/>
                        </a:ext>
                      </a:extLst>
                    </a:gridCol>
                    <a:gridCol w="1538243">
                      <a:extLst>
                        <a:ext uri="{9D8B030D-6E8A-4147-A177-3AD203B41FA5}">
                          <a16:colId xmlns:a16="http://schemas.microsoft.com/office/drawing/2014/main" val="1963616994"/>
                        </a:ext>
                      </a:extLst>
                    </a:gridCol>
                    <a:gridCol w="2444631">
                      <a:extLst>
                        <a:ext uri="{9D8B030D-6E8A-4147-A177-3AD203B41FA5}">
                          <a16:colId xmlns:a16="http://schemas.microsoft.com/office/drawing/2014/main" val="7037092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" t="-1613" r="-144769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0550" t="-1613" r="-76330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156" t="-1613" r="-38092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37549" t="-1613" r="-1604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49875" t="-1613" r="-1247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70249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170972"/>
                  </p:ext>
                </p:extLst>
              </p:nvPr>
            </p:nvGraphicFramePr>
            <p:xfrm>
              <a:off x="536071" y="3990709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5873">
                      <a:extLst>
                        <a:ext uri="{9D8B030D-6E8A-4147-A177-3AD203B41FA5}">
                          <a16:colId xmlns:a16="http://schemas.microsoft.com/office/drawing/2014/main" val="1933953328"/>
                        </a:ext>
                      </a:extLst>
                    </a:gridCol>
                    <a:gridCol w="974220">
                      <a:extLst>
                        <a:ext uri="{9D8B030D-6E8A-4147-A177-3AD203B41FA5}">
                          <a16:colId xmlns:a16="http://schemas.microsoft.com/office/drawing/2014/main" val="1530473331"/>
                        </a:ext>
                      </a:extLst>
                    </a:gridCol>
                    <a:gridCol w="734939">
                      <a:extLst>
                        <a:ext uri="{9D8B030D-6E8A-4147-A177-3AD203B41FA5}">
                          <a16:colId xmlns:a16="http://schemas.microsoft.com/office/drawing/2014/main" val="2121876029"/>
                        </a:ext>
                      </a:extLst>
                    </a:gridCol>
                    <a:gridCol w="1384418">
                      <a:extLst>
                        <a:ext uri="{9D8B030D-6E8A-4147-A177-3AD203B41FA5}">
                          <a16:colId xmlns:a16="http://schemas.microsoft.com/office/drawing/2014/main" val="1963616994"/>
                        </a:ext>
                      </a:extLst>
                    </a:gridCol>
                    <a:gridCol w="376550">
                      <a:extLst>
                        <a:ext uri="{9D8B030D-6E8A-4147-A177-3AD203B41FA5}">
                          <a16:colId xmlns:a16="http://schemas.microsoft.com/office/drawing/2014/main" val="7037092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>
                            <a:latin typeface="함초롬바탕" panose="02030604000101010101" pitchFamily="18" charset="-127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7024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170972"/>
                  </p:ext>
                </p:extLst>
              </p:nvPr>
            </p:nvGraphicFramePr>
            <p:xfrm>
              <a:off x="536071" y="3990709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5873">
                      <a:extLst>
                        <a:ext uri="{9D8B030D-6E8A-4147-A177-3AD203B41FA5}">
                          <a16:colId xmlns:a16="http://schemas.microsoft.com/office/drawing/2014/main" val="1933953328"/>
                        </a:ext>
                      </a:extLst>
                    </a:gridCol>
                    <a:gridCol w="974220">
                      <a:extLst>
                        <a:ext uri="{9D8B030D-6E8A-4147-A177-3AD203B41FA5}">
                          <a16:colId xmlns:a16="http://schemas.microsoft.com/office/drawing/2014/main" val="1530473331"/>
                        </a:ext>
                      </a:extLst>
                    </a:gridCol>
                    <a:gridCol w="734939">
                      <a:extLst>
                        <a:ext uri="{9D8B030D-6E8A-4147-A177-3AD203B41FA5}">
                          <a16:colId xmlns:a16="http://schemas.microsoft.com/office/drawing/2014/main" val="2121876029"/>
                        </a:ext>
                      </a:extLst>
                    </a:gridCol>
                    <a:gridCol w="1384418">
                      <a:extLst>
                        <a:ext uri="{9D8B030D-6E8A-4147-A177-3AD203B41FA5}">
                          <a16:colId xmlns:a16="http://schemas.microsoft.com/office/drawing/2014/main" val="1963616994"/>
                        </a:ext>
                      </a:extLst>
                    </a:gridCol>
                    <a:gridCol w="376550">
                      <a:extLst>
                        <a:ext uri="{9D8B030D-6E8A-4147-A177-3AD203B41FA5}">
                          <a16:colId xmlns:a16="http://schemas.microsoft.com/office/drawing/2014/main" val="7037092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32" t="-1613" r="-1334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70000" t="-1613" r="-25937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89256" t="-1613" r="-24297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14097" t="-1613" r="-2951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516129" t="-1613" r="-806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70249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직사각형 3"/>
          <p:cNvSpPr/>
          <p:nvPr/>
        </p:nvSpPr>
        <p:spPr>
          <a:xfrm>
            <a:off x="7025785" y="1400660"/>
            <a:ext cx="1659429" cy="3231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FCFS</a:t>
            </a:r>
            <a:endParaRPr lang="ko-KR" altLang="en-US" sz="1500" dirty="0"/>
          </a:p>
        </p:txBody>
      </p:sp>
      <p:sp>
        <p:nvSpPr>
          <p:cNvPr id="5" name="직사각형 4"/>
          <p:cNvSpPr/>
          <p:nvPr/>
        </p:nvSpPr>
        <p:spPr>
          <a:xfrm>
            <a:off x="7025785" y="2655266"/>
            <a:ext cx="1659429" cy="323165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SJF</a:t>
            </a:r>
            <a:endParaRPr lang="ko-KR" altLang="en-US" sz="1500" dirty="0"/>
          </a:p>
        </p:txBody>
      </p:sp>
      <p:sp>
        <p:nvSpPr>
          <p:cNvPr id="10" name="직사각형 9"/>
          <p:cNvSpPr/>
          <p:nvPr/>
        </p:nvSpPr>
        <p:spPr>
          <a:xfrm>
            <a:off x="7025786" y="4006000"/>
            <a:ext cx="1659429" cy="3231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 선점 우선순위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329197"/>
                  </p:ext>
                </p:extLst>
              </p:nvPr>
            </p:nvGraphicFramePr>
            <p:xfrm>
              <a:off x="536069" y="5283545"/>
              <a:ext cx="60960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4182">
                      <a:extLst>
                        <a:ext uri="{9D8B030D-6E8A-4147-A177-3AD203B41FA5}">
                          <a16:colId xmlns:a16="http://schemas.microsoft.com/office/drawing/2014/main" val="1933953328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1530473331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2121876029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1963616994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703709288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3491870553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1965234621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275993163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2884533478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3681957554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20973431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>
                            <a:latin typeface="함초롬바탕" panose="02030604000101010101" pitchFamily="18" charset="-127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endParaRPr>
                        </a:p>
                      </a:txBody>
                      <a:tcPr>
                        <a:solidFill>
                          <a:srgbClr val="B9A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B9A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B9A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B9A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B9A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B9A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B9A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B9A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B9A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B9A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B9A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7024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329197"/>
                  </p:ext>
                </p:extLst>
              </p:nvPr>
            </p:nvGraphicFramePr>
            <p:xfrm>
              <a:off x="536069" y="5283545"/>
              <a:ext cx="60960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4182">
                      <a:extLst>
                        <a:ext uri="{9D8B030D-6E8A-4147-A177-3AD203B41FA5}">
                          <a16:colId xmlns:a16="http://schemas.microsoft.com/office/drawing/2014/main" val="1933953328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1530473331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2121876029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1963616994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703709288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3491870553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1965234621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275993163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2884533478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3681957554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20973431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99" t="-1613" r="-100549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1099" t="-1613" r="-90549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1099" t="-1613" r="-80549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301099" t="-1613" r="-70549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01099" t="-1613" r="-60549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01099" t="-1613" r="-50549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601099" t="-1613" r="-40549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701099" t="-1613" r="-30549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801099" t="-1613" r="-20549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901099" t="-1613" r="-10549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1099" t="-1613" r="-549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70249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직사각형 10"/>
          <p:cNvSpPr/>
          <p:nvPr/>
        </p:nvSpPr>
        <p:spPr>
          <a:xfrm>
            <a:off x="7025785" y="5297036"/>
            <a:ext cx="1659429" cy="323165"/>
          </a:xfrm>
          <a:prstGeom prst="rect">
            <a:avLst/>
          </a:prstGeom>
          <a:solidFill>
            <a:srgbClr val="B9ABF7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RR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536071" y="2992716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0     1           3                         7                                  12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20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071" y="1722521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	      2        3 		          11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                20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069" y="5677003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0          2        3           5         7          9         11           13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15            17     18    20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071" y="4366867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			     8                           13           15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19    20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8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7" y="401293"/>
            <a:ext cx="46305" cy="273826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9883" y="367108"/>
            <a:ext cx="779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 a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부분에서 각 스케줄링 알고리즘에 대한 각 프로세스의 처리 시간은 얼마인가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577846"/>
                  </p:ext>
                </p:extLst>
              </p:nvPr>
            </p:nvGraphicFramePr>
            <p:xfrm>
              <a:off x="1173888" y="892796"/>
              <a:ext cx="693607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2800">
                      <a:extLst>
                        <a:ext uri="{9D8B030D-6E8A-4147-A177-3AD203B41FA5}">
                          <a16:colId xmlns:a16="http://schemas.microsoft.com/office/drawing/2014/main" val="2424966828"/>
                        </a:ext>
                      </a:extLst>
                    </a:gridCol>
                    <a:gridCol w="978383">
                      <a:extLst>
                        <a:ext uri="{9D8B030D-6E8A-4147-A177-3AD203B41FA5}">
                          <a16:colId xmlns:a16="http://schemas.microsoft.com/office/drawing/2014/main" val="1590111056"/>
                        </a:ext>
                      </a:extLst>
                    </a:gridCol>
                    <a:gridCol w="1080476">
                      <a:extLst>
                        <a:ext uri="{9D8B030D-6E8A-4147-A177-3AD203B41FA5}">
                          <a16:colId xmlns:a16="http://schemas.microsoft.com/office/drawing/2014/main" val="388941499"/>
                        </a:ext>
                      </a:extLst>
                    </a:gridCol>
                    <a:gridCol w="995399">
                      <a:extLst>
                        <a:ext uri="{9D8B030D-6E8A-4147-A177-3AD203B41FA5}">
                          <a16:colId xmlns:a16="http://schemas.microsoft.com/office/drawing/2014/main" val="2261967003"/>
                        </a:ext>
                      </a:extLst>
                    </a:gridCol>
                    <a:gridCol w="1080476">
                      <a:extLst>
                        <a:ext uri="{9D8B030D-6E8A-4147-A177-3AD203B41FA5}">
                          <a16:colId xmlns:a16="http://schemas.microsoft.com/office/drawing/2014/main" val="38946141"/>
                        </a:ext>
                      </a:extLst>
                    </a:gridCol>
                    <a:gridCol w="1148536">
                      <a:extLst>
                        <a:ext uri="{9D8B030D-6E8A-4147-A177-3AD203B41FA5}">
                          <a16:colId xmlns:a16="http://schemas.microsoft.com/office/drawing/2014/main" val="1586364971"/>
                        </a:ext>
                      </a:extLst>
                    </a:gridCol>
                  </a:tblGrid>
                  <a:tr h="25556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486399"/>
                      </a:ext>
                    </a:extLst>
                  </a:tr>
                  <a:tr h="25556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FCFS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083060"/>
                      </a:ext>
                    </a:extLst>
                  </a:tr>
                  <a:tr h="25556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SJF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7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915938"/>
                      </a:ext>
                    </a:extLst>
                  </a:tr>
                  <a:tr h="25556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 err="1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비선점</a:t>
                          </a:r>
                          <a:r>
                            <a:rPr lang="ko-KR" altLang="en-US" sz="15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우선순위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19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2605792"/>
                      </a:ext>
                    </a:extLst>
                  </a:tr>
                  <a:tr h="25556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RR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43110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577846"/>
                  </p:ext>
                </p:extLst>
              </p:nvPr>
            </p:nvGraphicFramePr>
            <p:xfrm>
              <a:off x="1173888" y="892796"/>
              <a:ext cx="693607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2800">
                      <a:extLst>
                        <a:ext uri="{9D8B030D-6E8A-4147-A177-3AD203B41FA5}">
                          <a16:colId xmlns:a16="http://schemas.microsoft.com/office/drawing/2014/main" val="2424966828"/>
                        </a:ext>
                      </a:extLst>
                    </a:gridCol>
                    <a:gridCol w="978383">
                      <a:extLst>
                        <a:ext uri="{9D8B030D-6E8A-4147-A177-3AD203B41FA5}">
                          <a16:colId xmlns:a16="http://schemas.microsoft.com/office/drawing/2014/main" val="1590111056"/>
                        </a:ext>
                      </a:extLst>
                    </a:gridCol>
                    <a:gridCol w="1080476">
                      <a:extLst>
                        <a:ext uri="{9D8B030D-6E8A-4147-A177-3AD203B41FA5}">
                          <a16:colId xmlns:a16="http://schemas.microsoft.com/office/drawing/2014/main" val="388941499"/>
                        </a:ext>
                      </a:extLst>
                    </a:gridCol>
                    <a:gridCol w="995399">
                      <a:extLst>
                        <a:ext uri="{9D8B030D-6E8A-4147-A177-3AD203B41FA5}">
                          <a16:colId xmlns:a16="http://schemas.microsoft.com/office/drawing/2014/main" val="2261967003"/>
                        </a:ext>
                      </a:extLst>
                    </a:gridCol>
                    <a:gridCol w="1080476">
                      <a:extLst>
                        <a:ext uri="{9D8B030D-6E8A-4147-A177-3AD203B41FA5}">
                          <a16:colId xmlns:a16="http://schemas.microsoft.com/office/drawing/2014/main" val="38946141"/>
                        </a:ext>
                      </a:extLst>
                    </a:gridCol>
                    <a:gridCol w="1148536">
                      <a:extLst>
                        <a:ext uri="{9D8B030D-6E8A-4147-A177-3AD203B41FA5}">
                          <a16:colId xmlns:a16="http://schemas.microsoft.com/office/drawing/2014/main" val="1586364971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8944" t="-1887" r="-441615" b="-4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258" t="-1887" r="-299438" b="-4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4847" t="-1887" r="-226994" b="-4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7288" t="-1887" r="-109040" b="-4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3175" t="-1887" r="-2116" b="-41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8639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FCFS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08306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SJF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7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91593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 err="1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비선점</a:t>
                          </a:r>
                          <a:r>
                            <a:rPr lang="ko-KR" altLang="en-US" sz="15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우선순위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19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260579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RR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43110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그룹 14"/>
          <p:cNvGrpSpPr/>
          <p:nvPr/>
        </p:nvGrpSpPr>
        <p:grpSpPr>
          <a:xfrm>
            <a:off x="123577" y="2680130"/>
            <a:ext cx="6925294" cy="329811"/>
            <a:chOff x="561356" y="3099189"/>
            <a:chExt cx="6925294" cy="329811"/>
          </a:xfrm>
        </p:grpSpPr>
        <p:sp>
          <p:nvSpPr>
            <p:cNvPr id="22" name="직사각형 21"/>
            <p:cNvSpPr/>
            <p:nvPr/>
          </p:nvSpPr>
          <p:spPr>
            <a:xfrm>
              <a:off x="561356" y="3099189"/>
              <a:ext cx="692529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c. </a:t>
              </a:r>
              <a:r>
                <a:rPr lang="ko-KR" altLang="en-US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이러한 각 스케줄링 알고리즘에 대한 각 프로세스의 대기 시간은 얼마인가</a:t>
              </a:r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 flipH="1">
              <a:off x="561356" y="3155174"/>
              <a:ext cx="46305" cy="273826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7906123"/>
                  </p:ext>
                </p:extLst>
              </p:nvPr>
            </p:nvGraphicFramePr>
            <p:xfrm>
              <a:off x="1173888" y="3190429"/>
              <a:ext cx="693607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2800">
                      <a:extLst>
                        <a:ext uri="{9D8B030D-6E8A-4147-A177-3AD203B41FA5}">
                          <a16:colId xmlns:a16="http://schemas.microsoft.com/office/drawing/2014/main" val="2424966828"/>
                        </a:ext>
                      </a:extLst>
                    </a:gridCol>
                    <a:gridCol w="978383">
                      <a:extLst>
                        <a:ext uri="{9D8B030D-6E8A-4147-A177-3AD203B41FA5}">
                          <a16:colId xmlns:a16="http://schemas.microsoft.com/office/drawing/2014/main" val="1590111056"/>
                        </a:ext>
                      </a:extLst>
                    </a:gridCol>
                    <a:gridCol w="1080476">
                      <a:extLst>
                        <a:ext uri="{9D8B030D-6E8A-4147-A177-3AD203B41FA5}">
                          <a16:colId xmlns:a16="http://schemas.microsoft.com/office/drawing/2014/main" val="388941499"/>
                        </a:ext>
                      </a:extLst>
                    </a:gridCol>
                    <a:gridCol w="995399">
                      <a:extLst>
                        <a:ext uri="{9D8B030D-6E8A-4147-A177-3AD203B41FA5}">
                          <a16:colId xmlns:a16="http://schemas.microsoft.com/office/drawing/2014/main" val="2261967003"/>
                        </a:ext>
                      </a:extLst>
                    </a:gridCol>
                    <a:gridCol w="1080476">
                      <a:extLst>
                        <a:ext uri="{9D8B030D-6E8A-4147-A177-3AD203B41FA5}">
                          <a16:colId xmlns:a16="http://schemas.microsoft.com/office/drawing/2014/main" val="38946141"/>
                        </a:ext>
                      </a:extLst>
                    </a:gridCol>
                    <a:gridCol w="1148536">
                      <a:extLst>
                        <a:ext uri="{9D8B030D-6E8A-4147-A177-3AD203B41FA5}">
                          <a16:colId xmlns:a16="http://schemas.microsoft.com/office/drawing/2014/main" val="1586364971"/>
                        </a:ext>
                      </a:extLst>
                    </a:gridCol>
                  </a:tblGrid>
                  <a:tr h="25556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486399"/>
                      </a:ext>
                    </a:extLst>
                  </a:tr>
                  <a:tr h="25556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FCFS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083060"/>
                      </a:ext>
                    </a:extLst>
                  </a:tr>
                  <a:tr h="25556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SJF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7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915938"/>
                      </a:ext>
                    </a:extLst>
                  </a:tr>
                  <a:tr h="25556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 err="1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비선점</a:t>
                          </a:r>
                          <a:r>
                            <a:rPr lang="ko-KR" altLang="en-US" sz="15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우선순위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19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2605792"/>
                      </a:ext>
                    </a:extLst>
                  </a:tr>
                  <a:tr h="25556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RR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9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43110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7906123"/>
                  </p:ext>
                </p:extLst>
              </p:nvPr>
            </p:nvGraphicFramePr>
            <p:xfrm>
              <a:off x="1173888" y="3190429"/>
              <a:ext cx="693607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2800">
                      <a:extLst>
                        <a:ext uri="{9D8B030D-6E8A-4147-A177-3AD203B41FA5}">
                          <a16:colId xmlns:a16="http://schemas.microsoft.com/office/drawing/2014/main" val="2424966828"/>
                        </a:ext>
                      </a:extLst>
                    </a:gridCol>
                    <a:gridCol w="978383">
                      <a:extLst>
                        <a:ext uri="{9D8B030D-6E8A-4147-A177-3AD203B41FA5}">
                          <a16:colId xmlns:a16="http://schemas.microsoft.com/office/drawing/2014/main" val="1590111056"/>
                        </a:ext>
                      </a:extLst>
                    </a:gridCol>
                    <a:gridCol w="1080476">
                      <a:extLst>
                        <a:ext uri="{9D8B030D-6E8A-4147-A177-3AD203B41FA5}">
                          <a16:colId xmlns:a16="http://schemas.microsoft.com/office/drawing/2014/main" val="388941499"/>
                        </a:ext>
                      </a:extLst>
                    </a:gridCol>
                    <a:gridCol w="995399">
                      <a:extLst>
                        <a:ext uri="{9D8B030D-6E8A-4147-A177-3AD203B41FA5}">
                          <a16:colId xmlns:a16="http://schemas.microsoft.com/office/drawing/2014/main" val="2261967003"/>
                        </a:ext>
                      </a:extLst>
                    </a:gridCol>
                    <a:gridCol w="1080476">
                      <a:extLst>
                        <a:ext uri="{9D8B030D-6E8A-4147-A177-3AD203B41FA5}">
                          <a16:colId xmlns:a16="http://schemas.microsoft.com/office/drawing/2014/main" val="38946141"/>
                        </a:ext>
                      </a:extLst>
                    </a:gridCol>
                    <a:gridCol w="1148536">
                      <a:extLst>
                        <a:ext uri="{9D8B030D-6E8A-4147-A177-3AD203B41FA5}">
                          <a16:colId xmlns:a16="http://schemas.microsoft.com/office/drawing/2014/main" val="1586364971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8944" t="-1887" r="-441615" b="-4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3258" t="-1887" r="-299438" b="-4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4847" t="-1887" r="-226994" b="-4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288" t="-1887" r="-109040" b="-4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3175" t="-1887" r="-2116" b="-41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48639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FCFS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08306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SJF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7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91593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 err="1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비선점</a:t>
                          </a:r>
                          <a:r>
                            <a:rPr lang="ko-KR" altLang="en-US" sz="15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 우선순위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19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260579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RR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9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  <a:latin typeface="HY헤드라인M" panose="02030600000101010101" pitchFamily="18" charset="-127"/>
                              <a:ea typeface="HY헤드라인M" panose="02030600000101010101" pitchFamily="18" charset="-127"/>
                            </a:rPr>
                            <a:t>13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HY헤드라인M" panose="02030600000101010101" pitchFamily="18" charset="-127"/>
                            <a:ea typeface="HY헤드라인M" panose="02030600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43110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9" name="그룹 28"/>
          <p:cNvGrpSpPr/>
          <p:nvPr/>
        </p:nvGrpSpPr>
        <p:grpSpPr>
          <a:xfrm>
            <a:off x="169882" y="5040590"/>
            <a:ext cx="7879080" cy="323165"/>
            <a:chOff x="169882" y="5040590"/>
            <a:chExt cx="7879080" cy="323165"/>
          </a:xfrm>
        </p:grpSpPr>
        <p:sp>
          <p:nvSpPr>
            <p:cNvPr id="27" name="직사각형 26"/>
            <p:cNvSpPr/>
            <p:nvPr/>
          </p:nvSpPr>
          <p:spPr>
            <a:xfrm flipH="1">
              <a:off x="169882" y="5089929"/>
              <a:ext cx="46305" cy="273826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69882" y="5040590"/>
              <a:ext cx="787908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d. </a:t>
              </a:r>
              <a:r>
                <a:rPr lang="ko-KR" altLang="en-US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어떤 알고리즘이 최소 평균 대기 시간을 보이는가</a:t>
              </a:r>
              <a:r>
                <a:rPr lang="en-US" altLang="ko-KR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모든 프로세스에서</a:t>
              </a:r>
              <a:r>
                <a:rPr lang="en-US" altLang="ko-KR" sz="15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)? </a:t>
              </a:r>
              <a:r>
                <a:rPr lang="en-US" altLang="ko-KR" sz="1500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SJF 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알고리즘</a:t>
              </a:r>
              <a:endParaRPr lang="ko-KR" altLang="en-US" sz="15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165130"/>
              </p:ext>
            </p:extLst>
          </p:nvPr>
        </p:nvGraphicFramePr>
        <p:xfrm>
          <a:off x="1173886" y="5613716"/>
          <a:ext cx="6936072" cy="687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018">
                  <a:extLst>
                    <a:ext uri="{9D8B030D-6E8A-4147-A177-3AD203B41FA5}">
                      <a16:colId xmlns:a16="http://schemas.microsoft.com/office/drawing/2014/main" val="1459876890"/>
                    </a:ext>
                  </a:extLst>
                </a:gridCol>
                <a:gridCol w="1734018">
                  <a:extLst>
                    <a:ext uri="{9D8B030D-6E8A-4147-A177-3AD203B41FA5}">
                      <a16:colId xmlns:a16="http://schemas.microsoft.com/office/drawing/2014/main" val="1060262023"/>
                    </a:ext>
                  </a:extLst>
                </a:gridCol>
                <a:gridCol w="1734018">
                  <a:extLst>
                    <a:ext uri="{9D8B030D-6E8A-4147-A177-3AD203B41FA5}">
                      <a16:colId xmlns:a16="http://schemas.microsoft.com/office/drawing/2014/main" val="4241785020"/>
                    </a:ext>
                  </a:extLst>
                </a:gridCol>
                <a:gridCol w="1734018">
                  <a:extLst>
                    <a:ext uri="{9D8B030D-6E8A-4147-A177-3AD203B41FA5}">
                      <a16:colId xmlns:a16="http://schemas.microsoft.com/office/drawing/2014/main" val="4040977676"/>
                    </a:ext>
                  </a:extLst>
                </a:gridCol>
              </a:tblGrid>
              <a:tr h="367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FCFS</a:t>
                      </a:r>
                      <a:endParaRPr lang="ko-KR" altLang="en-US" sz="150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SJF</a:t>
                      </a:r>
                      <a:endParaRPr lang="ko-KR" altLang="en-US" sz="150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FAD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비선점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우선순위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RR</a:t>
                      </a:r>
                      <a:endParaRPr lang="ko-KR" altLang="en-US" sz="1500" dirty="0" smtClean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688389"/>
                  </a:ext>
                </a:extLst>
              </a:tr>
              <a:tr h="251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6.5</a:t>
                      </a:r>
                      <a:endParaRPr lang="ko-KR" altLang="en-US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4.6</a:t>
                      </a:r>
                      <a:endParaRPr lang="ko-KR" altLang="en-US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FADA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11</a:t>
                      </a:r>
                      <a:endParaRPr lang="ko-KR" altLang="en-US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7.2</a:t>
                      </a:r>
                      <a:endParaRPr lang="ko-KR" altLang="en-US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50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1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F2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66617" y="2425680"/>
            <a:ext cx="244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 5.5 </a:t>
            </a:r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3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1983</TotalTime>
  <Words>955</Words>
  <Application>Microsoft Office PowerPoint</Application>
  <PresentationFormat>화면 슬라이드 쇼(4:3)</PresentationFormat>
  <Paragraphs>233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HY헤드라인M</vt:lpstr>
      <vt:lpstr>맑은 고딕</vt:lpstr>
      <vt:lpstr>Cambria Math</vt:lpstr>
      <vt:lpstr>Ebrima</vt:lpstr>
      <vt:lpstr>Arial</vt:lpstr>
      <vt:lpstr>HY견고딕</vt:lpstr>
      <vt:lpstr>나눔바른고딕 UltraLight</vt:lpstr>
      <vt:lpstr>함초롬바탕</vt:lpstr>
      <vt:lpstr>나눔바른고딕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195</cp:revision>
  <dcterms:created xsi:type="dcterms:W3CDTF">2015-01-21T11:35:38Z</dcterms:created>
  <dcterms:modified xsi:type="dcterms:W3CDTF">2020-05-24T15:37:58Z</dcterms:modified>
</cp:coreProperties>
</file>