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71" r:id="rId2"/>
    <p:sldId id="291" r:id="rId3"/>
    <p:sldId id="286" r:id="rId4"/>
    <p:sldId id="295" r:id="rId5"/>
    <p:sldId id="317" r:id="rId6"/>
    <p:sldId id="318" r:id="rId7"/>
    <p:sldId id="287" r:id="rId8"/>
    <p:sldId id="316" r:id="rId9"/>
    <p:sldId id="320" r:id="rId10"/>
    <p:sldId id="319" r:id="rId11"/>
    <p:sldId id="315" r:id="rId12"/>
  </p:sldIdLst>
  <p:sldSz cx="9144000" cy="6858000" type="screen4x3"/>
  <p:notesSz cx="6858000" cy="9144000"/>
  <p:embeddedFontLst>
    <p:embeddedFont>
      <p:font typeface="나눔바른고딕" panose="020B0600000101010101" charset="-127"/>
      <p:regular r:id="rId15"/>
      <p:bold r:id="rId16"/>
    </p:embeddedFont>
    <p:embeddedFont>
      <p:font typeface="Cambria Math" panose="02040503050406030204" pitchFamily="18" charset="0"/>
      <p:regular r:id="rId17"/>
    </p:embeddedFont>
    <p:embeddedFont>
      <p:font typeface="HY견고딕" panose="02030600000101010101" pitchFamily="18" charset="-127"/>
      <p:regular r:id="rId18"/>
    </p:embeddedFont>
    <p:embeddedFont>
      <p:font typeface="HY헤드라인M" panose="02030600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F2AC"/>
    <a:srgbClr val="1D1C1C"/>
    <a:srgbClr val="2C2A2A"/>
    <a:srgbClr val="F7D3FD"/>
    <a:srgbClr val="78E713"/>
    <a:srgbClr val="9DF151"/>
    <a:srgbClr val="A795F5"/>
    <a:srgbClr val="B9ABF7"/>
    <a:srgbClr val="FFC247"/>
    <a:srgbClr val="FC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2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78" y="876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0459" y="3243384"/>
            <a:ext cx="45719" cy="268937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76711-273C-46A5-8942-BC2F66A55107}"/>
              </a:ext>
            </a:extLst>
          </p:cNvPr>
          <p:cNvSpPr txBox="1"/>
          <p:nvPr/>
        </p:nvSpPr>
        <p:spPr>
          <a:xfrm>
            <a:off x="3680459" y="3208575"/>
            <a:ext cx="2058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 연습문제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2715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b. Available = (1,0,0,2)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2F9A2865-B7ED-4030-B087-0E3E844BE0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2989620"/>
                  </p:ext>
                </p:extLst>
              </p:nvPr>
            </p:nvGraphicFramePr>
            <p:xfrm>
              <a:off x="2106682" y="1676922"/>
              <a:ext cx="5089660" cy="19202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06867">
                      <a:extLst>
                        <a:ext uri="{9D8B030D-6E8A-4147-A177-3AD203B41FA5}">
                          <a16:colId xmlns:a16="http://schemas.microsoft.com/office/drawing/2014/main" val="2797788330"/>
                        </a:ext>
                      </a:extLst>
                    </a:gridCol>
                    <a:gridCol w="265548">
                      <a:extLst>
                        <a:ext uri="{9D8B030D-6E8A-4147-A177-3AD203B41FA5}">
                          <a16:colId xmlns:a16="http://schemas.microsoft.com/office/drawing/2014/main" val="2036954923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842609235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3421830520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1637420175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747759672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3617639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3162678047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985210211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48073451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815368973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726121937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107342652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794876867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1544227472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953972762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4284164170"/>
                        </a:ext>
                      </a:extLst>
                    </a:gridCol>
                  </a:tblGrid>
                  <a:tr h="3909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Allocation</a:t>
                          </a:r>
                        </a:p>
                        <a:p>
                          <a:pPr algn="ctr" latinLnBrk="1"/>
                          <a:r>
                            <a:rPr lang="en-US" altLang="ko-KR" sz="1050" dirty="0"/>
                            <a:t>(</a:t>
                          </a:r>
                          <a:r>
                            <a:rPr lang="ko-KR" altLang="en-US" sz="1050" dirty="0"/>
                            <a:t>할당 된 자원</a:t>
                          </a:r>
                          <a:r>
                            <a:rPr lang="en-US" altLang="ko-KR" sz="1050" dirty="0"/>
                            <a:t>)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Max</a:t>
                          </a:r>
                        </a:p>
                        <a:p>
                          <a:pPr algn="ctr" latinLnBrk="1"/>
                          <a:r>
                            <a:rPr lang="en-US" altLang="ko-KR" sz="1050" dirty="0"/>
                            <a:t>(</a:t>
                          </a:r>
                          <a:r>
                            <a:rPr lang="ko-KR" altLang="en-US" sz="1050" dirty="0"/>
                            <a:t>최대 자원</a:t>
                          </a:r>
                          <a:r>
                            <a:rPr lang="en-US" altLang="ko-KR" sz="1050" dirty="0"/>
                            <a:t>)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Need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Available</a:t>
                          </a:r>
                        </a:p>
                        <a:p>
                          <a:pPr algn="ctr" latinLnBrk="1"/>
                          <a:r>
                            <a:rPr lang="en-US" altLang="ko-KR" sz="1050" dirty="0"/>
                            <a:t>(</a:t>
                          </a:r>
                          <a:r>
                            <a:rPr lang="ko-KR" altLang="en-US" sz="1050" dirty="0"/>
                            <a:t>잔여 자원</a:t>
                          </a:r>
                          <a:r>
                            <a:rPr lang="en-US" altLang="ko-KR" sz="1050" dirty="0"/>
                            <a:t>)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347807"/>
                      </a:ext>
                    </a:extLst>
                  </a:tr>
                  <a:tr h="238908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A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B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C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D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A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B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C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D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i="1" dirty="0"/>
                            <a:t>A</a:t>
                          </a:r>
                          <a:endParaRPr lang="ko-KR" altLang="en-US" sz="1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i="1" dirty="0"/>
                            <a:t>B</a:t>
                          </a:r>
                          <a:endParaRPr lang="ko-KR" altLang="en-US" sz="1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i="1" dirty="0"/>
                            <a:t>C</a:t>
                          </a:r>
                          <a:endParaRPr lang="ko-KR" altLang="en-US" sz="1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i="1" dirty="0"/>
                            <a:t>D</a:t>
                          </a:r>
                          <a:endParaRPr lang="ko-KR" altLang="en-US" sz="1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A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B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C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D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8618685"/>
                      </a:ext>
                    </a:extLst>
                  </a:tr>
                  <a:tr h="23890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4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5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7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0757102"/>
                      </a:ext>
                    </a:extLst>
                  </a:tr>
                  <a:tr h="23890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rowSpan="4" gridSpan="4"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2096285"/>
                      </a:ext>
                    </a:extLst>
                  </a:tr>
                  <a:tr h="23890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14285"/>
                      </a:ext>
                    </a:extLst>
                  </a:tr>
                  <a:tr h="23890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5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4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6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4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6831609"/>
                      </a:ext>
                    </a:extLst>
                  </a:tr>
                  <a:tr h="23890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4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6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5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7519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2F9A2865-B7ED-4030-B087-0E3E844BE0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2989620"/>
                  </p:ext>
                </p:extLst>
              </p:nvPr>
            </p:nvGraphicFramePr>
            <p:xfrm>
              <a:off x="2106682" y="1676922"/>
              <a:ext cx="5089660" cy="19202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06867">
                      <a:extLst>
                        <a:ext uri="{9D8B030D-6E8A-4147-A177-3AD203B41FA5}">
                          <a16:colId xmlns:a16="http://schemas.microsoft.com/office/drawing/2014/main" val="2797788330"/>
                        </a:ext>
                      </a:extLst>
                    </a:gridCol>
                    <a:gridCol w="265548">
                      <a:extLst>
                        <a:ext uri="{9D8B030D-6E8A-4147-A177-3AD203B41FA5}">
                          <a16:colId xmlns:a16="http://schemas.microsoft.com/office/drawing/2014/main" val="2036954923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842609235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3421830520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1637420175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747759672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3617639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3162678047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985210211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48073451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815368973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726121937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107342652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794876867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1544227472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953972762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4284164170"/>
                        </a:ext>
                      </a:extLst>
                    </a:gridCol>
                  </a:tblGrid>
                  <a:tr h="41148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Allocation</a:t>
                          </a:r>
                        </a:p>
                        <a:p>
                          <a:pPr algn="ctr" latinLnBrk="1"/>
                          <a:r>
                            <a:rPr lang="en-US" altLang="ko-KR" sz="1050" dirty="0"/>
                            <a:t>(</a:t>
                          </a:r>
                          <a:r>
                            <a:rPr lang="ko-KR" altLang="en-US" sz="1050" dirty="0"/>
                            <a:t>할당 된 자원</a:t>
                          </a:r>
                          <a:r>
                            <a:rPr lang="en-US" altLang="ko-KR" sz="1050" dirty="0"/>
                            <a:t>)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Max</a:t>
                          </a:r>
                        </a:p>
                        <a:p>
                          <a:pPr algn="ctr" latinLnBrk="1"/>
                          <a:r>
                            <a:rPr lang="en-US" altLang="ko-KR" sz="1050" dirty="0"/>
                            <a:t>(</a:t>
                          </a:r>
                          <a:r>
                            <a:rPr lang="ko-KR" altLang="en-US" sz="1050" dirty="0"/>
                            <a:t>최대 자원</a:t>
                          </a:r>
                          <a:r>
                            <a:rPr lang="en-US" altLang="ko-KR" sz="1050" dirty="0"/>
                            <a:t>)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Need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Available</a:t>
                          </a:r>
                        </a:p>
                        <a:p>
                          <a:pPr algn="ctr" latinLnBrk="1"/>
                          <a:r>
                            <a:rPr lang="en-US" altLang="ko-KR" sz="1050" dirty="0"/>
                            <a:t>(</a:t>
                          </a:r>
                          <a:r>
                            <a:rPr lang="ko-KR" altLang="en-US" sz="1050" dirty="0"/>
                            <a:t>잔여 자원</a:t>
                          </a:r>
                          <a:r>
                            <a:rPr lang="en-US" altLang="ko-KR" sz="1050" dirty="0"/>
                            <a:t>)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347807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A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B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C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D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A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B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C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D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i="1" dirty="0"/>
                            <a:t>A</a:t>
                          </a:r>
                          <a:endParaRPr lang="ko-KR" altLang="en-US" sz="1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i="1" dirty="0"/>
                            <a:t>B</a:t>
                          </a:r>
                          <a:endParaRPr lang="ko-KR" altLang="en-US" sz="1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i="1" dirty="0"/>
                            <a:t>C</a:t>
                          </a:r>
                          <a:endParaRPr lang="ko-KR" altLang="en-US" sz="1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i="1" dirty="0"/>
                            <a:t>D</a:t>
                          </a:r>
                          <a:endParaRPr lang="ko-KR" altLang="en-US" sz="1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A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B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C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D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861868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6" t="-268293" r="-409091" b="-4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4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5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7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075710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6" t="-359524" r="-409091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rowSpan="4" gridSpan="4"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209628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6" t="-470732" r="-409091" b="-2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1428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6" t="-557143" r="-40909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5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4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6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4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683160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6" t="-673171" r="-409091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4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6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5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75192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AC2CD04-E9CE-405E-B844-99EF55EE4E8B}"/>
                  </a:ext>
                </a:extLst>
              </p:cNvPr>
              <p:cNvSpPr/>
              <p:nvPr/>
            </p:nvSpPr>
            <p:spPr>
              <a:xfrm>
                <a:off x="1836956" y="3756839"/>
                <a:ext cx="5786358" cy="1840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(2,2,1,0)+(1,0,0,2)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(3,2,1,2)</a:t>
                </a:r>
              </a:p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(3,1,2,1)+(3,2,1,2)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(6,3,3,3)</a:t>
                </a:r>
              </a:p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(0,5,1,0)+(6,3,3,3)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(6,8,4,3)</a:t>
                </a:r>
              </a:p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(4,2,1,2)+(6,8,4,3)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(10,10,5,5)</a:t>
                </a:r>
              </a:p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(3,0,1,4)+(10,10,5,5)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(13,10,6,9)</a:t>
                </a:r>
              </a:p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최종 결과를 보면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A=13, B=10, C=6, D=9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값이 나오게 된다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따라서 프로세스 순서는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나오며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100" dirty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안전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 상태이다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AC2CD04-E9CE-405E-B844-99EF55EE4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956" y="3756839"/>
                <a:ext cx="5786358" cy="1840504"/>
              </a:xfrm>
              <a:prstGeom prst="rect">
                <a:avLst/>
              </a:prstGeom>
              <a:blipFill>
                <a:blip r:embed="rId3"/>
                <a:stretch>
                  <a:fillRect b="-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58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661653" y="3446158"/>
            <a:ext cx="75600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61653" y="2835694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298121" y="3995049"/>
            <a:ext cx="3169892" cy="369332"/>
            <a:chOff x="1369366" y="2489976"/>
            <a:chExt cx="3169892" cy="369332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4" y="2498507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 8.3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98121" y="4698295"/>
            <a:ext cx="3169892" cy="375282"/>
            <a:chOff x="1369366" y="4489882"/>
            <a:chExt cx="3169892" cy="375282"/>
          </a:xfrm>
        </p:grpSpPr>
        <p:grpSp>
          <p:nvGrpSpPr>
            <p:cNvPr id="36" name="그룹 35"/>
            <p:cNvGrpSpPr/>
            <p:nvPr/>
          </p:nvGrpSpPr>
          <p:grpSpPr>
            <a:xfrm>
              <a:off x="1369366" y="4495832"/>
              <a:ext cx="1018259" cy="369332"/>
              <a:chOff x="844186" y="2637230"/>
              <a:chExt cx="1018259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844186" y="2637230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480884" y="4489882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 8.9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71592" y="2432556"/>
            <a:ext cx="248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 8.3 </a:t>
            </a:r>
            <a:r>
              <a:rPr lang="ko-KR" altLang="en-US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3417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a.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행렬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Need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내용은 무엇인가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DB9D0F03-9654-4627-B087-355ECAAD03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3240882"/>
                  </p:ext>
                </p:extLst>
              </p:nvPr>
            </p:nvGraphicFramePr>
            <p:xfrm>
              <a:off x="2186338" y="1114242"/>
              <a:ext cx="4771326" cy="2103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79865">
                      <a:extLst>
                        <a:ext uri="{9D8B030D-6E8A-4147-A177-3AD203B41FA5}">
                          <a16:colId xmlns:a16="http://schemas.microsoft.com/office/drawing/2014/main" val="2797788330"/>
                        </a:ext>
                      </a:extLst>
                    </a:gridCol>
                    <a:gridCol w="311173">
                      <a:extLst>
                        <a:ext uri="{9D8B030D-6E8A-4147-A177-3AD203B41FA5}">
                          <a16:colId xmlns:a16="http://schemas.microsoft.com/office/drawing/2014/main" val="2036954923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842609235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3421830520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1637420175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2747759672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23617639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3162678047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2985210211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2794876867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1544227472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2953972762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4284164170"/>
                        </a:ext>
                      </a:extLst>
                    </a:gridCol>
                  </a:tblGrid>
                  <a:tr h="38234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Allocation</a:t>
                          </a:r>
                        </a:p>
                        <a:p>
                          <a:pPr algn="ctr" latinLnBrk="1"/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할당 된 자원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Max</a:t>
                          </a:r>
                        </a:p>
                        <a:p>
                          <a:pPr algn="ctr" latinLnBrk="1"/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최대 자원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Available</a:t>
                          </a:r>
                        </a:p>
                        <a:p>
                          <a:pPr algn="ctr" latinLnBrk="1"/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잔여 자원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347807"/>
                      </a:ext>
                    </a:extLst>
                  </a:tr>
                  <a:tr h="229406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A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B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C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D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A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B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C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D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A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B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C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D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8618685"/>
                      </a:ext>
                    </a:extLst>
                  </a:tr>
                  <a:tr h="229406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0757102"/>
                      </a:ext>
                    </a:extLst>
                  </a:tr>
                  <a:tr h="229406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rowSpan="4" gridSpan="4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2096285"/>
                      </a:ext>
                    </a:extLst>
                  </a:tr>
                  <a:tr h="229406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14285"/>
                      </a:ext>
                    </a:extLst>
                  </a:tr>
                  <a:tr h="229406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6831609"/>
                      </a:ext>
                    </a:extLst>
                  </a:tr>
                  <a:tr h="229406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7519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DB9D0F03-9654-4627-B087-355ECAAD03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3240882"/>
                  </p:ext>
                </p:extLst>
              </p:nvPr>
            </p:nvGraphicFramePr>
            <p:xfrm>
              <a:off x="2186338" y="1114242"/>
              <a:ext cx="4771326" cy="2103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79865">
                      <a:extLst>
                        <a:ext uri="{9D8B030D-6E8A-4147-A177-3AD203B41FA5}">
                          <a16:colId xmlns:a16="http://schemas.microsoft.com/office/drawing/2014/main" val="2797788330"/>
                        </a:ext>
                      </a:extLst>
                    </a:gridCol>
                    <a:gridCol w="311173">
                      <a:extLst>
                        <a:ext uri="{9D8B030D-6E8A-4147-A177-3AD203B41FA5}">
                          <a16:colId xmlns:a16="http://schemas.microsoft.com/office/drawing/2014/main" val="2036954923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842609235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3421830520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1637420175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2747759672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23617639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3162678047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2985210211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2794876867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1544227472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2953972762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42841641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Allocation</a:t>
                          </a:r>
                        </a:p>
                        <a:p>
                          <a:pPr algn="ctr" latinLnBrk="1"/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할당 된 자원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Max</a:t>
                          </a:r>
                        </a:p>
                        <a:p>
                          <a:pPr algn="ctr" latinLnBrk="1"/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최대 자원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Available</a:t>
                          </a:r>
                        </a:p>
                        <a:p>
                          <a:pPr algn="ctr" latinLnBrk="1"/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잔여 자원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3478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A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B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C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D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A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B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C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D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A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B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C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D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861868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15" t="-268889" r="-306186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07571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15" t="-360870" r="-306186" b="-3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rowSpan="4" gridSpan="4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209628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15" t="-471111" r="-30618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1428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15" t="-571111" r="-306186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68316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15" t="-671111" r="-306186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75192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34E4AF1D-ECFD-4C3E-A2FF-2889EC83188B}"/>
              </a:ext>
            </a:extLst>
          </p:cNvPr>
          <p:cNvSpPr/>
          <p:nvPr/>
        </p:nvSpPr>
        <p:spPr>
          <a:xfrm>
            <a:off x="3145818" y="3309738"/>
            <a:ext cx="28523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Need = Max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Allocation</a:t>
            </a:r>
            <a:endParaRPr lang="ko-KR" altLang="en-US" sz="16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8AD6AC0A-BB16-4C3C-A91A-DF3C27720C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3923845"/>
                  </p:ext>
                </p:extLst>
              </p:nvPr>
            </p:nvGraphicFramePr>
            <p:xfrm>
              <a:off x="2186337" y="3766320"/>
              <a:ext cx="4771326" cy="2103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79866">
                      <a:extLst>
                        <a:ext uri="{9D8B030D-6E8A-4147-A177-3AD203B41FA5}">
                          <a16:colId xmlns:a16="http://schemas.microsoft.com/office/drawing/2014/main" val="3505253884"/>
                        </a:ext>
                      </a:extLst>
                    </a:gridCol>
                    <a:gridCol w="311172">
                      <a:extLst>
                        <a:ext uri="{9D8B030D-6E8A-4147-A177-3AD203B41FA5}">
                          <a16:colId xmlns:a16="http://schemas.microsoft.com/office/drawing/2014/main" val="370932476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1609011579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808856044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4061425788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938089982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752845701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3780186944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32853774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3360354829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1366653178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1759904828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759967967"/>
                        </a:ext>
                      </a:extLst>
                    </a:gridCol>
                  </a:tblGrid>
                  <a:tr h="27470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Max</a:t>
                          </a:r>
                        </a:p>
                        <a:p>
                          <a:pPr algn="ctr" latinLnBrk="1"/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최대 자원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Allocation</a:t>
                          </a:r>
                        </a:p>
                        <a:p>
                          <a:pPr algn="ctr" latinLnBrk="1"/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할당 된 자원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Need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276886"/>
                      </a:ext>
                    </a:extLst>
                  </a:tr>
                  <a:tr h="177949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A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B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C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D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A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B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C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D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A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B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C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D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7893315"/>
                      </a:ext>
                    </a:extLst>
                  </a:tr>
                  <a:tr h="177949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8725246"/>
                      </a:ext>
                    </a:extLst>
                  </a:tr>
                  <a:tr h="177949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827425"/>
                      </a:ext>
                    </a:extLst>
                  </a:tr>
                  <a:tr h="177949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4017642"/>
                      </a:ext>
                    </a:extLst>
                  </a:tr>
                  <a:tr h="177949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2647404"/>
                      </a:ext>
                    </a:extLst>
                  </a:tr>
                  <a:tr h="177949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95493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8AD6AC0A-BB16-4C3C-A91A-DF3C27720C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3923845"/>
                  </p:ext>
                </p:extLst>
              </p:nvPr>
            </p:nvGraphicFramePr>
            <p:xfrm>
              <a:off x="2186337" y="3766320"/>
              <a:ext cx="4771326" cy="2103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79866">
                      <a:extLst>
                        <a:ext uri="{9D8B030D-6E8A-4147-A177-3AD203B41FA5}">
                          <a16:colId xmlns:a16="http://schemas.microsoft.com/office/drawing/2014/main" val="3505253884"/>
                        </a:ext>
                      </a:extLst>
                    </a:gridCol>
                    <a:gridCol w="311172">
                      <a:extLst>
                        <a:ext uri="{9D8B030D-6E8A-4147-A177-3AD203B41FA5}">
                          <a16:colId xmlns:a16="http://schemas.microsoft.com/office/drawing/2014/main" val="370932476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1609011579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808856044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4061425788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938089982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752845701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3780186944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32853774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3360354829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1366653178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1759904828"/>
                        </a:ext>
                      </a:extLst>
                    </a:gridCol>
                    <a:gridCol w="298208">
                      <a:extLst>
                        <a:ext uri="{9D8B030D-6E8A-4147-A177-3AD203B41FA5}">
                          <a16:colId xmlns:a16="http://schemas.microsoft.com/office/drawing/2014/main" val="75996796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Max</a:t>
                          </a:r>
                        </a:p>
                        <a:p>
                          <a:pPr algn="ctr" latinLnBrk="1"/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최대 자원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Allocation</a:t>
                          </a:r>
                        </a:p>
                        <a:p>
                          <a:pPr algn="ctr" latinLnBrk="1"/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할당 된 자원</a:t>
                          </a:r>
                          <a:r>
                            <a:rPr lang="en-US" altLang="ko-KR" sz="1200" dirty="0"/>
                            <a:t>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Need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2768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A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B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C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D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A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B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C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D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A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B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C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1" dirty="0"/>
                            <a:t>D</a:t>
                          </a:r>
                          <a:endParaRPr lang="ko-KR" altLang="en-US" sz="12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78933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15" t="-268889" r="-306186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872524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15" t="-360870" r="-306186" b="-3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8274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15" t="-471111" r="-30618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401764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15" t="-571111" r="-306186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26474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15" t="-671111" r="-306186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95493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BBC2D62E-EA8B-42A3-B9C4-B0DB90206A5D}"/>
              </a:ext>
            </a:extLst>
          </p:cNvPr>
          <p:cNvSpPr/>
          <p:nvPr/>
        </p:nvSpPr>
        <p:spPr>
          <a:xfrm>
            <a:off x="4348443" y="3695829"/>
            <a:ext cx="384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endParaRPr lang="ko-KR" altLang="en-US" sz="2400" b="1" dirty="0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AC2394BC-D198-4079-8422-C75852015664}"/>
              </a:ext>
            </a:extLst>
          </p:cNvPr>
          <p:cNvSpPr/>
          <p:nvPr/>
        </p:nvSpPr>
        <p:spPr>
          <a:xfrm>
            <a:off x="5726322" y="3764429"/>
            <a:ext cx="1251219" cy="2103120"/>
          </a:xfrm>
          <a:prstGeom prst="frame">
            <a:avLst>
              <a:gd name="adj1" fmla="val 385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9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3007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b.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시스템은 안전한 상태인가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CF3F2887-97C1-419D-ACC4-7AC5F30FF9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403576"/>
                  </p:ext>
                </p:extLst>
              </p:nvPr>
            </p:nvGraphicFramePr>
            <p:xfrm>
              <a:off x="2116782" y="1309326"/>
              <a:ext cx="5357739" cy="198501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59901">
                      <a:extLst>
                        <a:ext uri="{9D8B030D-6E8A-4147-A177-3AD203B41FA5}">
                          <a16:colId xmlns:a16="http://schemas.microsoft.com/office/drawing/2014/main" val="3505253884"/>
                        </a:ext>
                      </a:extLst>
                    </a:gridCol>
                    <a:gridCol w="279533">
                      <a:extLst>
                        <a:ext uri="{9D8B030D-6E8A-4147-A177-3AD203B41FA5}">
                          <a16:colId xmlns:a16="http://schemas.microsoft.com/office/drawing/2014/main" val="370932476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1609011579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808856044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4061425788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938089982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752845701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3780186944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32853774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3360354829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1366653178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1759904828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759967967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490504996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2939273873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3504173259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173591340"/>
                        </a:ext>
                      </a:extLst>
                    </a:gridCol>
                  </a:tblGrid>
                  <a:tr h="4305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Max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(</a:t>
                          </a:r>
                          <a:r>
                            <a:rPr lang="ko-KR" altLang="en-US" sz="1100" dirty="0"/>
                            <a:t>최대 자원</a:t>
                          </a:r>
                          <a:r>
                            <a:rPr lang="en-US" altLang="ko-KR" sz="1100" dirty="0"/>
                            <a:t>)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Allocation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(</a:t>
                          </a:r>
                          <a:r>
                            <a:rPr lang="ko-KR" altLang="en-US" sz="1100" dirty="0"/>
                            <a:t>할당 된 자원</a:t>
                          </a:r>
                          <a:r>
                            <a:rPr lang="en-US" altLang="ko-KR" sz="1100" dirty="0"/>
                            <a:t>)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Need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Available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(</a:t>
                          </a:r>
                          <a:r>
                            <a:rPr lang="ko-KR" altLang="en-US" sz="1100" dirty="0"/>
                            <a:t>잔여 자원</a:t>
                          </a:r>
                          <a:r>
                            <a:rPr lang="en-US" altLang="ko-KR" sz="1100" dirty="0"/>
                            <a:t>)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276886"/>
                      </a:ext>
                    </a:extLst>
                  </a:tr>
                  <a:tr h="258323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A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B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C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D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A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B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C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D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A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B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C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D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A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B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C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D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7893315"/>
                      </a:ext>
                    </a:extLst>
                  </a:tr>
                  <a:tr h="258323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8725246"/>
                      </a:ext>
                    </a:extLst>
                  </a:tr>
                  <a:tr h="258323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7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7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rowSpan="4" gridSpan="4">
                      <a:txBody>
                        <a:bodyPr/>
                        <a:lstStyle/>
                        <a:p>
                          <a:pPr algn="ctr" latinLnBrk="1"/>
                          <a:endParaRPr lang="ko-KR" altLang="en-US" sz="1100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827425"/>
                      </a:ext>
                    </a:extLst>
                  </a:tr>
                  <a:tr h="258323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3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3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4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4017642"/>
                      </a:ext>
                    </a:extLst>
                  </a:tr>
                  <a:tr h="258323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3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2647404"/>
                      </a:ext>
                    </a:extLst>
                  </a:tr>
                  <a:tr h="258323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4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4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95493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CF3F2887-97C1-419D-ACC4-7AC5F30FF9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403576"/>
                  </p:ext>
                </p:extLst>
              </p:nvPr>
            </p:nvGraphicFramePr>
            <p:xfrm>
              <a:off x="2116782" y="1309326"/>
              <a:ext cx="5357739" cy="198501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59901">
                      <a:extLst>
                        <a:ext uri="{9D8B030D-6E8A-4147-A177-3AD203B41FA5}">
                          <a16:colId xmlns:a16="http://schemas.microsoft.com/office/drawing/2014/main" val="3505253884"/>
                        </a:ext>
                      </a:extLst>
                    </a:gridCol>
                    <a:gridCol w="279533">
                      <a:extLst>
                        <a:ext uri="{9D8B030D-6E8A-4147-A177-3AD203B41FA5}">
                          <a16:colId xmlns:a16="http://schemas.microsoft.com/office/drawing/2014/main" val="370932476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1609011579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808856044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4061425788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938089982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752845701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3780186944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32853774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3360354829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1366653178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1759904828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759967967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490504996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2939273873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3504173259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173591340"/>
                        </a:ext>
                      </a:extLst>
                    </a:gridCol>
                  </a:tblGrid>
                  <a:tr h="4305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Max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(</a:t>
                          </a:r>
                          <a:r>
                            <a:rPr lang="ko-KR" altLang="en-US" sz="1100" dirty="0"/>
                            <a:t>최대 자원</a:t>
                          </a:r>
                          <a:r>
                            <a:rPr lang="en-US" altLang="ko-KR" sz="1100" dirty="0"/>
                            <a:t>)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Allocation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(</a:t>
                          </a:r>
                          <a:r>
                            <a:rPr lang="ko-KR" altLang="en-US" sz="1100" dirty="0"/>
                            <a:t>할당 된 자원</a:t>
                          </a:r>
                          <a:r>
                            <a:rPr lang="en-US" altLang="ko-KR" sz="1100" dirty="0"/>
                            <a:t>)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Need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Available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(</a:t>
                          </a:r>
                          <a:r>
                            <a:rPr lang="ko-KR" altLang="en-US" sz="1100" dirty="0"/>
                            <a:t>잔여 자원</a:t>
                          </a:r>
                          <a:r>
                            <a:rPr lang="en-US" altLang="ko-KR" sz="1100" dirty="0"/>
                            <a:t>)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27688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A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B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C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D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A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B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C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D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A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B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C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D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A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B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C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D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789331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273810" r="-408046" b="-4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872524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365116" r="-408046" b="-3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7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7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rowSpan="4" gridSpan="4">
                      <a:txBody>
                        <a:bodyPr/>
                        <a:lstStyle/>
                        <a:p>
                          <a:pPr algn="ctr" latinLnBrk="1"/>
                          <a:endParaRPr lang="ko-KR" altLang="en-US" sz="1100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8274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465116" r="-408046" b="-2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3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3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4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401764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578571" r="-408046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3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264740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662791" r="-408046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4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4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95493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액자 9">
            <a:extLst>
              <a:ext uri="{FF2B5EF4-FFF2-40B4-BE49-F238E27FC236}">
                <a16:creationId xmlns:a16="http://schemas.microsoft.com/office/drawing/2014/main" id="{ADAF6EC2-8C74-476F-8F25-CA2DA81B80E5}"/>
              </a:ext>
            </a:extLst>
          </p:cNvPr>
          <p:cNvSpPr/>
          <p:nvPr/>
        </p:nvSpPr>
        <p:spPr>
          <a:xfrm>
            <a:off x="4231995" y="1309326"/>
            <a:ext cx="3242526" cy="1985018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D4F322-0380-4073-A61E-D9B702A4B0A3}"/>
              </a:ext>
            </a:extLst>
          </p:cNvPr>
          <p:cNvSpPr/>
          <p:nvPr/>
        </p:nvSpPr>
        <p:spPr>
          <a:xfrm>
            <a:off x="1839825" y="985126"/>
            <a:ext cx="6096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Safe sequence = </a:t>
            </a:r>
            <a:r>
              <a:rPr lang="ko-KR" altLang="en-US" sz="1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순서 </a:t>
            </a:r>
            <a:r>
              <a:rPr lang="en-US" altLang="ko-KR" sz="1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안전한 수행 순서</a:t>
            </a:r>
            <a:r>
              <a:rPr lang="en-US" altLang="ko-KR" sz="1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→ </a:t>
            </a:r>
            <a:r>
              <a:rPr lang="ko-KR" altLang="en-US" sz="1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구할 수 있으면 안전</a:t>
            </a:r>
            <a:r>
              <a:rPr lang="en-US" altLang="ko-KR" sz="1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없으면 불안전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7B213E1-2D78-4245-B4D5-B98F47123202}"/>
                  </a:ext>
                </a:extLst>
              </p:cNvPr>
              <p:cNvSpPr/>
              <p:nvPr/>
            </p:nvSpPr>
            <p:spPr>
              <a:xfrm>
                <a:off x="2092009" y="3348610"/>
                <a:ext cx="5592172" cy="2851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AutoNum type="arabicPeriod"/>
                </a:pP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안전한 상태인지 확인하려면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Need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값 필요</a:t>
                </a:r>
                <a:endParaRPr lang="en-US" altLang="ko-KR" sz="11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marL="342900" indent="-342900" algn="just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Work =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잔여 자원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(Available)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으로 두고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Work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값을 구한다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marL="800100" lvl="1" indent="-3429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Work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보다 작은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Need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가 있다면 그 라인이 선점된다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marL="800100" lvl="1" indent="-3429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 → True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로 변경</a:t>
                </a:r>
                <a:endParaRPr lang="en-US" altLang="ko-KR" sz="11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다시 반납을 해야 하니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(0,0,1,2)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를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(1,5,2,0)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에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더해준다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(1,5,3,2)</a:t>
                </a:r>
              </a:p>
              <a:p>
                <a:pPr marL="800100" lvl="1" indent="-3429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(1,5,3,2)+(1,3,5,4)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(2,8,8,6)</a:t>
                </a:r>
              </a:p>
              <a:p>
                <a:pPr marL="800100" lvl="1" indent="-3429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(2,8,8,6)+(1,0,0,0)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(3,8,8,6]</a:t>
                </a:r>
              </a:p>
              <a:p>
                <a:pPr marL="800100" lvl="1" indent="-3429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(3,8,8,6)+(0,6,3,2)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(3,14,11,8)</a:t>
                </a:r>
              </a:p>
              <a:p>
                <a:pPr marL="800100" lvl="1" indent="-3429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(3,14,11,8)+(0,0,1,4)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(3,14,12,12)</a:t>
                </a:r>
              </a:p>
              <a:p>
                <a:pPr marL="800100" lvl="1" indent="-3429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최종 결과를 보면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A=3, B=14, C=12, D=12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값이 나오게 된다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marL="800100" lvl="1" indent="-3429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따라서 프로세스 순서는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가 나오며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100" dirty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안전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 상태이다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7B213E1-2D78-4245-B4D5-B98F47123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009" y="3348610"/>
                <a:ext cx="5592172" cy="2851999"/>
              </a:xfrm>
              <a:prstGeom prst="rect">
                <a:avLst/>
              </a:prstGeom>
              <a:blipFill>
                <a:blip r:embed="rId3"/>
                <a:stretch>
                  <a:fillRect b="-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48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69884" y="347891"/>
                <a:ext cx="7820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c. </a:t>
                </a:r>
                <a:r>
                  <a:rPr lang="ko-KR" altLang="en-US" sz="16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스레드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의 요청 </a:t>
                </a:r>
                <a:r>
                  <a:rPr lang="en-US" altLang="ko-KR" sz="16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(0,4,2,0)</a:t>
                </a:r>
                <a:r>
                  <a:rPr lang="ko-KR" altLang="en-US" sz="16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가 도착하면 주어진 요청은 즉시 승인될 수 있는가</a:t>
                </a:r>
                <a:r>
                  <a:rPr lang="en-US" altLang="ko-KR" sz="16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?</a:t>
                </a:r>
                <a:r>
                  <a:rPr lang="ko-KR" altLang="en-US" sz="16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84" y="347891"/>
                <a:ext cx="7820731" cy="338554"/>
              </a:xfrm>
              <a:prstGeom prst="rect">
                <a:avLst/>
              </a:prstGeom>
              <a:blipFill>
                <a:blip r:embed="rId2"/>
                <a:stretch>
                  <a:fillRect l="-468" t="-714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EAB2CBE3-1FF4-4FE7-A6F7-84F17FB269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6251109"/>
                  </p:ext>
                </p:extLst>
              </p:nvPr>
            </p:nvGraphicFramePr>
            <p:xfrm>
              <a:off x="1893130" y="1463860"/>
              <a:ext cx="5357739" cy="198501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59901">
                      <a:extLst>
                        <a:ext uri="{9D8B030D-6E8A-4147-A177-3AD203B41FA5}">
                          <a16:colId xmlns:a16="http://schemas.microsoft.com/office/drawing/2014/main" val="3505253884"/>
                        </a:ext>
                      </a:extLst>
                    </a:gridCol>
                    <a:gridCol w="279533">
                      <a:extLst>
                        <a:ext uri="{9D8B030D-6E8A-4147-A177-3AD203B41FA5}">
                          <a16:colId xmlns:a16="http://schemas.microsoft.com/office/drawing/2014/main" val="370932476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1609011579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808856044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4061425788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938089982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752845701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3780186944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32853774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3360354829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1366653178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1759904828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759967967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490504996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2939273873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3504173259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173591340"/>
                        </a:ext>
                      </a:extLst>
                    </a:gridCol>
                  </a:tblGrid>
                  <a:tr h="4305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Max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(</a:t>
                          </a:r>
                          <a:r>
                            <a:rPr lang="ko-KR" altLang="en-US" sz="1100" dirty="0"/>
                            <a:t>최대 자원</a:t>
                          </a:r>
                          <a:r>
                            <a:rPr lang="en-US" altLang="ko-KR" sz="1100" dirty="0"/>
                            <a:t>)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Allocation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(</a:t>
                          </a:r>
                          <a:r>
                            <a:rPr lang="ko-KR" altLang="en-US" sz="1100" dirty="0"/>
                            <a:t>할당 된 자원</a:t>
                          </a:r>
                          <a:r>
                            <a:rPr lang="en-US" altLang="ko-KR" sz="1100" dirty="0"/>
                            <a:t>)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Need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Available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(</a:t>
                          </a:r>
                          <a:r>
                            <a:rPr lang="ko-KR" altLang="en-US" sz="1100" dirty="0"/>
                            <a:t>잔여 자원</a:t>
                          </a:r>
                          <a:r>
                            <a:rPr lang="en-US" altLang="ko-KR" sz="1100" dirty="0"/>
                            <a:t>)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276886"/>
                      </a:ext>
                    </a:extLst>
                  </a:tr>
                  <a:tr h="258323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A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B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C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D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A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B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C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D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A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B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C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D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A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B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C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D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7893315"/>
                      </a:ext>
                    </a:extLst>
                  </a:tr>
                  <a:tr h="258323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8725246"/>
                      </a:ext>
                    </a:extLst>
                  </a:tr>
                  <a:tr h="258323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7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7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rowSpan="4" gridSpan="4">
                      <a:txBody>
                        <a:bodyPr/>
                        <a:lstStyle/>
                        <a:p>
                          <a:pPr algn="ctr" latinLnBrk="1"/>
                          <a:endParaRPr lang="ko-KR" altLang="en-US" sz="1100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827425"/>
                      </a:ext>
                    </a:extLst>
                  </a:tr>
                  <a:tr h="258323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3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3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4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4017642"/>
                      </a:ext>
                    </a:extLst>
                  </a:tr>
                  <a:tr h="258323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3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2647404"/>
                      </a:ext>
                    </a:extLst>
                  </a:tr>
                  <a:tr h="258323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4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4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95493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EAB2CBE3-1FF4-4FE7-A6F7-84F17FB269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6251109"/>
                  </p:ext>
                </p:extLst>
              </p:nvPr>
            </p:nvGraphicFramePr>
            <p:xfrm>
              <a:off x="1893130" y="1463860"/>
              <a:ext cx="5357739" cy="198501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59901">
                      <a:extLst>
                        <a:ext uri="{9D8B030D-6E8A-4147-A177-3AD203B41FA5}">
                          <a16:colId xmlns:a16="http://schemas.microsoft.com/office/drawing/2014/main" val="3505253884"/>
                        </a:ext>
                      </a:extLst>
                    </a:gridCol>
                    <a:gridCol w="279533">
                      <a:extLst>
                        <a:ext uri="{9D8B030D-6E8A-4147-A177-3AD203B41FA5}">
                          <a16:colId xmlns:a16="http://schemas.microsoft.com/office/drawing/2014/main" val="370932476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1609011579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808856044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4061425788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938089982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752845701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3780186944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32853774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3360354829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1366653178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1759904828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759967967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490504996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2939273873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3504173259"/>
                        </a:ext>
                      </a:extLst>
                    </a:gridCol>
                    <a:gridCol w="267887">
                      <a:extLst>
                        <a:ext uri="{9D8B030D-6E8A-4147-A177-3AD203B41FA5}">
                          <a16:colId xmlns:a16="http://schemas.microsoft.com/office/drawing/2014/main" val="173591340"/>
                        </a:ext>
                      </a:extLst>
                    </a:gridCol>
                  </a:tblGrid>
                  <a:tr h="4305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0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Max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(</a:t>
                          </a:r>
                          <a:r>
                            <a:rPr lang="ko-KR" altLang="en-US" sz="1100" dirty="0"/>
                            <a:t>최대 자원</a:t>
                          </a:r>
                          <a:r>
                            <a:rPr lang="en-US" altLang="ko-KR" sz="1100" dirty="0"/>
                            <a:t>)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Allocation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(</a:t>
                          </a:r>
                          <a:r>
                            <a:rPr lang="ko-KR" altLang="en-US" sz="1100" dirty="0"/>
                            <a:t>할당 된 자원</a:t>
                          </a:r>
                          <a:r>
                            <a:rPr lang="en-US" altLang="ko-KR" sz="1100" dirty="0"/>
                            <a:t>)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Need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Available</a:t>
                          </a:r>
                        </a:p>
                        <a:p>
                          <a:pPr algn="ctr" latinLnBrk="1"/>
                          <a:r>
                            <a:rPr lang="en-US" altLang="ko-KR" sz="1100" dirty="0"/>
                            <a:t>(</a:t>
                          </a:r>
                          <a:r>
                            <a:rPr lang="ko-KR" altLang="en-US" sz="1100" dirty="0"/>
                            <a:t>잔여 자원</a:t>
                          </a:r>
                          <a:r>
                            <a:rPr lang="en-US" altLang="ko-KR" sz="1100" dirty="0"/>
                            <a:t>)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27688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A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B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C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D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A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B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C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D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A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B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C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D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A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B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C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i="1" dirty="0"/>
                            <a:t>D</a:t>
                          </a:r>
                          <a:endParaRPr lang="ko-KR" altLang="en-US" sz="11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789331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75" t="-265116" r="-408046" b="-4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ko-KR" alt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872524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75" t="-373810" r="-408046" b="-3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7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7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rowSpan="4" gridSpan="4">
                      <a:txBody>
                        <a:bodyPr/>
                        <a:lstStyle/>
                        <a:p>
                          <a:pPr algn="ctr" latinLnBrk="1"/>
                          <a:endParaRPr lang="ko-KR" altLang="en-US" sz="1100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82742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75" t="-462791" r="-408046" b="-2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3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3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4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401764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75" t="-576190" r="-408046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3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264740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75" t="-660465" r="-408046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5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1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4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0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6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4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/>
                            <a:t>2</a:t>
                          </a:r>
                          <a:endParaRPr lang="ko-KR" altLang="en-US" sz="11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95493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7D7BA56-435E-4E40-9014-9706876AFCD7}"/>
                  </a:ext>
                </a:extLst>
              </p:cNvPr>
              <p:cNvSpPr/>
              <p:nvPr/>
            </p:nvSpPr>
            <p:spPr>
              <a:xfrm>
                <a:off x="1379597" y="3612341"/>
                <a:ext cx="6588655" cy="2344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스레드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 요청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(0,4,2,0)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을 즉시 승인해주려면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Available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에서 미리 할당해준 값을 빼 줘야 합니다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marL="228600" indent="-2286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Available (1,5,2,0)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 요청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(0,4,2,0) = (</a:t>
                </a:r>
                <a:r>
                  <a:rPr lang="en-US" altLang="ko-KR" sz="1100" dirty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1,1,0,0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</a:p>
              <a:p>
                <a:pPr marL="685800" lvl="1" indent="-2286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(0,0,1,2)+(1,1,0,0)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(1,1,1,2)</a:t>
                </a:r>
              </a:p>
              <a:p>
                <a:pPr marL="685800" lvl="1" indent="-2286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(1,1,1,2)+(0,6,3,2)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(1,7,4,4)</a:t>
                </a:r>
              </a:p>
              <a:p>
                <a:pPr marL="685800" lvl="1" indent="-2286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(1,7,4,4)+(1,3,5,4)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(2,10,9,8)</a:t>
                </a:r>
              </a:p>
              <a:p>
                <a:pPr marL="685800" lvl="1" indent="-2286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(2,10,9,8)+(0,0,1,4)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(2,10,10,12)</a:t>
                </a:r>
              </a:p>
              <a:p>
                <a:pPr marL="685800" lvl="1" indent="-2286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(2,10,10,12)+(1,0,0,0)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(3,10,10,12)</a:t>
                </a:r>
              </a:p>
              <a:p>
                <a:pPr marL="685800" lvl="1" indent="-2286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최종 결과를 보면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A=3, B=10, C=10, D=12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값이 나오게 된다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marL="685800" lvl="1" indent="-228600" algn="just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따라서 프로세스 순서는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rPr>
                      <m:t>→</m:t>
                    </m:r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이 나오며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100" dirty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요청을 즉시 들어줄 수 있습니다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7D7BA56-435E-4E40-9014-9706876AF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597" y="3612341"/>
                <a:ext cx="6588655" cy="2344168"/>
              </a:xfrm>
              <a:prstGeom prst="rect">
                <a:avLst/>
              </a:prstGeom>
              <a:blipFill>
                <a:blip r:embed="rId4"/>
                <a:stretch>
                  <a:fillRect b="-7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8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51713" y="2425680"/>
            <a:ext cx="255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 8.9 </a:t>
            </a:r>
            <a:r>
              <a:rPr lang="ko-KR" altLang="en-US" sz="3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414868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B435BF1-6E5E-4C7D-9695-A13B85D9AE63}"/>
              </a:ext>
            </a:extLst>
          </p:cNvPr>
          <p:cNvGrpSpPr/>
          <p:nvPr/>
        </p:nvGrpSpPr>
        <p:grpSpPr>
          <a:xfrm>
            <a:off x="2128631" y="2952367"/>
            <a:ext cx="5358019" cy="880241"/>
            <a:chOff x="2295937" y="3000602"/>
            <a:chExt cx="5358019" cy="880241"/>
          </a:xfrm>
        </p:grpSpPr>
        <p:sp>
          <p:nvSpPr>
            <p:cNvPr id="19" name="직사각형 18"/>
            <p:cNvSpPr/>
            <p:nvPr/>
          </p:nvSpPr>
          <p:spPr>
            <a:xfrm flipH="1">
              <a:off x="2295937" y="3092014"/>
              <a:ext cx="78687" cy="788829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21A934-521F-4395-878A-47026EA4E41C}"/>
                </a:ext>
              </a:extLst>
            </p:cNvPr>
            <p:cNvSpPr/>
            <p:nvPr/>
          </p:nvSpPr>
          <p:spPr>
            <a:xfrm>
              <a:off x="2384565" y="3000602"/>
              <a:ext cx="5269391" cy="8802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은행원 알고리즘을 사용하여 다음 각 상태가 불안전 상태인지 </a:t>
              </a:r>
              <a:r>
                <a:rPr lang="ko-KR" altLang="en-US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결정하시오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만일 상태가 안전 이라면 프로세스가 종료할 수 있는 순서를 </a:t>
              </a:r>
              <a:r>
                <a:rPr lang="ko-KR" altLang="en-US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설명하시오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그렇지 않다면 상태가 불안전한 이유를 </a:t>
              </a:r>
              <a:r>
                <a:rPr lang="ko-KR" altLang="en-US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설명하시오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78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884" y="347891"/>
            <a:ext cx="2707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a. Available = (0,3,0,1)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D86F6547-3AD6-4440-9B1C-FFC2FC87B0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9632347"/>
                  </p:ext>
                </p:extLst>
              </p:nvPr>
            </p:nvGraphicFramePr>
            <p:xfrm>
              <a:off x="2106682" y="1840877"/>
              <a:ext cx="5089660" cy="19202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06867">
                      <a:extLst>
                        <a:ext uri="{9D8B030D-6E8A-4147-A177-3AD203B41FA5}">
                          <a16:colId xmlns:a16="http://schemas.microsoft.com/office/drawing/2014/main" val="2797788330"/>
                        </a:ext>
                      </a:extLst>
                    </a:gridCol>
                    <a:gridCol w="265548">
                      <a:extLst>
                        <a:ext uri="{9D8B030D-6E8A-4147-A177-3AD203B41FA5}">
                          <a16:colId xmlns:a16="http://schemas.microsoft.com/office/drawing/2014/main" val="2036954923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842609235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3421830520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1637420175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747759672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3617639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3162678047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985210211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48073451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815368973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726121937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107342652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794876867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1544227472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953972762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4284164170"/>
                        </a:ext>
                      </a:extLst>
                    </a:gridCol>
                  </a:tblGrid>
                  <a:tr h="3909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Allocation</a:t>
                          </a:r>
                        </a:p>
                        <a:p>
                          <a:pPr algn="ctr" latinLnBrk="1"/>
                          <a:r>
                            <a:rPr lang="en-US" altLang="ko-KR" sz="1050" dirty="0"/>
                            <a:t>(</a:t>
                          </a:r>
                          <a:r>
                            <a:rPr lang="ko-KR" altLang="en-US" sz="1050" dirty="0"/>
                            <a:t>할당 된 자원</a:t>
                          </a:r>
                          <a:r>
                            <a:rPr lang="en-US" altLang="ko-KR" sz="1050" dirty="0"/>
                            <a:t>)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Max</a:t>
                          </a:r>
                        </a:p>
                        <a:p>
                          <a:pPr algn="ctr" latinLnBrk="1"/>
                          <a:r>
                            <a:rPr lang="en-US" altLang="ko-KR" sz="1050" dirty="0"/>
                            <a:t>(</a:t>
                          </a:r>
                          <a:r>
                            <a:rPr lang="ko-KR" altLang="en-US" sz="1050" dirty="0"/>
                            <a:t>최대 자원</a:t>
                          </a:r>
                          <a:r>
                            <a:rPr lang="en-US" altLang="ko-KR" sz="1050" dirty="0"/>
                            <a:t>)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Need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Available</a:t>
                          </a:r>
                        </a:p>
                        <a:p>
                          <a:pPr algn="ctr" latinLnBrk="1"/>
                          <a:r>
                            <a:rPr lang="en-US" altLang="ko-KR" sz="1050" dirty="0"/>
                            <a:t>(</a:t>
                          </a:r>
                          <a:r>
                            <a:rPr lang="ko-KR" altLang="en-US" sz="1050" dirty="0"/>
                            <a:t>잔여 자원</a:t>
                          </a:r>
                          <a:r>
                            <a:rPr lang="en-US" altLang="ko-KR" sz="1050" dirty="0"/>
                            <a:t>)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347807"/>
                      </a:ext>
                    </a:extLst>
                  </a:tr>
                  <a:tr h="238908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A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B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C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D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A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B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C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D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i="1" dirty="0"/>
                            <a:t>A</a:t>
                          </a:r>
                          <a:endParaRPr lang="ko-KR" altLang="en-US" sz="1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i="1" dirty="0"/>
                            <a:t>B</a:t>
                          </a:r>
                          <a:endParaRPr lang="ko-KR" altLang="en-US" sz="1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i="1" dirty="0"/>
                            <a:t>C</a:t>
                          </a:r>
                          <a:endParaRPr lang="ko-KR" altLang="en-US" sz="1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i="1" dirty="0"/>
                            <a:t>D</a:t>
                          </a:r>
                          <a:endParaRPr lang="ko-KR" altLang="en-US" sz="1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A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B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C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D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8618685"/>
                      </a:ext>
                    </a:extLst>
                  </a:tr>
                  <a:tr h="23890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4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5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7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0757102"/>
                      </a:ext>
                    </a:extLst>
                  </a:tr>
                  <a:tr h="23890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rowSpan="4" gridSpan="4"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2096285"/>
                      </a:ext>
                    </a:extLst>
                  </a:tr>
                  <a:tr h="23890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14285"/>
                      </a:ext>
                    </a:extLst>
                  </a:tr>
                  <a:tr h="23890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5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4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6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4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6831609"/>
                      </a:ext>
                    </a:extLst>
                  </a:tr>
                  <a:tr h="238908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05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4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6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5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7519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D86F6547-3AD6-4440-9B1C-FFC2FC87B0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9632347"/>
                  </p:ext>
                </p:extLst>
              </p:nvPr>
            </p:nvGraphicFramePr>
            <p:xfrm>
              <a:off x="2106682" y="1840877"/>
              <a:ext cx="5089660" cy="19202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06867">
                      <a:extLst>
                        <a:ext uri="{9D8B030D-6E8A-4147-A177-3AD203B41FA5}">
                          <a16:colId xmlns:a16="http://schemas.microsoft.com/office/drawing/2014/main" val="2797788330"/>
                        </a:ext>
                      </a:extLst>
                    </a:gridCol>
                    <a:gridCol w="265548">
                      <a:extLst>
                        <a:ext uri="{9D8B030D-6E8A-4147-A177-3AD203B41FA5}">
                          <a16:colId xmlns:a16="http://schemas.microsoft.com/office/drawing/2014/main" val="2036954923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842609235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3421830520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1637420175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747759672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3617639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3162678047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985210211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48073451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815368973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726121937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107342652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794876867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1544227472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2953972762"/>
                        </a:ext>
                      </a:extLst>
                    </a:gridCol>
                    <a:gridCol w="254483">
                      <a:extLst>
                        <a:ext uri="{9D8B030D-6E8A-4147-A177-3AD203B41FA5}">
                          <a16:colId xmlns:a16="http://schemas.microsoft.com/office/drawing/2014/main" val="4284164170"/>
                        </a:ext>
                      </a:extLst>
                    </a:gridCol>
                  </a:tblGrid>
                  <a:tr h="41148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Allocation</a:t>
                          </a:r>
                        </a:p>
                        <a:p>
                          <a:pPr algn="ctr" latinLnBrk="1"/>
                          <a:r>
                            <a:rPr lang="en-US" altLang="ko-KR" sz="1050" dirty="0"/>
                            <a:t>(</a:t>
                          </a:r>
                          <a:r>
                            <a:rPr lang="ko-KR" altLang="en-US" sz="1050" dirty="0"/>
                            <a:t>할당 된 자원</a:t>
                          </a:r>
                          <a:r>
                            <a:rPr lang="en-US" altLang="ko-KR" sz="1050" dirty="0"/>
                            <a:t>)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Max</a:t>
                          </a:r>
                        </a:p>
                        <a:p>
                          <a:pPr algn="ctr" latinLnBrk="1"/>
                          <a:r>
                            <a:rPr lang="en-US" altLang="ko-KR" sz="1050" dirty="0"/>
                            <a:t>(</a:t>
                          </a:r>
                          <a:r>
                            <a:rPr lang="ko-KR" altLang="en-US" sz="1050" dirty="0"/>
                            <a:t>최대 자원</a:t>
                          </a:r>
                          <a:r>
                            <a:rPr lang="en-US" altLang="ko-KR" sz="1050" dirty="0"/>
                            <a:t>)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Need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Available</a:t>
                          </a:r>
                        </a:p>
                        <a:p>
                          <a:pPr algn="ctr" latinLnBrk="1"/>
                          <a:r>
                            <a:rPr lang="en-US" altLang="ko-KR" sz="1050" dirty="0"/>
                            <a:t>(</a:t>
                          </a:r>
                          <a:r>
                            <a:rPr lang="ko-KR" altLang="en-US" sz="1050" dirty="0"/>
                            <a:t>잔여 자원</a:t>
                          </a:r>
                          <a:r>
                            <a:rPr lang="en-US" altLang="ko-KR" sz="1050" dirty="0"/>
                            <a:t>)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347807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algn="r" latinLnBrk="1"/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A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B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C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D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A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B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C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D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i="1" dirty="0"/>
                            <a:t>A</a:t>
                          </a:r>
                          <a:endParaRPr lang="ko-KR" altLang="en-US" sz="1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i="1" dirty="0"/>
                            <a:t>B</a:t>
                          </a:r>
                          <a:endParaRPr lang="ko-KR" altLang="en-US" sz="1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i="1" dirty="0"/>
                            <a:t>C</a:t>
                          </a:r>
                          <a:endParaRPr lang="ko-KR" altLang="en-US" sz="1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i="1" dirty="0"/>
                            <a:t>D</a:t>
                          </a:r>
                          <a:endParaRPr lang="ko-KR" altLang="en-US" sz="1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A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B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C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i="1" dirty="0"/>
                            <a:t>D</a:t>
                          </a:r>
                          <a:endParaRPr lang="ko-KR" altLang="en-US" sz="105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861868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6" t="-268293" r="-409091" b="-417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4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5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7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075710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6" t="-359524" r="-409091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rowSpan="4" gridSpan="4">
                      <a:txBody>
                        <a:bodyPr/>
                        <a:lstStyle/>
                        <a:p>
                          <a:pPr algn="ctr" latinLnBrk="1"/>
                          <a:endParaRPr lang="ko-KR" altLang="en-US" sz="1050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tc rowSpan="4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209628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6" t="-470732" r="-409091" b="-2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1428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6" t="-557143" r="-409091" b="-1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5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0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4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6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4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683160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6" t="-673171" r="-409091" b="-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4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1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6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3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2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/>
                            <a:t>5</a:t>
                          </a:r>
                          <a:endParaRPr lang="ko-KR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gridSpan="4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75192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08CE388-38DF-4D33-A35F-C2373B7A57E4}"/>
                  </a:ext>
                </a:extLst>
              </p:cNvPr>
              <p:cNvSpPr/>
              <p:nvPr/>
            </p:nvSpPr>
            <p:spPr>
              <a:xfrm>
                <a:off x="2025799" y="3992978"/>
                <a:ext cx="5089660" cy="1322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(3,1,2,1)+(0,3,0,1)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(3,4,2,2)</a:t>
                </a:r>
              </a:p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(2,2,1,0)+(3,4,2,2)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(5,6,3,2)</a:t>
                </a:r>
              </a:p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→ True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변경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자원 반환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(0,5,1,0)+(5,6,3,2) → 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결과 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: (5,11,4,2)</a:t>
                </a:r>
              </a:p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이후는 자원 부족으로 인해 프로세스 순서를 구할 수 없음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marL="685800" lvl="1" indent="-2286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따라서 안정성 기준에 만족하지 못 하며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100" dirty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불안전</a:t>
                </a:r>
                <a:r>
                  <a:rPr lang="ko-KR" altLang="en-US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하다</a:t>
                </a:r>
                <a:r>
                  <a:rPr lang="en-US" altLang="ko-KR" sz="11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08CE388-38DF-4D33-A35F-C2373B7A5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799" y="3992978"/>
                <a:ext cx="5089660" cy="1322413"/>
              </a:xfrm>
              <a:prstGeom prst="rect">
                <a:avLst/>
              </a:prstGeom>
              <a:blipFill>
                <a:blip r:embed="rId3"/>
                <a:stretch>
                  <a:fillRect r="-838" b="-2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84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2020</TotalTime>
  <Words>1278</Words>
  <Application>Microsoft Office PowerPoint</Application>
  <PresentationFormat>화면 슬라이드 쇼(4:3)</PresentationFormat>
  <Paragraphs>582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HY헤드라인M</vt:lpstr>
      <vt:lpstr>Arial</vt:lpstr>
      <vt:lpstr>나눔바른고딕</vt:lpstr>
      <vt:lpstr>나눔바른고딕 UltraLight</vt:lpstr>
      <vt:lpstr>맑은 고딕</vt:lpstr>
      <vt:lpstr>Cambria Math</vt:lpstr>
      <vt:lpstr>HY견고딕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메지니</cp:lastModifiedBy>
  <cp:revision>196</cp:revision>
  <dcterms:created xsi:type="dcterms:W3CDTF">2015-01-21T11:35:38Z</dcterms:created>
  <dcterms:modified xsi:type="dcterms:W3CDTF">2020-06-21T13:47:49Z</dcterms:modified>
</cp:coreProperties>
</file>