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74" r:id="rId9"/>
    <p:sldId id="270" r:id="rId10"/>
    <p:sldId id="271" r:id="rId11"/>
    <p:sldId id="272" r:id="rId12"/>
    <p:sldId id="273" r:id="rId13"/>
    <p:sldId id="269" r:id="rId14"/>
    <p:sldId id="276" r:id="rId15"/>
    <p:sldId id="275" r:id="rId16"/>
    <p:sldId id="263" r:id="rId17"/>
  </p:sldIdLst>
  <p:sldSz cx="9144000" cy="6858000" type="screen4x3"/>
  <p:notesSz cx="6858000" cy="9144000"/>
  <p:embeddedFontLst>
    <p:embeddedFont>
      <p:font typeface="210 옴니고딕 030" panose="02020603020101020101" pitchFamily="18" charset="-127"/>
      <p:regular r:id="rId18"/>
    </p:embeddedFont>
    <p:embeddedFont>
      <p:font typeface="Cambria Math" panose="02040503050406030204" pitchFamily="18" charset="0"/>
      <p:regular r:id="rId19"/>
    </p:embeddedFont>
    <p:embeddedFont>
      <p:font typeface="한컴 윤고딕 230" panose="02020603020101020101" pitchFamily="18" charset="-127"/>
      <p:regular r:id="rId20"/>
    </p:embeddedFont>
    <p:embeddedFont>
      <p:font typeface="Rix미니버스D R" panose="02000503000000000000" pitchFamily="2" charset="-127"/>
      <p:regular r:id="rId21"/>
    </p:embeddedFont>
    <p:embeddedFont>
      <p:font typeface="-윤고딕360" panose="020B0600000101010101" charset="-127"/>
      <p:regular r:id="rId22"/>
    </p:embeddedFont>
    <p:embeddedFont>
      <p:font typeface="HY강M" panose="02030600000101010101" pitchFamily="18" charset="-127"/>
      <p:regular r:id="rId23"/>
    </p:embeddedFont>
    <p:embeddedFont>
      <p:font typeface="Impact" panose="020B0806030902050204" pitchFamily="34" charset="0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-윤고딕330" panose="020B0600000101010101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FA3"/>
    <a:srgbClr val="598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5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28" y="2767281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미니버스D R" panose="02000503000000000000" pitchFamily="2" charset="-127"/>
                <a:ea typeface="Rix미니버스D R" panose="02000503000000000000" pitchFamily="2" charset="-127"/>
              </a:rPr>
              <a:t>프로그래밍 언어론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미니버스D R" panose="02000503000000000000" pitchFamily="2" charset="-127"/>
                <a:ea typeface="Rix미니버스D R" panose="02000503000000000000" pitchFamily="2" charset="-127"/>
              </a:rPr>
              <a:t>인터프리터 제작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9230" y="563143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59836D"/>
                </a:solidFill>
              </a:rPr>
              <a:t>l</a:t>
            </a:r>
            <a:endParaRPr lang="ko-KR" altLang="en-US" b="1" dirty="0">
              <a:solidFill>
                <a:srgbClr val="59836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5140" y="5646825"/>
            <a:ext cx="203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20154073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강다현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9418"/>
            <a:ext cx="5904656" cy="513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7128792" cy="489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484784"/>
            <a:ext cx="504036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실행 결과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프로그램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70"/>
          <a:stretch/>
        </p:blipFill>
        <p:spPr bwMode="auto">
          <a:xfrm>
            <a:off x="1776099" y="1693031"/>
            <a:ext cx="3162300" cy="16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3" b="47926"/>
          <a:stretch/>
        </p:blipFill>
        <p:spPr bwMode="auto">
          <a:xfrm>
            <a:off x="5436096" y="1530911"/>
            <a:ext cx="3138488" cy="25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3" b="66083"/>
          <a:stretch/>
        </p:blipFill>
        <p:spPr bwMode="auto">
          <a:xfrm>
            <a:off x="1776099" y="4581128"/>
            <a:ext cx="3162300" cy="18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8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실행 결과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프로그램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3" b="66083"/>
          <a:stretch/>
        </p:blipFill>
        <p:spPr bwMode="auto">
          <a:xfrm>
            <a:off x="1691680" y="1986249"/>
            <a:ext cx="3162300" cy="18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3" b="17609"/>
          <a:stretch/>
        </p:blipFill>
        <p:spPr bwMode="auto">
          <a:xfrm>
            <a:off x="5508104" y="1531060"/>
            <a:ext cx="2904067" cy="40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실행 결과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프로그램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3" b="49656"/>
          <a:stretch/>
        </p:blipFill>
        <p:spPr bwMode="auto">
          <a:xfrm>
            <a:off x="1835696" y="1576791"/>
            <a:ext cx="5775914" cy="451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0032" y="2382333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딕셔너리에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추가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2696287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position 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추가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3004064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강M" panose="02030600000101010101" pitchFamily="18" charset="-127"/>
                <a:ea typeface="HY강M" panose="02030600000101010101" pitchFamily="18" charset="-127"/>
              </a:rPr>
              <a:t>변수 값 변경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311841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position 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추가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2252" y="5157192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position, </a:t>
            </a:r>
            <a:r>
              <a:rPr lang="ko-KR" altLang="en-US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position Pop()</a:t>
            </a:r>
          </a:p>
          <a:p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프로그램 카운터 변경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프로그램 종료</a:t>
            </a:r>
            <a:endParaRPr lang="en-US" altLang="ko-KR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7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 보고서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97599" y="1693031"/>
            <a:ext cx="66967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START &lt; statement-list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 </a:t>
            </a: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 | B | C | D | E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 | 1 | 2 | 3 | 4 | 5 | 6 | 7 | 8 | 9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expr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&lt;expr&gt; + &lt; term &gt; | &lt;expr&gt; - &lt; term &gt; | &lt; term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term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term &gt; * &lt; factor &gt; | &lt;term&gt; / &lt; factor &gt; | 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&lt;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term &gt; % &lt; factor &gt; | &lt; factor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factor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factor &gt; **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(&lt; expr &gt;)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compare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== | != | &lt; | &lt;= </a:t>
            </a:r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statement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assign &gt; | &lt; loop &gt; | &lt; control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statement-list &gt;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statement &gt;, &lt; statement-list &gt; | &lt; statement &gt;;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condition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&lt; compare &gt;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assign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 |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|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&lt;expression&gt;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loop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WHILE &lt; condition&gt; DO &lt; statement-list &gt; 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RECURSION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&gt;DO &lt; statement-list &gt; 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&lt; assign &gt;, &lt; condition &gt;, &lt;expr&gt; ) DO &lt; statement-list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 THEN &lt; statement-list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ELSE &lt; statement-list &gt; ] 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구현할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</a:rPr>
              <a:t>BNF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97599" y="1693031"/>
            <a:ext cx="66967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START &lt; statement-list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 </a:t>
            </a: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| B | C | D | E</a:t>
            </a:r>
            <a:endParaRPr lang="ko-KR" altLang="ko-KR" sz="1400" dirty="0">
              <a:solidFill>
                <a:srgbClr val="59836D"/>
              </a:solidFill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 | 1 | 2 | 3 | 4 | 5 | 6 | 7 | 8 | 9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expr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&lt;expr&gt; + &lt; term &gt; | &lt;expr&gt; - &lt; term &gt; | &lt; term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term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term &gt; * &lt; factor &gt; | &lt;term&gt; / &lt; factor &gt; | 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&lt;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term &gt; % &lt; factor &gt; | &lt; factor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factor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factor &gt; **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(&lt; expr &gt;)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compare 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 | != | &lt; | &lt;= 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 &gt; | &gt;=</a:t>
            </a:r>
            <a:endParaRPr lang="en-US" altLang="ko-KR" sz="1400" dirty="0" smtClean="0">
              <a:solidFill>
                <a:srgbClr val="59836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statement 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assign &gt; | &lt; loop &gt; | &lt; control &gt;</a:t>
            </a:r>
            <a:endParaRPr lang="ko-KR" altLang="ko-KR" sz="1400" dirty="0">
              <a:solidFill>
                <a:srgbClr val="59836D"/>
              </a:solidFill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statement-list &gt;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statement &gt;, &lt; statement-list &gt; | &lt; statement &gt;;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condition 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 &lt; compare &gt; &lt; 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solidFill>
                <a:srgbClr val="59836D"/>
              </a:solidFill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assign &gt;	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 | &lt;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| &lt;</a:t>
            </a:r>
            <a:r>
              <a:rPr lang="en-US" altLang="ko-KR" sz="1400" dirty="0" err="1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= &lt;expression&gt;</a:t>
            </a:r>
            <a:endParaRPr lang="ko-KR" altLang="ko-KR" sz="1400" dirty="0">
              <a:solidFill>
                <a:srgbClr val="59836D"/>
              </a:solidFill>
              <a:latin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loop &gt;	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solidFill>
                  <a:srgbClr val="59836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WHILE &lt; condition&gt; DO &lt; statement-list &gt;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RECURSION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&gt;DO &lt; statement-list &gt; 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&lt; assign &gt;, &lt; condition &gt;, &lt;expr&gt; ) DO &lt; statement-list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 THEN &lt; statement-list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ELSE &lt; statement-list &gt; ] 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</a:rPr>
              <a:t>BNF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2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5736" y="1878996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 프로그램</a:t>
            </a:r>
            <a:r>
              <a:rPr lang="en-US" altLang="ko-KR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.txt</a:t>
            </a:r>
            <a:endParaRPr lang="ko-KR" altLang="en-US" dirty="0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2594344"/>
            <a:ext cx="56817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프로그램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.txt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에서 가져온 문장을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1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문장 씩 분리</a:t>
            </a:r>
            <a:r>
              <a:rPr lang="ko-KR" altLang="en-US" spc="-150" dirty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후 실행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3879812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 할 문장</a:t>
            </a:r>
            <a:endParaRPr lang="ko-KR" altLang="en-US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4595160"/>
            <a:ext cx="5681792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토큰 분리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키워드로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loop 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또는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condition 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구분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그 외의 문장은 변수로 시작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, assign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으로 구분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각각의 함수 실행 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5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95736" y="1692729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While</a:t>
            </a:r>
            <a:r>
              <a:rPr lang="ko-KR" altLang="en-US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</a:t>
            </a:r>
            <a:endParaRPr lang="ko-KR" altLang="en-US" dirty="0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2408077"/>
            <a:ext cx="5681792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스택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p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position(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키워드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,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프로그램 카운터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)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저장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조건문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의 참과 거짓 판정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참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다음 문장 실행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거짓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: </a:t>
            </a: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스택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p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 저장된 포지션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pop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4359729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ko-KR" altLang="en-US" dirty="0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5736" y="5075077"/>
            <a:ext cx="6696744" cy="147732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While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문의 블록 실행 후 닫힘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“}”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표시를 키워드와 다른 </a:t>
            </a: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스택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b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 저장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“}”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를 만날 경우 프로그램 카운터를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p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 저장된 프로그램 카운터로 이동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While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문의 조건을 만족하지 않을 경우 </a:t>
            </a: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스택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b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에 저장된 </a:t>
            </a:r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/>
            </a:r>
            <a:b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</a:b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프로그램 카운터로 이동</a:t>
            </a:r>
            <a:endParaRPr lang="en-US" altLang="ko-KR" spc="-150" dirty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블록 밖으로 이동  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7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03541" y="4509120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비교</a:t>
            </a:r>
            <a:endParaRPr lang="ko-KR" altLang="en-US" dirty="0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3541" y="5224468"/>
            <a:ext cx="5681792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반복문과 조건문의 비교문장 실행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비교 문장을 토큰 중에서 가져옴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비교 후 참과 거짓을 반환함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1766395"/>
            <a:ext cx="3744416" cy="530380"/>
          </a:xfrm>
          <a:prstGeom prst="rect">
            <a:avLst/>
          </a:prstGeom>
          <a:noFill/>
          <a:ln>
            <a:solidFill>
              <a:srgbClr val="598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</a:t>
            </a:r>
            <a:r>
              <a:rPr lang="ko-KR" altLang="en-US" dirty="0" err="1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당</a:t>
            </a:r>
            <a:r>
              <a:rPr lang="ko-KR" altLang="en-US" dirty="0" err="1" smtClean="0">
                <a:solidFill>
                  <a:srgbClr val="59836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</a:t>
            </a:r>
            <a:endParaRPr lang="ko-KR" altLang="en-US" dirty="0">
              <a:solidFill>
                <a:srgbClr val="59836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3541" y="2481743"/>
            <a:ext cx="5681792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변수는 </a:t>
            </a:r>
            <a:r>
              <a:rPr lang="ko-KR" altLang="en-US" spc="-150" dirty="0" err="1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딕셔너리를</a:t>
            </a:r>
            <a:r>
              <a:rPr lang="ko-KR" altLang="en-US" spc="-150" dirty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사용하여 정수형 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변수만 선언 가능</a:t>
            </a:r>
            <a:endParaRPr lang="en-US" altLang="ko-KR" spc="-150" dirty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변수와 수식을 분리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수식을 계산 후 </a:t>
            </a: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딕셔너리에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저장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변수가 </a:t>
            </a:r>
            <a:r>
              <a:rPr lang="ko-KR" altLang="en-US" spc="-150" dirty="0" err="1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딕셔너리에</a:t>
            </a:r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 존재할 때는 값 변경</a:t>
            </a:r>
            <a:endParaRPr lang="en-US" altLang="ko-KR" spc="-150" dirty="0" smtClean="0">
              <a:latin typeface="한컴 윤고딕 230" pitchFamily="18" charset="-127"/>
              <a:ea typeface="한컴 윤고딕 23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42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462535"/>
            <a:ext cx="4878254" cy="427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7504"/>
            <a:ext cx="2558030" cy="185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7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89" y="1484783"/>
            <a:ext cx="47244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3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49" y="1219600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599" y="115667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744" y="1043444"/>
            <a:ext cx="17281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 방법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99" y="1576791"/>
            <a:ext cx="5924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327</Words>
  <Application>Microsoft Office PowerPoint</Application>
  <PresentationFormat>화면 슬라이드 쇼(4:3)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굴림</vt:lpstr>
      <vt:lpstr>Arial</vt:lpstr>
      <vt:lpstr>210 옴니고딕 030</vt:lpstr>
      <vt:lpstr>Cambria Math</vt:lpstr>
      <vt:lpstr>Wingdings</vt:lpstr>
      <vt:lpstr>한컴 윤고딕 230</vt:lpstr>
      <vt:lpstr>Rix미니버스D R</vt:lpstr>
      <vt:lpstr>-윤고딕360</vt:lpstr>
      <vt:lpstr>HY강M</vt:lpstr>
      <vt:lpstr>Impact</vt:lpstr>
      <vt:lpstr>맑은 고딕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DH</cp:lastModifiedBy>
  <cp:revision>11</cp:revision>
  <dcterms:created xsi:type="dcterms:W3CDTF">2013-11-20T15:54:45Z</dcterms:created>
  <dcterms:modified xsi:type="dcterms:W3CDTF">2017-06-14T01:28:29Z</dcterms:modified>
</cp:coreProperties>
</file>