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8" r:id="rId4"/>
    <p:sldId id="267" r:id="rId5"/>
    <p:sldId id="265" r:id="rId6"/>
    <p:sldId id="263" r:id="rId7"/>
    <p:sldId id="268" r:id="rId8"/>
    <p:sldId id="269" r:id="rId9"/>
    <p:sldId id="270" r:id="rId10"/>
    <p:sldId id="266" r:id="rId11"/>
    <p:sldId id="260" r:id="rId1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HY강M" panose="02030600000101010101" pitchFamily="18" charset="-127"/>
      <p:regular r:id="rId15"/>
    </p:embeddedFont>
    <p:embeddedFont>
      <p:font typeface="Cambria Math" panose="02040503050406030204" pitchFamily="18" charset="0"/>
      <p:regular r:id="rId16"/>
    </p:embeddedFont>
    <p:embeddedFont>
      <p:font typeface="한컴 윤고딕 230" panose="0202060302010102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6CA"/>
    <a:srgbClr val="DA6F6E"/>
    <a:srgbClr val="EFD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925968">
            <a:off x="-635230" y="-783817"/>
            <a:ext cx="9284019" cy="5996990"/>
          </a:xfrm>
          <a:prstGeom prst="rect">
            <a:avLst/>
          </a:prstGeom>
          <a:solidFill>
            <a:srgbClr val="42C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516" y="1020370"/>
            <a:ext cx="4006779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프로그래밍 언어론 </a:t>
            </a:r>
            <a:r>
              <a:rPr lang="ko-KR" altLang="en-US" sz="2400" spc="-150" dirty="0" err="1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텀프로젝트</a:t>
            </a:r>
            <a:r>
              <a:rPr lang="ko-KR" altLang="en-US" sz="2400" spc="-150" dirty="0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 중간보고서</a:t>
            </a:r>
            <a:endParaRPr lang="ko-KR" altLang="en-US" sz="2400" spc="-150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0773" y="1937679"/>
            <a:ext cx="2376264" cy="276999"/>
            <a:chOff x="1030773" y="1444104"/>
            <a:chExt cx="2376264" cy="276999"/>
          </a:xfrm>
        </p:grpSpPr>
        <p:sp>
          <p:nvSpPr>
            <p:cNvPr id="6" name="직사각형 5"/>
            <p:cNvSpPr/>
            <p:nvPr/>
          </p:nvSpPr>
          <p:spPr>
            <a:xfrm>
              <a:off x="1138785" y="1482035"/>
              <a:ext cx="2160240" cy="2390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0773" y="1444104"/>
              <a:ext cx="2376264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300" dirty="0" smtClean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20154073 </a:t>
              </a:r>
              <a:r>
                <a:rPr lang="ko-KR" altLang="en-US" sz="1200" spc="300" dirty="0" smtClean="0">
                  <a:solidFill>
                    <a:schemeClr val="bg1"/>
                  </a:solidFill>
                  <a:latin typeface="한컴 윤고딕 230" pitchFamily="18" charset="-127"/>
                  <a:ea typeface="한컴 윤고딕 230" pitchFamily="18" charset="-127"/>
                </a:rPr>
                <a:t>강다현</a:t>
              </a:r>
              <a:endParaRPr lang="ko-KR" altLang="en-US" sz="1600" spc="300" dirty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2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57" y="1466880"/>
            <a:ext cx="2141485" cy="2160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2165528"/>
            <a:ext cx="158417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구현</a:t>
            </a:r>
            <a:endParaRPr lang="ko-KR" altLang="en-US" spc="-150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103948" y="2643758"/>
            <a:ext cx="936104" cy="0"/>
          </a:xfrm>
          <a:prstGeom prst="line">
            <a:avLst/>
          </a:prstGeom>
          <a:ln w="15875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-5816" y="449913"/>
            <a:ext cx="6710019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4203" y="267494"/>
            <a:ext cx="95050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latin typeface="한컴 윤고딕 230" pitchFamily="18" charset="-127"/>
                <a:ea typeface="한컴 윤고딕 230" pitchFamily="18" charset="-127"/>
              </a:rPr>
              <a:t>구현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6" name="직선 연결선 15"/>
          <p:cNvCxnSpPr>
            <a:stCxn id="15" idx="3"/>
          </p:cNvCxnSpPr>
          <p:nvPr/>
        </p:nvCxnSpPr>
        <p:spPr>
          <a:xfrm flipV="1">
            <a:off x="7654709" y="449914"/>
            <a:ext cx="1533262" cy="2246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843558"/>
            <a:ext cx="6164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C#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사용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파일에 소스코드 작성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StreamReader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를 사용해 파일을 읽음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참고자료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http://blog.roboblob.com/2014/12/14/recursive-descent-parser-with-csharp-boolean-logic-expressions/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876256" y="1301041"/>
            <a:ext cx="2088232" cy="3312368"/>
            <a:chOff x="755576" y="1707654"/>
            <a:chExt cx="2088232" cy="3312368"/>
          </a:xfrm>
        </p:grpSpPr>
        <p:sp>
          <p:nvSpPr>
            <p:cNvPr id="5" name="직사각형 4"/>
            <p:cNvSpPr/>
            <p:nvPr/>
          </p:nvSpPr>
          <p:spPr>
            <a:xfrm>
              <a:off x="755576" y="2067694"/>
              <a:ext cx="2088232" cy="2952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path : string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token : string[]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keyword : Stack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</a:rPr>
                <a:t>var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Hashtable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endParaRPr lang="en-US" altLang="ko-KR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void run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void loop</a:t>
              </a:r>
              <a:endParaRPr lang="en-US" altLang="ko-KR" i="1" dirty="0" smtClean="0">
                <a:solidFill>
                  <a:schemeClr val="tx1"/>
                </a:solidFill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void assign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bool condition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55576" y="1707654"/>
              <a:ext cx="2088232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interpreter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9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57" y="1466880"/>
            <a:ext cx="2141485" cy="2160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2165528"/>
            <a:ext cx="158417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BNF </a:t>
            </a:r>
            <a:r>
              <a:rPr lang="ko-KR" altLang="en-US" spc="-150" dirty="0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기술</a:t>
            </a:r>
            <a:endParaRPr lang="ko-KR" altLang="en-US" spc="-150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103948" y="2643758"/>
            <a:ext cx="936104" cy="0"/>
          </a:xfrm>
          <a:prstGeom prst="line">
            <a:avLst/>
          </a:prstGeom>
          <a:ln w="15875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-5816" y="449913"/>
            <a:ext cx="6710019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4203" y="267494"/>
            <a:ext cx="95050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</a:rPr>
              <a:t>BNF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6" name="직선 연결선 15"/>
          <p:cNvCxnSpPr>
            <a:stCxn id="15" idx="3"/>
          </p:cNvCxnSpPr>
          <p:nvPr/>
        </p:nvCxnSpPr>
        <p:spPr>
          <a:xfrm flipV="1">
            <a:off x="7654709" y="449914"/>
            <a:ext cx="1533262" cy="2246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608" y="750620"/>
            <a:ext cx="727280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START &lt; statement-list 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END </a:t>
            </a:r>
          </a:p>
          <a:p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 | B | C | D | E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 | 1 | 2 | 3 | 4 | 5 | 6 | 7 | 8 | 9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expr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&lt;expr&gt; + &lt; term &gt; | &lt;expr&gt; - &lt; term &gt; | &lt; term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term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term &gt; * &lt; factor &gt; | &lt;term&gt; / &lt; factor &gt; | 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     &lt;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term &gt; % &lt; factor &gt; | &lt; factor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factor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factor &gt; **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(&lt; expr &gt;)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|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compare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== | != | &lt; | &lt;= </a:t>
            </a:r>
            <a:endParaRPr lang="en-US" altLang="ko-KR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statement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assign &gt; | &lt; loop &gt; | &lt; control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statement-list &gt;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statement &gt;, &lt; statement-list &gt; | &lt; statement &gt;;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condition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 &lt; compare &gt; &lt; 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assign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=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const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 |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=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| &lt;</a:t>
            </a:r>
            <a:r>
              <a:rPr lang="en-US" altLang="ko-KR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&gt; = &lt;expression&gt;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loop &gt;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WHILE &lt; condition&gt; DO &lt; statement-list &gt; |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RECURSION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control &gt;DO &lt; statement-list &gt; |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( &lt; assign &gt;, &lt; condition &gt;, &lt;expr&gt; ) DO &lt; statement-list &gt;</a:t>
            </a:r>
            <a:endParaRPr lang="ko-KR" altLang="ko-KR" sz="1400" dirty="0">
              <a:latin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&lt; control &gt;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/>
              </a:rPr>
              <a:t>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IF &lt;condition&gt; THEN &lt; statement-list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ELSE &lt; statement-list &gt; ] </a:t>
            </a:r>
            <a:endParaRPr lang="ko-KR" altLang="en-US" sz="1400" dirty="0">
              <a:latin typeface="Cambria Math" panose="02040503050406030204" pitchFamily="18" charset="0"/>
            </a:endParaRPr>
          </a:p>
        </p:txBody>
      </p:sp>
      <p:sp>
        <p:nvSpPr>
          <p:cNvPr id="3" name="양쪽 중괄호 2"/>
          <p:cNvSpPr/>
          <p:nvPr/>
        </p:nvSpPr>
        <p:spPr>
          <a:xfrm>
            <a:off x="899592" y="3829794"/>
            <a:ext cx="6912768" cy="1008112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5400000">
            <a:off x="392773" y="3654633"/>
            <a:ext cx="1013638" cy="144016"/>
          </a:xfrm>
          <a:prstGeom prst="bentConnector4">
            <a:avLst>
              <a:gd name="adj1" fmla="val -695"/>
              <a:gd name="adj2" fmla="val 25873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-5816" y="449913"/>
            <a:ext cx="6710019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4203" y="267494"/>
            <a:ext cx="95050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latin typeface="한컴 윤고딕 230" pitchFamily="18" charset="-127"/>
                <a:ea typeface="한컴 윤고딕 230" pitchFamily="18" charset="-127"/>
              </a:rPr>
              <a:t>BNF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6" name="직선 연결선 15"/>
          <p:cNvCxnSpPr>
            <a:stCxn id="15" idx="3"/>
          </p:cNvCxnSpPr>
          <p:nvPr/>
        </p:nvCxnSpPr>
        <p:spPr>
          <a:xfrm flipV="1">
            <a:off x="7654709" y="449914"/>
            <a:ext cx="1533262" cy="2246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접힌 도형 3"/>
          <p:cNvSpPr/>
          <p:nvPr/>
        </p:nvSpPr>
        <p:spPr>
          <a:xfrm>
            <a:off x="683568" y="1131590"/>
            <a:ext cx="2304256" cy="1944216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Assign</a:t>
            </a:r>
          </a:p>
          <a:p>
            <a:pPr algn="ctr"/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할당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대입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연산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모서리가 접힌 도형 8"/>
          <p:cNvSpPr/>
          <p:nvPr/>
        </p:nvSpPr>
        <p:spPr>
          <a:xfrm>
            <a:off x="3349193" y="2823778"/>
            <a:ext cx="2304256" cy="1944216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Control</a:t>
            </a:r>
          </a:p>
          <a:p>
            <a:pPr algn="ctr"/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IF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제어문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IF – THEN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형식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ELSE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는 선택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모서리가 접힌 도형 9"/>
          <p:cNvSpPr/>
          <p:nvPr/>
        </p:nvSpPr>
        <p:spPr>
          <a:xfrm>
            <a:off x="6117084" y="1707654"/>
            <a:ext cx="2304256" cy="1944216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Loop</a:t>
            </a:r>
          </a:p>
          <a:p>
            <a:pPr algn="ctr"/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WHILE / FOR / RECURSION</a:t>
            </a:r>
          </a:p>
          <a:p>
            <a:pPr algn="ctr"/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 조건 확인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0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57" y="1466880"/>
            <a:ext cx="2141485" cy="2160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9912" y="2165528"/>
            <a:ext cx="1584176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rPr>
              <a:t>분석 설계</a:t>
            </a:r>
            <a:endParaRPr lang="ko-KR" altLang="en-US" spc="-150" dirty="0">
              <a:solidFill>
                <a:schemeClr val="bg1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103948" y="2643758"/>
            <a:ext cx="936104" cy="0"/>
          </a:xfrm>
          <a:prstGeom prst="line">
            <a:avLst/>
          </a:prstGeom>
          <a:ln w="15875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-5816" y="449913"/>
            <a:ext cx="6594040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67494"/>
            <a:ext cx="106648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smtClean="0">
                <a:latin typeface="한컴 윤고딕 230" pitchFamily="18" charset="-127"/>
                <a:ea typeface="한컴 윤고딕 230" pitchFamily="18" charset="-127"/>
              </a:rPr>
              <a:t>분석 설계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6" name="직선 연결선 15"/>
          <p:cNvCxnSpPr>
            <a:stCxn id="15" idx="3"/>
          </p:cNvCxnSpPr>
          <p:nvPr/>
        </p:nvCxnSpPr>
        <p:spPr>
          <a:xfrm flipV="1">
            <a:off x="7654709" y="449914"/>
            <a:ext cx="1533262" cy="2246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843558"/>
            <a:ext cx="4894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파일에서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줄을 읽어 들여 토큰으로 분리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첫 토큰에 따라 제어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WHILE / RECURSION / FOR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 loop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함수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IF / THEN / ELSE  control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함수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변수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 assign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함수 호출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831385" y="1707654"/>
            <a:ext cx="468807" cy="864096"/>
          </a:xfrm>
          <a:prstGeom prst="rightBrace">
            <a:avLst/>
          </a:prstGeom>
          <a:ln w="19050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9801" y="1955036"/>
            <a:ext cx="162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Keyword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존재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3363838"/>
            <a:ext cx="7369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Keyword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내부에는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&lt;statement-list&gt;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 존재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내부에 다른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Keyword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존재 가능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Keyword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스택에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push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{ }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로 시작지점과 종료지점을 구분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3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-5816" y="449913"/>
            <a:ext cx="6594040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67494"/>
            <a:ext cx="106648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smtClean="0">
                <a:latin typeface="한컴 윤고딕 230" pitchFamily="18" charset="-127"/>
                <a:ea typeface="한컴 윤고딕 230" pitchFamily="18" charset="-127"/>
              </a:rPr>
              <a:t>분석 설계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6" name="직선 연결선 15"/>
          <p:cNvCxnSpPr>
            <a:stCxn id="15" idx="3"/>
          </p:cNvCxnSpPr>
          <p:nvPr/>
        </p:nvCxnSpPr>
        <p:spPr>
          <a:xfrm flipV="1">
            <a:off x="7654709" y="449914"/>
            <a:ext cx="1533262" cy="2246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843558"/>
            <a:ext cx="55515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loop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함수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WHILE / RECURSION / FOR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스택에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push</a:t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stack&lt;string&gt; keyword,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keyword.push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{ }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내의 문장을 반복 실행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{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의 지점을 함께 저장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stack&lt;string&gt;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startpoint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startpoint.push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조건에 따라 종료되는 경우 종료지점을 찾는 함수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findEnd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Loop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문 종료 시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스택에서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pop</a:t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keyword.pop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() &amp;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startpoint.pop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76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-5816" y="449913"/>
            <a:ext cx="6594040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67494"/>
            <a:ext cx="106648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smtClean="0">
                <a:latin typeface="한컴 윤고딕 230" pitchFamily="18" charset="-127"/>
                <a:ea typeface="한컴 윤고딕 230" pitchFamily="18" charset="-127"/>
              </a:rPr>
              <a:t>분석 설계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6" name="직선 연결선 15"/>
          <p:cNvCxnSpPr>
            <a:stCxn id="15" idx="3"/>
          </p:cNvCxnSpPr>
          <p:nvPr/>
        </p:nvCxnSpPr>
        <p:spPr>
          <a:xfrm flipV="1">
            <a:off x="7654709" y="449914"/>
            <a:ext cx="1533262" cy="2246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843558"/>
            <a:ext cx="79319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control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함수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IF – ELSE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의 조건을 확인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true/false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반환 함수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public bool condition()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조건에 따라 종료되는 경우 종료지점을 찾는 함수 필요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(loop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함수와 동일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findEnd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종료 지점에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ELSE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존재 여부 확인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존재 시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IF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조건의 반대 조건의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true/false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반환 값 확인 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다음 문장 실행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4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endCxn id="15" idx="1"/>
          </p:cNvCxnSpPr>
          <p:nvPr/>
        </p:nvCxnSpPr>
        <p:spPr>
          <a:xfrm>
            <a:off x="-5816" y="449913"/>
            <a:ext cx="6594040" cy="2247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67494"/>
            <a:ext cx="106648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smtClean="0">
                <a:latin typeface="한컴 윤고딕 230" pitchFamily="18" charset="-127"/>
                <a:ea typeface="한컴 윤고딕 230" pitchFamily="18" charset="-127"/>
              </a:rPr>
              <a:t>분석 설계</a:t>
            </a:r>
            <a:endParaRPr lang="ko-KR" altLang="en-US" spc="-1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6" name="직선 연결선 15"/>
          <p:cNvCxnSpPr>
            <a:stCxn id="15" idx="3"/>
          </p:cNvCxnSpPr>
          <p:nvPr/>
        </p:nvCxnSpPr>
        <p:spPr>
          <a:xfrm flipV="1">
            <a:off x="7654709" y="449914"/>
            <a:ext cx="1533262" cy="2246"/>
          </a:xfrm>
          <a:prstGeom prst="line">
            <a:avLst/>
          </a:prstGeom>
          <a:ln w="22225">
            <a:solidFill>
              <a:srgbClr val="42C6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843558"/>
            <a:ext cx="66415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assign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함수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변수 선언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Hashtable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사용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 Key 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변수 이름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, Value 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Hashtable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은 타입에 제한 없음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변수 사용 시 변수 값 존재 여부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변수 이름 중복 사용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확인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변수 연산 시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피연산자의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타입이 동일한 지 확인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0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191</Words>
  <Application>Microsoft Office PowerPoint</Application>
  <PresentationFormat>화면 슬라이드 쇼(16:9)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맑은 고딕</vt:lpstr>
      <vt:lpstr>HY강M</vt:lpstr>
      <vt:lpstr>Cambria Math</vt:lpstr>
      <vt:lpstr>Wingdings</vt:lpstr>
      <vt:lpstr>한컴 윤고딕 230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DH</cp:lastModifiedBy>
  <cp:revision>15</cp:revision>
  <dcterms:created xsi:type="dcterms:W3CDTF">2006-10-05T04:04:58Z</dcterms:created>
  <dcterms:modified xsi:type="dcterms:W3CDTF">2017-05-16T21:04:06Z</dcterms:modified>
</cp:coreProperties>
</file>