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7" r:id="rId12"/>
    <p:sldId id="272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144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416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86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2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29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050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755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758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2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323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49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68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52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31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682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34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CA39-E95C-4AF1-A3EF-41AB85566929}" type="datetimeFigureOut">
              <a:rPr lang="en-NZ" smtClean="0"/>
              <a:t>10/05/2019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DFBA12-BBAF-410B-9E6B-9F315BCDC2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34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– The Basics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602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Tables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587"/>
            <a:ext cx="8596668" cy="4620776"/>
          </a:xfrm>
        </p:spPr>
        <p:txBody>
          <a:bodyPr/>
          <a:lstStyle/>
          <a:p>
            <a:r>
              <a:rPr lang="en-US" sz="2400" dirty="0" smtClean="0"/>
              <a:t>Tables are ways to structure your webpage</a:t>
            </a:r>
          </a:p>
          <a:p>
            <a:r>
              <a:rPr lang="en-US" sz="2400" dirty="0" smtClean="0"/>
              <a:t>The command is &lt;div&gt;</a:t>
            </a:r>
          </a:p>
          <a:p>
            <a:endParaRPr lang="en-NZ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12002"/>
              </p:ext>
            </p:extLst>
          </p:nvPr>
        </p:nvGraphicFramePr>
        <p:xfrm>
          <a:off x="677334" y="2772384"/>
          <a:ext cx="627210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7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&lt;div&gt;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</a:t>
                      </a:r>
                      <a:r>
                        <a:rPr lang="en-US" b="0" dirty="0" err="1" smtClean="0"/>
                        <a:t>ul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=“home.html”&gt;</a:t>
                      </a:r>
                      <a:r>
                        <a:rPr lang="en-US" b="0" dirty="0" smtClean="0"/>
                        <a:t> Home 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=“intro.html”&gt;</a:t>
                      </a:r>
                      <a:r>
                        <a:rPr lang="en-US" b="0" dirty="0" smtClean="0"/>
                        <a:t> Intro 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=“contact.html”&gt;</a:t>
                      </a:r>
                      <a:r>
                        <a:rPr lang="en-US" b="0" dirty="0" smtClean="0"/>
                        <a:t> Contact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&lt;/</a:t>
                      </a:r>
                      <a:r>
                        <a:rPr lang="en-US" b="0" dirty="0" err="1" smtClean="0"/>
                        <a:t>ul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&lt;/div&gt;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b="0" dirty="0" smtClean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1 – Menu bar (HTML)</a:t>
            </a:r>
            <a:endParaRPr lang="en-NZ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88673"/>
              </p:ext>
            </p:extLst>
          </p:nvPr>
        </p:nvGraphicFramePr>
        <p:xfrm>
          <a:off x="677334" y="2248682"/>
          <a:ext cx="6338609" cy="278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88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&lt;div&gt;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</a:t>
                      </a:r>
                      <a:r>
                        <a:rPr lang="en-US" b="0" dirty="0" err="1" smtClean="0"/>
                        <a:t>ul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=“index.html”&gt;</a:t>
                      </a:r>
                      <a:r>
                        <a:rPr lang="en-US" b="0" dirty="0" smtClean="0"/>
                        <a:t> Home 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=“blog.html”&gt;</a:t>
                      </a:r>
                      <a:r>
                        <a:rPr lang="en-US" b="0" dirty="0" smtClean="0"/>
                        <a:t> Blog 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=“forum.html”&gt;</a:t>
                      </a:r>
                      <a:r>
                        <a:rPr lang="en-US" b="0" dirty="0" smtClean="0"/>
                        <a:t> Forum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&lt;/a&gt;</a:t>
                      </a:r>
                      <a:r>
                        <a:rPr lang="en-US" b="0" baseline="0" dirty="0" smtClean="0"/>
                        <a:t> &lt;/li&gt;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=“videos.html”&gt;</a:t>
                      </a:r>
                      <a:r>
                        <a:rPr lang="en-US" b="0" dirty="0" smtClean="0"/>
                        <a:t> Videos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&lt;/a&gt;</a:t>
                      </a:r>
                      <a:r>
                        <a:rPr lang="en-US" b="0" baseline="0" dirty="0" smtClean="0"/>
                        <a:t> &lt;/li&gt;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=“philosophy.html”&gt;</a:t>
                      </a:r>
                      <a:r>
                        <a:rPr lang="en-US" b="0" dirty="0" smtClean="0"/>
                        <a:t> Philosophy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&lt;/a&gt;</a:t>
                      </a:r>
                      <a:r>
                        <a:rPr lang="en-US" b="0" baseline="0" dirty="0" smtClean="0"/>
                        <a:t> &lt;/li&gt;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&lt;/</a:t>
                      </a:r>
                      <a:r>
                        <a:rPr lang="en-US" b="0" dirty="0" err="1" smtClean="0"/>
                        <a:t>ul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&lt;/div&gt;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43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1 – Menu bar (Webpage)</a:t>
            </a:r>
            <a:endParaRPr lang="en-NZ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1485558"/>
            <a:ext cx="5616097" cy="52144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95926"/>
              </p:ext>
            </p:extLst>
          </p:nvPr>
        </p:nvGraphicFramePr>
        <p:xfrm>
          <a:off x="913248" y="2049702"/>
          <a:ext cx="2320403" cy="3859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2320403">
                  <a:extLst>
                    <a:ext uri="{9D8B030D-6E8A-4147-A177-3AD203B41FA5}">
                      <a16:colId xmlns:a16="http://schemas.microsoft.com/office/drawing/2014/main" val="2730162031"/>
                    </a:ext>
                  </a:extLst>
                </a:gridCol>
              </a:tblGrid>
              <a:tr h="385927">
                <a:tc>
                  <a:txBody>
                    <a:bodyPr/>
                    <a:lstStyle/>
                    <a:p>
                      <a:endParaRPr lang="en-NZ" b="1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4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78429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2 – Table with image (HTML)</a:t>
            </a:r>
            <a:endParaRPr lang="en-NZ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80063"/>
              </p:ext>
            </p:extLst>
          </p:nvPr>
        </p:nvGraphicFramePr>
        <p:xfrm>
          <a:off x="610831" y="2523001"/>
          <a:ext cx="9278428" cy="297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7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&lt;div&gt;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&lt;</a:t>
                      </a:r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="images/socrates.jpg"&gt;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&lt;h3&gt;</a:t>
                      </a:r>
                      <a:r>
                        <a:rPr lang="fr-FR" sz="18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  <a:r>
                        <a:rPr lang="fr-FR" sz="1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Reading &lt;/h3&gt;</a:t>
                      </a:r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&lt;a </a:t>
                      </a:r>
                      <a:r>
                        <a:rPr lang="en-US" b="0" dirty="0" err="1" smtClean="0"/>
                        <a:t>href</a:t>
                      </a:r>
                      <a:r>
                        <a:rPr lang="en-US" b="0" dirty="0" smtClean="0"/>
                        <a:t>=“http://www.amazon.com/The</a:t>
                      </a:r>
                      <a:r>
                        <a:rPr lang="en-US" b="0" baseline="0" dirty="0" smtClean="0"/>
                        <a:t>-Dream-Reason/</a:t>
                      </a:r>
                      <a:r>
                        <a:rPr lang="en-US" b="0" baseline="0" dirty="0" err="1" smtClean="0"/>
                        <a:t>dp</a:t>
                      </a:r>
                      <a:r>
                        <a:rPr lang="en-US" b="0" baseline="0" dirty="0" smtClean="0"/>
                        <a:t>/084747674”&gt; &lt;</a:t>
                      </a:r>
                      <a:r>
                        <a:rPr lang="en-US" b="0" baseline="0" dirty="0" err="1" smtClean="0"/>
                        <a:t>img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src</a:t>
                      </a:r>
                      <a:endParaRPr lang="en-US" b="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         =“images/dream_of_reason.png”&gt; &lt;/a&gt;  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&lt;/div&gt;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56928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2 – Table with image (Webpage)</a:t>
            </a:r>
            <a:endParaRPr lang="en-NZ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1485558"/>
            <a:ext cx="5616097" cy="52144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23605"/>
              </p:ext>
            </p:extLst>
          </p:nvPr>
        </p:nvGraphicFramePr>
        <p:xfrm>
          <a:off x="863371" y="3146982"/>
          <a:ext cx="1763451" cy="2031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1763451">
                  <a:extLst>
                    <a:ext uri="{9D8B030D-6E8A-4147-A177-3AD203B41FA5}">
                      <a16:colId xmlns:a16="http://schemas.microsoft.com/office/drawing/2014/main" val="2730162031"/>
                    </a:ext>
                  </a:extLst>
                </a:gridCol>
              </a:tblGrid>
              <a:tr h="2031847">
                <a:tc>
                  <a:txBody>
                    <a:bodyPr/>
                    <a:lstStyle/>
                    <a:p>
                      <a:endParaRPr lang="en-NZ" b="1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526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79973"/>
              </p:ext>
            </p:extLst>
          </p:nvPr>
        </p:nvGraphicFramePr>
        <p:xfrm>
          <a:off x="2626822" y="3146983"/>
          <a:ext cx="3133897" cy="13585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3133897">
                  <a:extLst>
                    <a:ext uri="{9D8B030D-6E8A-4147-A177-3AD203B41FA5}">
                      <a16:colId xmlns:a16="http://schemas.microsoft.com/office/drawing/2014/main" val="2730162031"/>
                    </a:ext>
                  </a:extLst>
                </a:gridCol>
              </a:tblGrid>
              <a:tr h="1358515">
                <a:tc>
                  <a:txBody>
                    <a:bodyPr/>
                    <a:lstStyle/>
                    <a:p>
                      <a:endParaRPr lang="en-NZ" b="1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262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254555"/>
              </p:ext>
            </p:extLst>
          </p:nvPr>
        </p:nvGraphicFramePr>
        <p:xfrm>
          <a:off x="2626822" y="4499572"/>
          <a:ext cx="208280" cy="6792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30162031"/>
                    </a:ext>
                  </a:extLst>
                </a:gridCol>
              </a:tblGrid>
              <a:tr h="679258">
                <a:tc>
                  <a:txBody>
                    <a:bodyPr/>
                    <a:lstStyle/>
                    <a:p>
                      <a:endParaRPr lang="en-NZ" b="1" dirty="0">
                        <a:ln w="38100"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3 – Table with text (HTML)</a:t>
            </a:r>
            <a:endParaRPr lang="en-NZ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49951"/>
              </p:ext>
            </p:extLst>
          </p:nvPr>
        </p:nvGraphicFramePr>
        <p:xfrm>
          <a:off x="768773" y="2356747"/>
          <a:ext cx="9031931" cy="259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76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&lt;div&gt;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&lt;h3&gt;The Man&lt;/h3&gt;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&lt;p&gt;For</a:t>
                      </a:r>
                      <a:r>
                        <a:rPr lang="en-US" b="0" baseline="0" dirty="0" smtClean="0"/>
                        <a:t> someone as important as Socrates is to philosophy, it is interesting to… &lt;/p&gt;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&lt;/div&gt;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5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83703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Example 3 – Table with text (Web page)</a:t>
            </a:r>
            <a:endParaRPr lang="en-NZ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1493871"/>
            <a:ext cx="5616097" cy="521449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26953"/>
              </p:ext>
            </p:extLst>
          </p:nvPr>
        </p:nvGraphicFramePr>
        <p:xfrm>
          <a:off x="847933" y="5369900"/>
          <a:ext cx="5319601" cy="9469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FF0000"/>
                  </a:outerShdw>
                </a:effectLst>
                <a:tableStyleId>{5C22544A-7EE6-4342-B048-85BDC9FD1C3A}</a:tableStyleId>
              </a:tblPr>
              <a:tblGrid>
                <a:gridCol w="5319601">
                  <a:extLst>
                    <a:ext uri="{9D8B030D-6E8A-4147-A177-3AD203B41FA5}">
                      <a16:colId xmlns:a16="http://schemas.microsoft.com/office/drawing/2014/main" val="2730162031"/>
                    </a:ext>
                  </a:extLst>
                </a:gridCol>
              </a:tblGrid>
              <a:tr h="946924">
                <a:tc>
                  <a:txBody>
                    <a:bodyPr/>
                    <a:lstStyle/>
                    <a:p>
                      <a:endParaRPr lang="en-NZ" b="1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5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Tags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HTML code uses ‘tags’</a:t>
            </a:r>
          </a:p>
          <a:p>
            <a:r>
              <a:rPr lang="en-US" sz="2400" dirty="0" smtClean="0"/>
              <a:t>Tags tell the program how to present the information</a:t>
            </a:r>
          </a:p>
          <a:p>
            <a:r>
              <a:rPr lang="en-US" sz="2400" dirty="0" smtClean="0"/>
              <a:t>Tags are written within brackets &lt;example&gt;</a:t>
            </a:r>
          </a:p>
          <a:p>
            <a:r>
              <a:rPr lang="en-US" sz="2400" dirty="0" smtClean="0"/>
              <a:t>There are almost always two tags – an opening and a closing tag</a:t>
            </a:r>
          </a:p>
          <a:p>
            <a:r>
              <a:rPr lang="en-US" sz="2400" dirty="0" smtClean="0"/>
              <a:t>Every HTML file starts with &lt;html&gt; and ends with &lt;/html&gt;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74148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Important Tags in a Document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464"/>
            <a:ext cx="8596668" cy="3880773"/>
          </a:xfrm>
        </p:spPr>
        <p:txBody>
          <a:bodyPr/>
          <a:lstStyle/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&lt;title&gt;</a:t>
            </a:r>
          </a:p>
          <a:p>
            <a:r>
              <a:rPr lang="en-US" sz="2400" dirty="0" smtClean="0"/>
              <a:t>&lt;body&gt;</a:t>
            </a:r>
          </a:p>
          <a:p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72656"/>
              </p:ext>
            </p:extLst>
          </p:nvPr>
        </p:nvGraphicFramePr>
        <p:xfrm>
          <a:off x="3926720" y="2042879"/>
          <a:ext cx="4188580" cy="3409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9358">
                <a:tc>
                  <a:txBody>
                    <a:bodyPr/>
                    <a:lstStyle/>
                    <a:p>
                      <a:r>
                        <a:rPr lang="en-US" dirty="0" smtClean="0"/>
                        <a:t>&lt;html&gt;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&lt;head&gt;</a:t>
                      </a:r>
                    </a:p>
                    <a:p>
                      <a:r>
                        <a:rPr lang="en-US" dirty="0" smtClean="0"/>
                        <a:t>      &lt;title&gt; My page &lt;/title&gt;</a:t>
                      </a:r>
                    </a:p>
                    <a:p>
                      <a:r>
                        <a:rPr lang="en-US" dirty="0" smtClean="0"/>
                        <a:t>   &lt;/head&gt;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&lt;body&gt;</a:t>
                      </a:r>
                    </a:p>
                    <a:p>
                      <a:r>
                        <a:rPr lang="en-US" dirty="0" smtClean="0"/>
                        <a:t>      This is the content</a:t>
                      </a:r>
                    </a:p>
                    <a:p>
                      <a:r>
                        <a:rPr lang="en-US" dirty="0" smtClean="0"/>
                        <a:t>   &lt;/body&gt;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&lt;/html&gt;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98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Block Tags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586"/>
            <a:ext cx="8596668" cy="52088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Heading tags &lt;h1&gt; &lt;h2&gt; &lt;h3&gt; are used for headings</a:t>
            </a:r>
          </a:p>
          <a:p>
            <a:r>
              <a:rPr lang="en-US" sz="2400" dirty="0" smtClean="0"/>
              <a:t>Paragraph tags &lt;p&gt; make paragraphs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en-US" sz="2400" dirty="0" smtClean="0"/>
              <a:t>reak tags 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 show text on a new line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3116"/>
              </p:ext>
            </p:extLst>
          </p:nvPr>
        </p:nvGraphicFramePr>
        <p:xfrm>
          <a:off x="677334" y="3230879"/>
          <a:ext cx="520095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16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&lt;h1&gt; My first heading &lt;/h1&gt;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This is the content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&lt;h2&gt; My second heading &lt;/h2&gt;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More content &lt;</a:t>
                      </a:r>
                      <a:r>
                        <a:rPr lang="en-US" b="0" dirty="0" err="1" smtClean="0"/>
                        <a:t>br</a:t>
                      </a:r>
                      <a:r>
                        <a:rPr lang="en-US" b="0" dirty="0" smtClean="0"/>
                        <a:t>&gt; will appear</a:t>
                      </a:r>
                      <a:r>
                        <a:rPr lang="en-US" b="0" baseline="0" dirty="0" smtClean="0"/>
                        <a:t> here</a:t>
                      </a:r>
                      <a:r>
                        <a:rPr lang="en-US" b="0" dirty="0" smtClean="0"/>
                        <a:t> &lt;/p&gt;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b="0" dirty="0" smtClean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62008"/>
              </p:ext>
            </p:extLst>
          </p:nvPr>
        </p:nvGraphicFramePr>
        <p:xfrm>
          <a:off x="6433457" y="3169919"/>
          <a:ext cx="408214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16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My first heading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This is the content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My second heading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More content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will appear</a:t>
                      </a:r>
                      <a:r>
                        <a:rPr lang="en-US" b="0" baseline="0" dirty="0" smtClean="0"/>
                        <a:t> here</a:t>
                      </a:r>
                      <a:endParaRPr lang="en-US" b="0" dirty="0" smtClean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014"/>
          </a:xfrm>
        </p:spPr>
        <p:txBody>
          <a:bodyPr>
            <a:noAutofit/>
          </a:bodyPr>
          <a:lstStyle/>
          <a:p>
            <a:r>
              <a:rPr lang="en-US" sz="4400" dirty="0" smtClean="0"/>
              <a:t>Inline Tags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1117"/>
            <a:ext cx="8596668" cy="4974997"/>
          </a:xfrm>
        </p:spPr>
        <p:txBody>
          <a:bodyPr/>
          <a:lstStyle/>
          <a:p>
            <a:r>
              <a:rPr lang="en-US" sz="2400" dirty="0" smtClean="0"/>
              <a:t>Inline tags let you format text within sentences</a:t>
            </a:r>
          </a:p>
          <a:p>
            <a:r>
              <a:rPr lang="en-US" sz="2400" dirty="0" smtClean="0"/>
              <a:t>Bold &lt;b&gt;, Italics &lt;</a:t>
            </a:r>
            <a:r>
              <a:rPr lang="en-US" sz="2400" dirty="0" err="1" smtClean="0"/>
              <a:t>i</a:t>
            </a:r>
            <a:r>
              <a:rPr lang="en-US" sz="2400" dirty="0" smtClean="0"/>
              <a:t>&gt;, Underline &lt;u&gt;</a:t>
            </a:r>
          </a:p>
          <a:p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16939"/>
              </p:ext>
            </p:extLst>
          </p:nvPr>
        </p:nvGraphicFramePr>
        <p:xfrm>
          <a:off x="677334" y="2922812"/>
          <a:ext cx="5266266" cy="303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1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This makes text &lt;b&gt; bold &lt;/b&gt; &lt;</a:t>
                      </a:r>
                      <a:r>
                        <a:rPr lang="en-US" b="0" dirty="0" err="1" smtClean="0"/>
                        <a:t>br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This makes text &lt;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&gt; italics &lt;/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&gt; &lt;</a:t>
                      </a:r>
                      <a:r>
                        <a:rPr lang="en-US" b="0" dirty="0" err="1" smtClean="0"/>
                        <a:t>br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This makes text &lt;u&gt; underlined &lt;/u&gt;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b="0" dirty="0" smtClean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43380"/>
              </p:ext>
            </p:extLst>
          </p:nvPr>
        </p:nvGraphicFramePr>
        <p:xfrm>
          <a:off x="6466114" y="2947306"/>
          <a:ext cx="3935185" cy="301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26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b="0" dirty="0" smtClean="0"/>
                        <a:t>This makes text </a:t>
                      </a:r>
                      <a:r>
                        <a:rPr lang="en-US" b="1" dirty="0" smtClean="0"/>
                        <a:t>bold</a:t>
                      </a:r>
                      <a:endParaRPr lang="en-US" b="0" dirty="0" smtClean="0"/>
                    </a:p>
                    <a:p>
                      <a:r>
                        <a:rPr lang="en-US" b="0" dirty="0" smtClean="0"/>
                        <a:t>This makes text </a:t>
                      </a:r>
                      <a:r>
                        <a:rPr lang="en-US" b="0" i="1" dirty="0" smtClean="0"/>
                        <a:t>italics</a:t>
                      </a:r>
                      <a:endParaRPr lang="en-US" b="0" i="0" dirty="0" smtClean="0"/>
                    </a:p>
                    <a:p>
                      <a:r>
                        <a:rPr lang="en-US" b="0" i="0" dirty="0" smtClean="0"/>
                        <a:t>This makes text </a:t>
                      </a:r>
                      <a:r>
                        <a:rPr lang="en-US" b="0" i="0" u="sng" dirty="0" smtClean="0"/>
                        <a:t>underlined</a:t>
                      </a:r>
                      <a:endParaRPr lang="en-N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sz="4400" dirty="0" smtClean="0"/>
              <a:t>Attributes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Attributes change how tags display text</a:t>
            </a:r>
          </a:p>
          <a:p>
            <a:r>
              <a:rPr lang="en-US" sz="2400" dirty="0" smtClean="0"/>
              <a:t>They use the ‘style’ command</a:t>
            </a:r>
            <a:endParaRPr lang="en-NZ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63354"/>
              </p:ext>
            </p:extLst>
          </p:nvPr>
        </p:nvGraphicFramePr>
        <p:xfrm>
          <a:off x="677334" y="2800348"/>
          <a:ext cx="5462209" cy="353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49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 style=“</a:t>
                      </a:r>
                      <a:r>
                        <a:rPr lang="en-US" b="0" dirty="0" err="1" smtClean="0"/>
                        <a:t>color:blue</a:t>
                      </a:r>
                      <a:r>
                        <a:rPr lang="en-US" b="0" dirty="0" smtClean="0"/>
                        <a:t>;”&gt;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&lt;h1</a:t>
                      </a:r>
                      <a:r>
                        <a:rPr lang="en-US" b="0" baseline="0" dirty="0" smtClean="0"/>
                        <a:t> style=“</a:t>
                      </a:r>
                      <a:r>
                        <a:rPr lang="en-US" b="0" baseline="0" dirty="0" err="1" smtClean="0"/>
                        <a:t>text-align:center</a:t>
                      </a:r>
                      <a:r>
                        <a:rPr lang="en-US" b="0" baseline="0" dirty="0" smtClean="0"/>
                        <a:t>;”&gt; My page &lt;/h1&gt;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 style=“font-size:36px;”&gt; Nice big text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</a:t>
                      </a:r>
                      <a:r>
                        <a:rPr lang="en-US" b="0" dirty="0" err="1" smtClean="0"/>
                        <a:t>br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Or I</a:t>
                      </a:r>
                      <a:r>
                        <a:rPr lang="en-US" b="0" baseline="0" dirty="0" smtClean="0"/>
                        <a:t> can make it &lt;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 style=“font-size:36px;”&gt;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          big like this &lt;/</a:t>
                      </a:r>
                      <a:r>
                        <a:rPr lang="en-US" b="0" baseline="0" dirty="0" err="1" smtClean="0"/>
                        <a:t>i</a:t>
                      </a:r>
                      <a:r>
                        <a:rPr lang="en-US" b="0" baseline="0" dirty="0" smtClean="0"/>
                        <a:t>&gt; &lt;/p&gt; 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b="0" dirty="0" smtClean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58002"/>
              </p:ext>
            </p:extLst>
          </p:nvPr>
        </p:nvGraphicFramePr>
        <p:xfrm>
          <a:off x="6662058" y="2800348"/>
          <a:ext cx="3739242" cy="351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88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My page</a:t>
                      </a:r>
                      <a:endParaRPr lang="en-US" sz="2400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solidFill>
                            <a:srgbClr val="0070C0"/>
                          </a:solidFill>
                        </a:rPr>
                        <a:t>Nice big text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70C0"/>
                          </a:solidFill>
                        </a:rPr>
                        <a:t>Or</a:t>
                      </a:r>
                      <a:r>
                        <a:rPr lang="en-US" sz="1800" b="0" baseline="0" dirty="0" smtClean="0">
                          <a:solidFill>
                            <a:srgbClr val="0070C0"/>
                          </a:solidFill>
                        </a:rPr>
                        <a:t> I can make it </a:t>
                      </a:r>
                      <a:r>
                        <a:rPr lang="en-US" sz="3600" b="0" i="1" baseline="0" dirty="0" smtClean="0">
                          <a:solidFill>
                            <a:srgbClr val="0070C0"/>
                          </a:solidFill>
                        </a:rPr>
                        <a:t>big like this</a:t>
                      </a:r>
                      <a:endParaRPr lang="en-US" sz="3600" b="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2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Graphics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tag is used to put graphics on the page</a:t>
            </a:r>
          </a:p>
          <a:p>
            <a:r>
              <a:rPr lang="en-US" sz="2400" dirty="0" smtClean="0"/>
              <a:t>It doesn’t need a closing tag</a:t>
            </a:r>
          </a:p>
          <a:p>
            <a:r>
              <a:rPr lang="en-US" sz="2400" dirty="0" smtClean="0"/>
              <a:t>E.g.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=“filename.jpg”&gt; </a:t>
            </a:r>
            <a:endParaRPr lang="en-NZ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04904"/>
              </p:ext>
            </p:extLst>
          </p:nvPr>
        </p:nvGraphicFramePr>
        <p:xfrm>
          <a:off x="677334" y="3156868"/>
          <a:ext cx="5266266" cy="3518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88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Here is my picture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</a:t>
                      </a:r>
                      <a:r>
                        <a:rPr lang="en-US" b="0" dirty="0" err="1" smtClean="0"/>
                        <a:t>img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src</a:t>
                      </a:r>
                      <a:r>
                        <a:rPr lang="en-US" b="0" dirty="0" smtClean="0"/>
                        <a:t>=“stones.jpg”&gt;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Isn’t it</a:t>
                      </a:r>
                      <a:r>
                        <a:rPr lang="en-US" b="0" baseline="0" dirty="0" smtClean="0"/>
                        <a:t> beautiful?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b="0" dirty="0" smtClean="0"/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26585"/>
              </p:ext>
            </p:extLst>
          </p:nvPr>
        </p:nvGraphicFramePr>
        <p:xfrm>
          <a:off x="6457009" y="3156869"/>
          <a:ext cx="3935185" cy="351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88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r>
                        <a:rPr lang="en-US" b="0" dirty="0" smtClean="0"/>
                        <a:t>Here is my picture</a:t>
                      </a:r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Isn’t it beautiful?</a:t>
                      </a:r>
                      <a:endParaRPr lang="en-NZ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09" y="4143374"/>
            <a:ext cx="1954613" cy="10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671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Hyperlinks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5271"/>
            <a:ext cx="8596668" cy="46860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Hyperlinks use anchor tags &lt;a&gt;&lt;/a&gt; to open a new webpage or document</a:t>
            </a:r>
          </a:p>
          <a:p>
            <a:r>
              <a:rPr lang="en-US" sz="2400" dirty="0" smtClean="0"/>
              <a:t>E.g.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=“filename.html”&gt; text to be clicked &lt;/a&gt;</a:t>
            </a:r>
          </a:p>
          <a:p>
            <a:r>
              <a:rPr lang="en-US" sz="2400" dirty="0" smtClean="0"/>
              <a:t>You can make a text hyperlink or an image hyperlink</a:t>
            </a:r>
            <a:endParaRPr lang="en-NZ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74289"/>
              </p:ext>
            </p:extLst>
          </p:nvPr>
        </p:nvGraphicFramePr>
        <p:xfrm>
          <a:off x="278322" y="3265714"/>
          <a:ext cx="6525349" cy="340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94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Click &lt;a </a:t>
                      </a:r>
                      <a:r>
                        <a:rPr lang="en-US" b="0" dirty="0" err="1" smtClean="0"/>
                        <a:t>href</a:t>
                      </a:r>
                      <a:r>
                        <a:rPr lang="en-US" b="0" dirty="0" smtClean="0"/>
                        <a:t>=“new</a:t>
                      </a:r>
                      <a:r>
                        <a:rPr lang="en-US" b="0" baseline="0" dirty="0" smtClean="0"/>
                        <a:t>_page.html</a:t>
                      </a:r>
                      <a:r>
                        <a:rPr lang="en-US" b="0" dirty="0" smtClean="0"/>
                        <a:t>”&gt; here&lt;/a&gt;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    to open a new page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&lt;p&gt; Or you</a:t>
                      </a:r>
                      <a:r>
                        <a:rPr lang="en-US" b="0" baseline="0" dirty="0" smtClean="0"/>
                        <a:t> can click on the picture &lt;/p&gt;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&lt;a </a:t>
                      </a:r>
                      <a:r>
                        <a:rPr lang="en-US" b="0" dirty="0" err="1" smtClean="0"/>
                        <a:t>href</a:t>
                      </a:r>
                      <a:r>
                        <a:rPr lang="en-US" b="0" dirty="0" smtClean="0"/>
                        <a:t>=“new</a:t>
                      </a:r>
                      <a:r>
                        <a:rPr lang="en-US" b="0" baseline="0" dirty="0" smtClean="0"/>
                        <a:t>_page.html</a:t>
                      </a:r>
                      <a:r>
                        <a:rPr lang="en-US" b="0" dirty="0" smtClean="0"/>
                        <a:t>”&gt; &lt;</a:t>
                      </a:r>
                      <a:r>
                        <a:rPr lang="en-US" b="0" dirty="0" err="1" smtClean="0"/>
                        <a:t>img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src</a:t>
                      </a:r>
                      <a:r>
                        <a:rPr lang="en-US" b="0" dirty="0" smtClean="0"/>
                        <a:t>=“stones.jpg”&gt; &lt;/a&gt;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   &lt;p&gt; to open a new page &lt;/p&gt;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70761"/>
              </p:ext>
            </p:extLst>
          </p:nvPr>
        </p:nvGraphicFramePr>
        <p:xfrm>
          <a:off x="7347229" y="3265714"/>
          <a:ext cx="3853545" cy="3307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8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Click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u="sng" baseline="0" dirty="0" smtClean="0"/>
                        <a:t>here</a:t>
                      </a:r>
                      <a:r>
                        <a:rPr lang="en-US" b="0" u="none" baseline="0" dirty="0" smtClean="0"/>
                        <a:t> to open a new page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u="none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/>
                        <a:t>Or you can click on the picture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u="none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u="none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u="none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u="none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u="none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none" baseline="0" dirty="0" smtClean="0"/>
                        <a:t>to open a new page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36" y="4884322"/>
            <a:ext cx="1954613" cy="10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671"/>
          </a:xfrm>
        </p:spPr>
        <p:txBody>
          <a:bodyPr>
            <a:noAutofit/>
          </a:bodyPr>
          <a:lstStyle/>
          <a:p>
            <a:r>
              <a:rPr lang="en-US" sz="4400" dirty="0" smtClean="0"/>
              <a:t>Menu Bar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5271"/>
            <a:ext cx="8596668" cy="46860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make a menu bar or a list with the “unordered list”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 and the “list item” &lt;li&gt; commands </a:t>
            </a:r>
          </a:p>
          <a:p>
            <a:r>
              <a:rPr lang="en-US" sz="2400" dirty="0" smtClean="0"/>
              <a:t>Remember menu bar items will need to be hyperlinks </a:t>
            </a:r>
            <a:endParaRPr lang="en-NZ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756"/>
              </p:ext>
            </p:extLst>
          </p:nvPr>
        </p:nvGraphicFramePr>
        <p:xfrm>
          <a:off x="527704" y="3253543"/>
          <a:ext cx="5831531" cy="290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1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&lt;body&gt;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</a:t>
                      </a:r>
                      <a:r>
                        <a:rPr lang="en-US" b="0" dirty="0" err="1" smtClean="0"/>
                        <a:t>ul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=“home.html”&gt;</a:t>
                      </a:r>
                      <a:r>
                        <a:rPr lang="en-US" b="0" dirty="0" smtClean="0"/>
                        <a:t> Home 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=“intro.html”&gt;</a:t>
                      </a:r>
                      <a:r>
                        <a:rPr lang="en-US" b="0" dirty="0" smtClean="0"/>
                        <a:t> Intro 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   &lt;li&gt;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NZ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NZ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=“contact.html”&gt;</a:t>
                      </a:r>
                      <a:r>
                        <a:rPr lang="en-US" b="0" dirty="0" smtClean="0"/>
                        <a:t> Contact us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&lt;/a&gt;</a:t>
                      </a:r>
                      <a:r>
                        <a:rPr lang="en-US" b="0" baseline="0" dirty="0" smtClean="0"/>
                        <a:t> &lt;/li&gt;</a:t>
                      </a:r>
                      <a:endParaRPr lang="en-US" b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  &lt;/</a:t>
                      </a:r>
                      <a:r>
                        <a:rPr lang="en-US" b="0" dirty="0" err="1" smtClean="0"/>
                        <a:t>ul</a:t>
                      </a:r>
                      <a:r>
                        <a:rPr lang="en-US" b="0" dirty="0" smtClean="0"/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r>
                        <a:rPr lang="en-US" b="0" dirty="0" smtClean="0"/>
                        <a:t>&lt;/body&gt;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11963"/>
              </p:ext>
            </p:extLst>
          </p:nvPr>
        </p:nvGraphicFramePr>
        <p:xfrm>
          <a:off x="6891251" y="3265123"/>
          <a:ext cx="2532382" cy="2839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9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 smtClean="0"/>
                        <a:t>Home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 smtClean="0"/>
                        <a:t>Introduction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u="sng" dirty="0" smtClean="0"/>
                        <a:t>Contact</a:t>
                      </a:r>
                      <a:r>
                        <a:rPr lang="en-US" b="0" u="sng" baseline="0" dirty="0" smtClean="0"/>
                        <a:t> us</a:t>
                      </a:r>
                      <a:endParaRPr lang="en-US" b="0" u="sn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6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982</Words>
  <Application>Microsoft Office PowerPoint</Application>
  <PresentationFormat>와이드스크린</PresentationFormat>
  <Paragraphs>192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HTML – The Basics</vt:lpstr>
      <vt:lpstr>Tags</vt:lpstr>
      <vt:lpstr>Important Tags in a Document</vt:lpstr>
      <vt:lpstr>Block Tags</vt:lpstr>
      <vt:lpstr>Inline Tags</vt:lpstr>
      <vt:lpstr>Attributes</vt:lpstr>
      <vt:lpstr>Graphics</vt:lpstr>
      <vt:lpstr>Hyperlinks</vt:lpstr>
      <vt:lpstr>Menu Bar</vt:lpstr>
      <vt:lpstr>Tables</vt:lpstr>
      <vt:lpstr>Example 1 – Menu bar (HTML)</vt:lpstr>
      <vt:lpstr>Example 1 – Menu bar (Webpage)</vt:lpstr>
      <vt:lpstr>Example 2 – Table with image (HTML)</vt:lpstr>
      <vt:lpstr>Example 2 – Table with image (Webpage)</vt:lpstr>
      <vt:lpstr>Example 3 – Table with text (HTML)</vt:lpstr>
      <vt:lpstr>Example 3 – Table with text (Web page)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The Basics</dc:title>
  <dc:creator>Nathan Hohipuha</dc:creator>
  <cp:lastModifiedBy>Windows 사용자</cp:lastModifiedBy>
  <cp:revision>16</cp:revision>
  <dcterms:created xsi:type="dcterms:W3CDTF">2017-11-08T01:41:36Z</dcterms:created>
  <dcterms:modified xsi:type="dcterms:W3CDTF">2019-05-10T07:24:25Z</dcterms:modified>
</cp:coreProperties>
</file>