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5"/>
  </p:notesMasterIdLst>
  <p:sldIdLst>
    <p:sldId id="256" r:id="rId2"/>
    <p:sldId id="353" r:id="rId3"/>
    <p:sldId id="258" r:id="rId4"/>
    <p:sldId id="334" r:id="rId5"/>
    <p:sldId id="324" r:id="rId6"/>
    <p:sldId id="326" r:id="rId7"/>
    <p:sldId id="354" r:id="rId8"/>
    <p:sldId id="325" r:id="rId9"/>
    <p:sldId id="355" r:id="rId10"/>
    <p:sldId id="335" r:id="rId11"/>
    <p:sldId id="322" r:id="rId12"/>
    <p:sldId id="327" r:id="rId13"/>
    <p:sldId id="328" r:id="rId14"/>
    <p:sldId id="356" r:id="rId15"/>
    <p:sldId id="357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58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2" autoAdjust="0"/>
    <p:restoredTop sz="87050" autoAdjust="0"/>
  </p:normalViewPr>
  <p:slideViewPr>
    <p:cSldViewPr>
      <p:cViewPr varScale="1">
        <p:scale>
          <a:sx n="131" d="100"/>
          <a:sy n="131" d="100"/>
        </p:scale>
        <p:origin x="22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8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8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5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7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2020. 6. 18.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뇌를 자극하는</a:t>
            </a:r>
            <a:br>
              <a:rPr lang="en-US" altLang="ko-KR" dirty="0"/>
            </a:br>
            <a:r>
              <a:rPr lang="en-US" altLang="ko-KR" dirty="0"/>
              <a:t>C# 4.0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</a:t>
            </a:r>
            <a:r>
              <a:rPr lang="en-US" altLang="ko-KR" dirty="0"/>
              <a:t>&amp; LINQ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람다식의</a:t>
            </a:r>
            <a:r>
              <a:rPr lang="ko-KR" altLang="en-US" dirty="0"/>
              <a:t>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53135"/>
          </a:xfrm>
        </p:spPr>
        <p:txBody>
          <a:bodyPr>
            <a:normAutofit/>
          </a:bodyPr>
          <a:lstStyle/>
          <a:p>
            <a:r>
              <a:rPr lang="ko-KR" altLang="en-US" dirty="0"/>
              <a:t>하나의 문자열을 받아 들여 메시지 박스를 띄운다면 다음과 같이 간단히 쓸 수 있다</a:t>
            </a:r>
            <a:r>
              <a:rPr lang="en-US" altLang="ko-KR" dirty="0"/>
              <a:t>.</a:t>
            </a:r>
          </a:p>
          <a:p>
            <a:pPr marL="468630" lvl="1" indent="0">
              <a:buNone/>
            </a:pPr>
            <a:r>
              <a:rPr lang="en-US" altLang="ko-KR" dirty="0" err="1"/>
              <a:t>str</a:t>
            </a:r>
            <a:r>
              <a:rPr lang="en-US" altLang="ko-KR" dirty="0"/>
              <a:t> =&gt; { </a:t>
            </a:r>
            <a:r>
              <a:rPr lang="en-US" altLang="ko-KR" dirty="0" err="1"/>
              <a:t>MessageBox.Show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); }</a:t>
            </a:r>
          </a:p>
          <a:p>
            <a:r>
              <a:rPr lang="ko-KR" altLang="en-US" dirty="0"/>
              <a:t>다음의 </a:t>
            </a:r>
            <a:r>
              <a:rPr lang="en-US" altLang="ko-KR" dirty="0"/>
              <a:t>Click </a:t>
            </a:r>
            <a:r>
              <a:rPr lang="ko-KR" altLang="en-US" dirty="0"/>
              <a:t>이벤트를 다루는 식을 </a:t>
            </a:r>
            <a:r>
              <a:rPr lang="ko-KR" altLang="en-US" dirty="0" err="1"/>
              <a:t>람다식을</a:t>
            </a:r>
            <a:r>
              <a:rPr lang="ko-KR" altLang="en-US" dirty="0"/>
              <a:t> 통해 간단히 바꿀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68630" lvl="1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람다 식</a:t>
            </a:r>
            <a:r>
              <a:rPr lang="en-US" altLang="ko-KR" dirty="0">
                <a:solidFill>
                  <a:srgbClr val="FF0000"/>
                </a:solidFill>
              </a:rPr>
              <a:t>(Lambda Expression)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.NET </a:t>
            </a:r>
            <a:r>
              <a:rPr lang="ko-KR" altLang="en-US" dirty="0">
                <a:solidFill>
                  <a:srgbClr val="FF0000"/>
                </a:solidFill>
              </a:rPr>
              <a:t>여러 곳에서 사용되지만 특히 </a:t>
            </a:r>
            <a:r>
              <a:rPr lang="en-US" altLang="ko-KR" dirty="0">
                <a:solidFill>
                  <a:srgbClr val="FF0000"/>
                </a:solidFill>
              </a:rPr>
              <a:t>LINQ (Language Integrated Query) </a:t>
            </a:r>
            <a:r>
              <a:rPr lang="ko-KR" altLang="en-US" dirty="0">
                <a:solidFill>
                  <a:srgbClr val="FF0000"/>
                </a:solidFill>
              </a:rPr>
              <a:t>에서 많이 사용</a:t>
            </a:r>
            <a:endParaRPr lang="en-US" altLang="ko-KR" dirty="0">
              <a:solidFill>
                <a:srgbClr val="FF0000"/>
              </a:solidFill>
            </a:endParaRPr>
          </a:p>
          <a:p>
            <a:pPr marL="468630" lvl="1" indent="0">
              <a:buNone/>
            </a:pPr>
            <a:endParaRPr lang="en-US" altLang="ko-KR" dirty="0"/>
          </a:p>
          <a:p>
            <a:pPr marL="468630" lvl="1" indent="0">
              <a:buNone/>
            </a:pPr>
            <a:endParaRPr lang="en-US" altLang="ko-KR" dirty="0"/>
          </a:p>
          <a:p>
            <a:pPr marL="468630" lvl="1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4320480" cy="160043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468630" lvl="1" indent="0">
              <a:buNone/>
            </a:pPr>
            <a:r>
              <a:rPr lang="en-US" altLang="ko-KR" sz="1400" dirty="0"/>
              <a:t>this.button1.Click += new </a:t>
            </a:r>
            <a:r>
              <a:rPr lang="en-US" altLang="ko-KR" sz="1400" dirty="0" err="1"/>
              <a:t>System.EventHandler</a:t>
            </a:r>
            <a:r>
              <a:rPr lang="en-US" altLang="ko-KR" sz="1400" dirty="0"/>
              <a:t>(button1_Click);</a:t>
            </a:r>
          </a:p>
          <a:p>
            <a:pPr marL="468630" lvl="1" indent="0">
              <a:buNone/>
            </a:pPr>
            <a:r>
              <a:rPr lang="en-US" altLang="ko-KR" sz="1400" dirty="0"/>
              <a:t>private void button1_Click(object sender, </a:t>
            </a:r>
            <a:r>
              <a:rPr lang="en-US" altLang="ko-KR" sz="1400" dirty="0" err="1"/>
              <a:t>EventArgs</a:t>
            </a:r>
            <a:r>
              <a:rPr lang="en-US" altLang="ko-KR" sz="1400" dirty="0"/>
              <a:t> e)</a:t>
            </a:r>
          </a:p>
          <a:p>
            <a:pPr marL="468630" lvl="1" indent="0">
              <a:buNone/>
            </a:pPr>
            <a:r>
              <a:rPr lang="en-US" altLang="ko-KR" sz="1400" dirty="0"/>
              <a:t>{</a:t>
            </a:r>
          </a:p>
          <a:p>
            <a:pPr marL="468630" lvl="1" indent="0">
              <a:buNone/>
            </a:pPr>
            <a:r>
              <a:rPr lang="en-US" altLang="ko-KR" sz="1400" dirty="0"/>
              <a:t>   ((Button)sender).</a:t>
            </a:r>
            <a:r>
              <a:rPr lang="en-US" altLang="ko-KR" sz="1400" dirty="0" err="1"/>
              <a:t>BackColor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Color.Red</a:t>
            </a:r>
            <a:r>
              <a:rPr lang="en-US" altLang="ko-KR" sz="1400" dirty="0"/>
              <a:t>;</a:t>
            </a:r>
          </a:p>
          <a:p>
            <a:pPr marL="468630" lvl="1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3913892"/>
            <a:ext cx="388843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400" dirty="0"/>
              <a:t>this.button1.Click += (sender, e) =&gt; ((Button)sender).</a:t>
            </a:r>
            <a:r>
              <a:rPr lang="en-US" altLang="ko-KR" sz="1400" dirty="0" err="1"/>
              <a:t>BackColor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Color.Red</a:t>
            </a:r>
            <a:r>
              <a:rPr lang="en-US" altLang="ko-KR" sz="1400" dirty="0"/>
              <a:t>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788024" y="3933056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으로 더 간편하게 무명 함수 만들기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itchFamily="2" charset="2"/>
              </a:rPr>
              <a:t>단 하나의 익명 </a:t>
            </a:r>
            <a:r>
              <a:rPr lang="ko-KR" altLang="en-US" dirty="0" err="1">
                <a:sym typeface="Wingdings" pitchFamily="2" charset="2"/>
              </a:rPr>
              <a:t>메소드</a:t>
            </a:r>
            <a:r>
              <a:rPr lang="en-US" altLang="ko-KR" dirty="0">
                <a:sym typeface="Wingdings" pitchFamily="2" charset="2"/>
              </a:rPr>
              <a:t>/</a:t>
            </a:r>
            <a:r>
              <a:rPr lang="ko-KR" altLang="en-US" dirty="0">
                <a:sym typeface="Wingdings" pitchFamily="2" charset="2"/>
              </a:rPr>
              <a:t>무명 함수를 만들기  위해 매번 </a:t>
            </a:r>
            <a:r>
              <a:rPr lang="ko-KR" altLang="en-US" dirty="0" err="1">
                <a:sym typeface="Wingdings" pitchFamily="2" charset="2"/>
              </a:rPr>
              <a:t>델리게이트를</a:t>
            </a:r>
            <a:r>
              <a:rPr lang="ko-KR" altLang="en-US" dirty="0">
                <a:sym typeface="Wingdings" pitchFamily="2" charset="2"/>
              </a:rPr>
              <a:t> 따로 선언해줘야 하는 불편이 남아 있음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.NET </a:t>
            </a:r>
            <a:r>
              <a:rPr lang="ko-KR" altLang="en-US" dirty="0">
                <a:sym typeface="Wingdings" pitchFamily="2" charset="2"/>
              </a:rPr>
              <a:t>프레임워크는 프로그래머들의 불편을 덜어주기 위해 이들 </a:t>
            </a:r>
            <a:r>
              <a:rPr lang="en-US" altLang="ko-KR" dirty="0">
                <a:sym typeface="Wingdings" pitchFamily="2" charset="2"/>
              </a:rPr>
              <a:t>2 </a:t>
            </a:r>
            <a:r>
              <a:rPr lang="ko-KR" altLang="en-US" dirty="0">
                <a:sym typeface="Wingdings" pitchFamily="2" charset="2"/>
              </a:rPr>
              <a:t>종류의 </a:t>
            </a:r>
            <a:r>
              <a:rPr lang="ko-KR" altLang="en-US" dirty="0" err="1">
                <a:sym typeface="Wingdings" pitchFamily="2" charset="2"/>
              </a:rPr>
              <a:t>델리게이트들을</a:t>
            </a:r>
            <a:r>
              <a:rPr lang="ko-KR" altLang="en-US" dirty="0">
                <a:sym typeface="Wingdings" pitchFamily="2" charset="2"/>
              </a:rPr>
              <a:t> 미리 선언해 둠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sz="2000" dirty="0" err="1">
                <a:sym typeface="Wingdings" pitchFamily="2" charset="2"/>
              </a:rPr>
              <a:t>Func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 err="1">
                <a:sym typeface="Wingdings" pitchFamily="2" charset="2"/>
              </a:rPr>
              <a:t>델리게이트</a:t>
            </a:r>
            <a:r>
              <a:rPr lang="ko-KR" altLang="en-US" sz="2000" dirty="0">
                <a:sym typeface="Wingdings" pitchFamily="2" charset="2"/>
              </a:rPr>
              <a:t> </a:t>
            </a:r>
            <a:endParaRPr lang="en-US" altLang="ko-KR" sz="2000" dirty="0">
              <a:sym typeface="Wingdings" pitchFamily="2" charset="2"/>
            </a:endParaRPr>
          </a:p>
          <a:p>
            <a:pPr lvl="2"/>
            <a:r>
              <a:rPr lang="ko-KR" altLang="en-US" sz="1800" dirty="0">
                <a:sym typeface="Wingdings" pitchFamily="2" charset="2"/>
              </a:rPr>
              <a:t>반환 값이 있는 익명 </a:t>
            </a:r>
            <a:r>
              <a:rPr lang="ko-KR" altLang="en-US" sz="1800" dirty="0" err="1">
                <a:sym typeface="Wingdings" pitchFamily="2" charset="2"/>
              </a:rPr>
              <a:t>메소드</a:t>
            </a:r>
            <a:r>
              <a:rPr lang="en-US" altLang="ko-KR" sz="1800" dirty="0">
                <a:sym typeface="Wingdings" pitchFamily="2" charset="2"/>
              </a:rPr>
              <a:t>/</a:t>
            </a:r>
            <a:r>
              <a:rPr lang="ko-KR" altLang="en-US" sz="1800" dirty="0">
                <a:sym typeface="Wingdings" pitchFamily="2" charset="2"/>
              </a:rPr>
              <a:t>무명 함수를 위한 </a:t>
            </a:r>
            <a:r>
              <a:rPr lang="ko-KR" altLang="en-US" sz="1800" dirty="0" err="1">
                <a:sym typeface="Wingdings" pitchFamily="2" charset="2"/>
              </a:rPr>
              <a:t>델리게이트</a:t>
            </a:r>
            <a:endParaRPr lang="en-US" altLang="ko-KR" sz="1800" dirty="0">
              <a:sym typeface="Wingdings" pitchFamily="2" charset="2"/>
            </a:endParaRPr>
          </a:p>
          <a:p>
            <a:pPr lvl="1"/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en-US" altLang="ko-KR" sz="2000" dirty="0">
                <a:sym typeface="Wingdings" pitchFamily="2" charset="2"/>
              </a:rPr>
              <a:t>Action </a:t>
            </a:r>
            <a:r>
              <a:rPr lang="ko-KR" altLang="en-US" sz="2000" dirty="0" err="1">
                <a:sym typeface="Wingdings" pitchFamily="2" charset="2"/>
              </a:rPr>
              <a:t>델리게이트</a:t>
            </a:r>
            <a:r>
              <a:rPr lang="ko-KR" altLang="en-US" sz="2000" dirty="0">
                <a:sym typeface="Wingdings" pitchFamily="2" charset="2"/>
              </a:rPr>
              <a:t> </a:t>
            </a:r>
            <a:endParaRPr lang="en-US" altLang="ko-KR" sz="2000" dirty="0">
              <a:sym typeface="Wingdings" pitchFamily="2" charset="2"/>
            </a:endParaRPr>
          </a:p>
          <a:p>
            <a:pPr lvl="2"/>
            <a:r>
              <a:rPr lang="ko-KR" altLang="en-US" sz="1800" dirty="0">
                <a:sym typeface="Wingdings" pitchFamily="2" charset="2"/>
              </a:rPr>
              <a:t>반환 값이 없는 익명 </a:t>
            </a:r>
            <a:r>
              <a:rPr lang="ko-KR" altLang="en-US" sz="1800" dirty="0" err="1">
                <a:sym typeface="Wingdings" pitchFamily="2" charset="2"/>
              </a:rPr>
              <a:t>메소드</a:t>
            </a:r>
            <a:r>
              <a:rPr lang="en-US" altLang="ko-KR" sz="1800" dirty="0">
                <a:sym typeface="Wingdings" pitchFamily="2" charset="2"/>
              </a:rPr>
              <a:t>/</a:t>
            </a:r>
            <a:r>
              <a:rPr lang="ko-KR" altLang="en-US" sz="1800" dirty="0">
                <a:sym typeface="Wingdings" pitchFamily="2" charset="2"/>
              </a:rPr>
              <a:t>무명 함수를 위한 </a:t>
            </a:r>
            <a:r>
              <a:rPr lang="ko-KR" altLang="en-US" sz="1800" dirty="0" err="1">
                <a:sym typeface="Wingdings" pitchFamily="2" charset="2"/>
              </a:rPr>
              <a:t>델리게이트</a:t>
            </a:r>
            <a:endParaRPr lang="en-US" altLang="ko-KR" sz="18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1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으로 더 간편하게 무명 함수 만들기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itchFamily="2" charset="2"/>
              </a:rPr>
              <a:t>.NET </a:t>
            </a:r>
            <a:r>
              <a:rPr lang="ko-KR" altLang="en-US" dirty="0">
                <a:sym typeface="Wingdings" pitchFamily="2" charset="2"/>
              </a:rPr>
              <a:t>프레임워크에 선언되어 있는 </a:t>
            </a:r>
            <a:r>
              <a:rPr lang="en-US" altLang="ko-KR" dirty="0">
                <a:sym typeface="Wingdings" pitchFamily="2" charset="2"/>
              </a:rPr>
              <a:t>17</a:t>
            </a:r>
            <a:r>
              <a:rPr lang="ko-KR" altLang="en-US" dirty="0">
                <a:sym typeface="Wingdings" pitchFamily="2" charset="2"/>
              </a:rPr>
              <a:t>가지 </a:t>
            </a:r>
            <a:r>
              <a:rPr lang="en-US" altLang="ko-KR" dirty="0" err="1">
                <a:sym typeface="Wingdings" pitchFamily="2" charset="2"/>
              </a:rPr>
              <a:t>Func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델리게이트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r>
              <a:rPr lang="en-US" altLang="ko-KR" dirty="0" err="1">
                <a:sym typeface="Wingdings" pitchFamily="2" charset="2"/>
              </a:rPr>
              <a:t>Func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사용 예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2060848"/>
            <a:ext cx="7992888" cy="2616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&gt;()</a:t>
            </a:r>
          </a:p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&lt;in T, 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&lt;in T1, in T2, 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&gt;(T1 arg1, T2 arg2)</a:t>
            </a:r>
          </a:p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&lt;in T1, in T2, in T3, 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&gt;(T1 arg1,</a:t>
            </a:r>
          </a:p>
          <a:p>
            <a:r>
              <a:rPr lang="en-US" altLang="ko-KR" sz="1600" dirty="0"/>
              <a:t>                                                                                     T2 arg2, T3 arg3)</a:t>
            </a:r>
          </a:p>
          <a:p>
            <a:r>
              <a:rPr lang="en-US" altLang="ko-KR" sz="1600" dirty="0"/>
              <a:t>...</a:t>
            </a:r>
          </a:p>
          <a:p>
            <a:r>
              <a:rPr lang="en-US" altLang="ko-KR" sz="1600" dirty="0"/>
              <a:t>public delegate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Func</a:t>
            </a:r>
            <a:r>
              <a:rPr lang="en-US" altLang="ko-KR" sz="1600" dirty="0"/>
              <a:t>&lt;in T1, in T2, in T3, ..., in T15, </a:t>
            </a:r>
          </a:p>
          <a:p>
            <a:r>
              <a:rPr lang="en-US" altLang="ko-KR" sz="1600" dirty="0"/>
              <a:t>                                 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&gt;(T1 arg1, T2 arg2, T3 arg3, ..., T15 arg15)</a:t>
            </a:r>
          </a:p>
          <a:p>
            <a:r>
              <a:rPr lang="de-DE" altLang="ko-KR" sz="1600" dirty="0"/>
              <a:t>public delegate TResult Func&lt;in T1, in T2, in T3, ..., in T15, in T16,</a:t>
            </a:r>
          </a:p>
          <a:p>
            <a:r>
              <a:rPr lang="en-US" altLang="ko-KR" sz="1600" dirty="0"/>
              <a:t>out </a:t>
            </a:r>
            <a:r>
              <a:rPr lang="en-US" altLang="ko-KR" sz="1600" dirty="0" err="1"/>
              <a:t>TResult</a:t>
            </a:r>
            <a:r>
              <a:rPr lang="en-US" altLang="ko-KR" sz="1600" dirty="0"/>
              <a:t>&gt;(T1 arg1, T2 arg2, T3 arg3, ..., T15 arg15, T16 arg16)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8626" y="5301208"/>
            <a:ext cx="802586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Func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 func1 = () =&gt; 10; // </a:t>
            </a:r>
            <a:r>
              <a:rPr lang="ko-KR" altLang="en-US" sz="1600" dirty="0"/>
              <a:t>입력 매개 변수는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무조건 </a:t>
            </a:r>
            <a:r>
              <a:rPr lang="en-US" altLang="ko-KR" sz="1600" dirty="0"/>
              <a:t>10</a:t>
            </a:r>
            <a:r>
              <a:rPr lang="ko-KR" altLang="en-US" sz="1600" dirty="0"/>
              <a:t>을 반환</a:t>
            </a:r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(func1()); // 10</a:t>
            </a:r>
            <a:r>
              <a:rPr lang="ko-KR" altLang="en-US" sz="1600" dirty="0"/>
              <a:t>을 출력</a:t>
            </a:r>
            <a:endParaRPr lang="en-US" altLang="ko-KR" sz="1600" dirty="0"/>
          </a:p>
          <a:p>
            <a:r>
              <a:rPr lang="en-US" altLang="ko-KR" sz="1600" dirty="0" err="1"/>
              <a:t>Func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int,int</a:t>
            </a:r>
            <a:r>
              <a:rPr lang="en-US" altLang="ko-KR" sz="1600" dirty="0"/>
              <a:t>&gt; func2 = (x) =&gt; x*2; // </a:t>
            </a:r>
            <a:r>
              <a:rPr lang="ko-KR" altLang="en-US" sz="1600" dirty="0"/>
              <a:t>입력 매개 변수는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dirty="0"/>
              <a:t>형식 하나</a:t>
            </a:r>
            <a:r>
              <a:rPr lang="en-US" altLang="ko-KR" sz="1600" dirty="0"/>
              <a:t>, </a:t>
            </a:r>
            <a:r>
              <a:rPr lang="ko-KR" altLang="en-US" sz="1600" dirty="0"/>
              <a:t>반환 형식도 </a:t>
            </a:r>
            <a:r>
              <a:rPr lang="en-US" altLang="ko-KR" sz="1600" dirty="0" err="1"/>
              <a:t>int</a:t>
            </a:r>
            <a:endParaRPr lang="en-US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(func2(3)); // 6</a:t>
            </a:r>
            <a:r>
              <a:rPr lang="ko-KR" altLang="en-US" sz="1600" dirty="0"/>
              <a:t>을 출력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0335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04. </a:t>
            </a:r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으로 더 간편하게 무명 함수 만들기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itchFamily="2" charset="2"/>
              </a:rPr>
              <a:t>.NET </a:t>
            </a:r>
            <a:r>
              <a:rPr lang="ko-KR" altLang="en-US" dirty="0">
                <a:sym typeface="Wingdings" pitchFamily="2" charset="2"/>
              </a:rPr>
              <a:t>프레임워크에 선언되어 있는 </a:t>
            </a:r>
            <a:r>
              <a:rPr lang="en-US" altLang="ko-KR" dirty="0">
                <a:sym typeface="Wingdings" pitchFamily="2" charset="2"/>
              </a:rPr>
              <a:t>17</a:t>
            </a:r>
            <a:r>
              <a:rPr lang="ko-KR" altLang="en-US" dirty="0">
                <a:sym typeface="Wingdings" pitchFamily="2" charset="2"/>
              </a:rPr>
              <a:t>가지 </a:t>
            </a:r>
            <a:r>
              <a:rPr lang="en-US" altLang="ko-KR" dirty="0">
                <a:sym typeface="Wingdings" pitchFamily="2" charset="2"/>
              </a:rPr>
              <a:t>Action </a:t>
            </a:r>
            <a:r>
              <a:rPr lang="ko-KR" altLang="en-US" dirty="0" err="1">
                <a:sym typeface="Wingdings" pitchFamily="2" charset="2"/>
              </a:rPr>
              <a:t>델리게이트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2060848"/>
            <a:ext cx="7416824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public delegate void Action&lt;&gt;()</a:t>
            </a:r>
          </a:p>
          <a:p>
            <a:r>
              <a:rPr lang="en-US" altLang="ko-KR" sz="1600" dirty="0"/>
              <a:t>public delegate void Action&lt;in T&gt;(T </a:t>
            </a:r>
            <a:r>
              <a:rPr lang="en-US" altLang="ko-KR" sz="1600" dirty="0" err="1"/>
              <a:t>arg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public delegate void Action&lt;in T1, in T2&gt;(T1 arg1, T2 arg2)</a:t>
            </a:r>
          </a:p>
          <a:p>
            <a:r>
              <a:rPr lang="en-US" altLang="ko-KR" sz="1600" dirty="0"/>
              <a:t>public delegate void Action&lt;in T1, in T2, in T3&gt;(T1 arg1, T2 arg2, T3 arg3)</a:t>
            </a:r>
          </a:p>
          <a:p>
            <a:r>
              <a:rPr lang="de-DE" altLang="ko-KR" sz="1600" dirty="0"/>
              <a:t>public delegate void Action&lt;in T1, in T2, in T3, ..., in T14, in </a:t>
            </a:r>
            <a:r>
              <a:rPr lang="en-US" altLang="ko-KR" sz="1600" dirty="0"/>
              <a:t>T15&gt;(T1 arg1, T2 arg2, T3 arg3, ..., T14 arg14, T15 arg15)</a:t>
            </a:r>
          </a:p>
          <a:p>
            <a:r>
              <a:rPr lang="de-DE" altLang="ko-KR" sz="1600" dirty="0"/>
              <a:t>public delegate void Action&lt;in T1, in T2, in T3, ..., in T14, in T15, in T16&gt;(T1 arg1, T2 arg2, T3 arg3, ..., T14 arg14, T15 </a:t>
            </a:r>
            <a:r>
              <a:rPr lang="en-US" altLang="ko-KR" sz="1600" dirty="0"/>
              <a:t>arg15, T16 arg16)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8627" y="4437112"/>
            <a:ext cx="7449798" cy="23698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Action act1 = () =&gt;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("Action()");</a:t>
            </a:r>
          </a:p>
          <a:p>
            <a:r>
              <a:rPr lang="en-US" altLang="ko-KR" sz="1600" dirty="0"/>
              <a:t>act1();</a:t>
            </a:r>
          </a:p>
          <a:p>
            <a:endParaRPr lang="en-US" altLang="ko-KR" sz="1600" dirty="0"/>
          </a:p>
          <a:p>
            <a:r>
              <a:rPr lang="fr-FR" altLang="ko-KR" sz="1600" dirty="0"/>
              <a:t>Action&lt;double, double&gt; act3 = (x, y) =&gt;</a:t>
            </a:r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double pi = x / y;</a:t>
            </a:r>
          </a:p>
          <a:p>
            <a:pPr lvl="1"/>
            <a:r>
              <a:rPr lang="fr-FR" altLang="ko-KR" sz="1600" dirty="0"/>
              <a:t>Console.WriteLine("Action&lt;T1, T2&gt;({0}, {1}) : {2}", x, y, pi);</a:t>
            </a:r>
          </a:p>
          <a:p>
            <a:r>
              <a:rPr lang="en-US" altLang="ko-KR" sz="1600" dirty="0"/>
              <a:t>};</a:t>
            </a:r>
          </a:p>
          <a:p>
            <a:r>
              <a:rPr lang="en-US" altLang="ko-KR" sz="1600" dirty="0"/>
              <a:t>act3(22.0, 7.0);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5800" y="4064895"/>
            <a:ext cx="2135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274320"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</a:pPr>
            <a:r>
              <a:rPr lang="en-US" altLang="ko-KR" sz="2000" dirty="0">
                <a:sym typeface="Wingdings" pitchFamily="2" charset="2"/>
              </a:rPr>
              <a:t>Action </a:t>
            </a:r>
            <a:r>
              <a:rPr lang="ko-KR" altLang="en-US" sz="2000" dirty="0">
                <a:sym typeface="Wingdings" pitchFamily="2" charset="2"/>
              </a:rPr>
              <a:t>사용 예</a:t>
            </a:r>
            <a:endParaRPr lang="en-US" altLang="ko-KR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806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1816-3182-7A4E-900D-7F5D17BD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Func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ko-KR" altLang="en-US" dirty="0" err="1"/>
              <a:t>람다식</a:t>
            </a:r>
            <a:r>
              <a:rPr lang="ko-KR" altLang="en-US" dirty="0"/>
              <a:t>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B07C-1A72-BC4C-954B-B4D2935C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925143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using System;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namespace </a:t>
            </a:r>
            <a:r>
              <a:rPr lang="en-US" dirty="0" err="1"/>
              <a:t>FuncTest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{</a:t>
            </a:r>
          </a:p>
          <a:p>
            <a:pPr marL="68580" indent="0">
              <a:buNone/>
            </a:pPr>
            <a:r>
              <a:rPr lang="en-US" dirty="0"/>
              <a:t>    class Program</a:t>
            </a:r>
          </a:p>
          <a:p>
            <a:pPr marL="68580" indent="0">
              <a:buNone/>
            </a:pPr>
            <a:r>
              <a:rPr lang="en-US" dirty="0"/>
              <a:t>    {</a:t>
            </a:r>
          </a:p>
          <a:p>
            <a:pPr marL="6858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    {</a:t>
            </a:r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func1 = () =&gt; 10;</a:t>
            </a:r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("func1(): {0}", func1());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&gt; func2 = (x) =&gt; x * 2;</a:t>
            </a:r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("func2(4): {0}", func2(4));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Func</a:t>
            </a:r>
            <a:r>
              <a:rPr lang="en-US" dirty="0"/>
              <a:t>&lt;double, double, double&gt; func3 = (</a:t>
            </a:r>
            <a:r>
              <a:rPr lang="en-US" dirty="0" err="1"/>
              <a:t>x,y</a:t>
            </a:r>
            <a:r>
              <a:rPr lang="en-US" dirty="0"/>
              <a:t>) =&gt; x / y;</a:t>
            </a:r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("func3(22/7): {0}", func3(22, 7));</a:t>
            </a:r>
          </a:p>
          <a:p>
            <a:pPr marL="68580" indent="0">
              <a:buNone/>
            </a:pPr>
            <a:r>
              <a:rPr lang="en-US" dirty="0"/>
              <a:t>        }</a:t>
            </a:r>
          </a:p>
          <a:p>
            <a:pPr marL="68580" indent="0">
              <a:buNone/>
            </a:pPr>
            <a:r>
              <a:rPr lang="en-US" dirty="0"/>
              <a:t>    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99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3A34-E37A-D747-8A00-D939C0D3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연습문제</a:t>
            </a:r>
            <a:r>
              <a:rPr lang="en-US" altLang="ko-KR" dirty="0"/>
              <a:t>:</a:t>
            </a:r>
            <a:r>
              <a:rPr lang="ko-KR" altLang="en-US" dirty="0"/>
              <a:t> 다음 코드에서 익명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람다식으로</a:t>
            </a:r>
            <a:r>
              <a:rPr lang="ko-KR" altLang="en-US" dirty="0"/>
              <a:t> 수정하세요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1E60-2EA0-9A4B-8999-8521AB3F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925143"/>
          </a:xfrm>
        </p:spPr>
        <p:txBody>
          <a:bodyPr>
            <a:normAutofit fontScale="40000" lnSpcReduction="20000"/>
          </a:bodyPr>
          <a:lstStyle/>
          <a:p>
            <a:pPr marL="68580" indent="0">
              <a:buNone/>
            </a:pPr>
            <a:r>
              <a:rPr lang="en-US" dirty="0"/>
              <a:t>using System;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namespace Ex14_2</a:t>
            </a:r>
          </a:p>
          <a:p>
            <a:pPr marL="68580" indent="0">
              <a:buNone/>
            </a:pPr>
            <a:r>
              <a:rPr lang="en-US" dirty="0"/>
              <a:t>{</a:t>
            </a:r>
          </a:p>
          <a:p>
            <a:pPr marL="68580" indent="0">
              <a:buNone/>
            </a:pPr>
            <a:r>
              <a:rPr lang="en-US" dirty="0"/>
              <a:t>    class </a:t>
            </a:r>
            <a:r>
              <a:rPr lang="en-US" dirty="0" err="1"/>
              <a:t>MainApp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  {    </a:t>
            </a:r>
          </a:p>
          <a:p>
            <a:pPr marL="6858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    {</a:t>
            </a:r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[] array = { 11, 22, 33, 44, 55 };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            foreach (</a:t>
            </a:r>
            <a:r>
              <a:rPr lang="en-US" dirty="0" err="1"/>
              <a:t>int</a:t>
            </a:r>
            <a:r>
              <a:rPr lang="en-US" dirty="0"/>
              <a:t> a in array)</a:t>
            </a:r>
          </a:p>
          <a:p>
            <a:pPr marL="68580" indent="0">
              <a:buNone/>
            </a:pPr>
            <a:r>
              <a:rPr lang="en-US" dirty="0"/>
              <a:t>            {</a:t>
            </a:r>
          </a:p>
          <a:p>
            <a:pPr marL="68580" indent="0">
              <a:buNone/>
            </a:pPr>
            <a:r>
              <a:rPr lang="en-US" dirty="0"/>
              <a:t>                Action action = new Action                </a:t>
            </a:r>
          </a:p>
          <a:p>
            <a:pPr marL="68580" indent="0">
              <a:buNone/>
            </a:pPr>
            <a:r>
              <a:rPr lang="en-US" dirty="0"/>
              <a:t>                (                    </a:t>
            </a:r>
          </a:p>
          <a:p>
            <a:pPr marL="68580" indent="0">
              <a:buNone/>
            </a:pPr>
            <a:r>
              <a:rPr lang="en-US" dirty="0"/>
              <a:t>                     delegate()</a:t>
            </a:r>
          </a:p>
          <a:p>
            <a:pPr marL="68580" indent="0">
              <a:buNone/>
            </a:pPr>
            <a:r>
              <a:rPr lang="en-US" dirty="0"/>
              <a:t>                    {</a:t>
            </a:r>
          </a:p>
          <a:p>
            <a:pPr marL="6858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Console.WriteLine</a:t>
            </a:r>
            <a:r>
              <a:rPr lang="en-US" dirty="0"/>
              <a:t>(a * a);</a:t>
            </a:r>
          </a:p>
          <a:p>
            <a:pPr marL="68580" indent="0">
              <a:buNone/>
            </a:pPr>
            <a:r>
              <a:rPr lang="en-US" dirty="0"/>
              <a:t>                </a:t>
            </a:r>
          </a:p>
          <a:p>
            <a:pPr marL="68580" indent="0">
              <a:buNone/>
            </a:pPr>
            <a:r>
              <a:rPr lang="en-US" dirty="0"/>
              <a:t>                    }</a:t>
            </a:r>
          </a:p>
          <a:p>
            <a:pPr marL="68580" indent="0">
              <a:buNone/>
            </a:pPr>
            <a:r>
              <a:rPr lang="en-US" dirty="0"/>
              <a:t>                );</a:t>
            </a:r>
          </a:p>
          <a:p>
            <a:pPr marL="68580" indent="0">
              <a:buNone/>
            </a:pPr>
            <a:r>
              <a:rPr lang="en-US" dirty="0"/>
              <a:t>                </a:t>
            </a:r>
            <a:r>
              <a:rPr lang="en-US" dirty="0" err="1"/>
              <a:t>action.Invoke</a:t>
            </a:r>
            <a:r>
              <a:rPr lang="en-US" dirty="0"/>
              <a:t>();</a:t>
            </a:r>
          </a:p>
          <a:p>
            <a:pPr marL="68580" indent="0">
              <a:buNone/>
            </a:pPr>
            <a:r>
              <a:rPr lang="en-US" dirty="0"/>
              <a:t>            }</a:t>
            </a:r>
          </a:p>
          <a:p>
            <a:pPr marL="68580" indent="0">
              <a:buNone/>
            </a:pPr>
            <a:r>
              <a:rPr lang="en-US" dirty="0"/>
              <a:t>        }</a:t>
            </a:r>
          </a:p>
          <a:p>
            <a:pPr marL="68580" indent="0">
              <a:buNone/>
            </a:pPr>
            <a:r>
              <a:rPr lang="en-US" dirty="0"/>
              <a:t>    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50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뇌를 자극하는</a:t>
            </a:r>
            <a:br>
              <a:rPr lang="en-US" altLang="ko-KR" dirty="0"/>
            </a:br>
            <a:r>
              <a:rPr lang="en-US" altLang="ko-KR" dirty="0"/>
              <a:t>C# 4.0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15. LINQ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4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!(1/3)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LINQ</a:t>
            </a:r>
            <a:r>
              <a:rPr lang="ko-KR" altLang="en-US" dirty="0"/>
              <a:t>는 </a:t>
            </a:r>
            <a:r>
              <a:rPr lang="en-US" altLang="ko-KR" dirty="0"/>
              <a:t>Language </a:t>
            </a:r>
            <a:r>
              <a:rPr lang="en-US" altLang="ko-KR" dirty="0" err="1"/>
              <a:t>INtegrated</a:t>
            </a:r>
            <a:r>
              <a:rPr lang="en-US" altLang="ko-KR" dirty="0"/>
              <a:t> Query</a:t>
            </a:r>
            <a:r>
              <a:rPr lang="ko-KR" altLang="en-US" dirty="0"/>
              <a:t>의 약어로</a:t>
            </a:r>
            <a:r>
              <a:rPr lang="en-US" altLang="ko-KR" dirty="0"/>
              <a:t>, C# </a:t>
            </a:r>
            <a:r>
              <a:rPr lang="ko-KR" altLang="en-US" dirty="0"/>
              <a:t>언어에 통합된 데이터 질의 기능임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작업은 프로그래머가 피할 수 없는 숙명</a:t>
            </a:r>
            <a:endParaRPr lang="en-US" altLang="ko-KR" dirty="0"/>
          </a:p>
          <a:p>
            <a:r>
              <a:rPr lang="en-US" altLang="ko-KR" dirty="0"/>
              <a:t>LINQ</a:t>
            </a:r>
            <a:r>
              <a:rPr lang="ko-KR" altLang="en-US" dirty="0"/>
              <a:t>는 데이터를 미디어에서 읽고</a:t>
            </a:r>
            <a:r>
              <a:rPr lang="en-US" altLang="ko-KR" dirty="0"/>
              <a:t>, </a:t>
            </a:r>
            <a:r>
              <a:rPr lang="ko-KR" altLang="en-US" dirty="0"/>
              <a:t>거르고</a:t>
            </a:r>
            <a:r>
              <a:rPr lang="en-US" altLang="ko-KR" dirty="0"/>
              <a:t>, </a:t>
            </a:r>
            <a:r>
              <a:rPr lang="ko-KR" altLang="en-US" dirty="0"/>
              <a:t>정렬하는 지루한 일상 작업을 훨씬 간단하고 쉽게 처리할 수 있게 해줌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데이터질의</a:t>
            </a:r>
            <a:r>
              <a:rPr lang="en-US" altLang="ko-KR" dirty="0"/>
              <a:t>(Query)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데이터에 대해 물어보는 것으로써 기본적으로 다음 내용을 포함함</a:t>
            </a:r>
            <a:endParaRPr lang="en-US" altLang="ko-KR" dirty="0"/>
          </a:p>
          <a:p>
            <a:pPr lvl="2"/>
            <a:r>
              <a:rPr lang="en-US" altLang="ko-KR" dirty="0"/>
              <a:t>From: </a:t>
            </a:r>
            <a:r>
              <a:rPr lang="ko-KR" altLang="en-US" dirty="0"/>
              <a:t>어떤 데이터 집합에서 찾을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Where: </a:t>
            </a:r>
            <a:r>
              <a:rPr lang="ko-KR" altLang="en-US" dirty="0"/>
              <a:t>어떤 값의 데이터를 찾을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Select: </a:t>
            </a:r>
            <a:r>
              <a:rPr lang="ko-KR" altLang="en-US" dirty="0"/>
              <a:t>어떤 항목을 추출할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4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!(2/3)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일반 코드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LINQ </a:t>
            </a:r>
            <a:r>
              <a:rPr lang="ko-KR" altLang="en-US" dirty="0"/>
              <a:t>비교</a:t>
            </a:r>
            <a:r>
              <a:rPr lang="en-US" altLang="ko-KR" dirty="0"/>
              <a:t>(1/2)</a:t>
            </a:r>
          </a:p>
          <a:p>
            <a:pPr lvl="1"/>
            <a:r>
              <a:rPr lang="ko-KR" altLang="en-US" dirty="0"/>
              <a:t>아래와 같이 선언된 컬렉션 </a:t>
            </a:r>
            <a:r>
              <a:rPr lang="en-US" altLang="ko-KR" dirty="0" err="1"/>
              <a:t>arrProfile</a:t>
            </a:r>
            <a:r>
              <a:rPr lang="ko-KR" altLang="en-US" dirty="0"/>
              <a:t>에서 </a:t>
            </a:r>
            <a:r>
              <a:rPr lang="en-US" altLang="ko-KR" dirty="0"/>
              <a:t>Height</a:t>
            </a:r>
            <a:r>
              <a:rPr lang="ko-KR" altLang="en-US" dirty="0"/>
              <a:t>가 </a:t>
            </a:r>
            <a:r>
              <a:rPr lang="en-US" altLang="ko-KR" dirty="0"/>
              <a:t>175</a:t>
            </a:r>
            <a:r>
              <a:rPr lang="ko-KR" altLang="en-US" dirty="0"/>
              <a:t>미만인 데이터만 추려내려면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647940"/>
            <a:ext cx="7416824" cy="40934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class Profile</a:t>
            </a:r>
          </a:p>
          <a:p>
            <a:r>
              <a:rPr lang="en-US" altLang="ko-KR" sz="2000" dirty="0"/>
              <a:t>{</a:t>
            </a:r>
          </a:p>
          <a:p>
            <a:pPr lvl="1"/>
            <a:r>
              <a:rPr lang="en-US" altLang="ko-KR" sz="2000" dirty="0"/>
              <a:t>public string Name { get; set; }</a:t>
            </a:r>
          </a:p>
          <a:p>
            <a:pPr lvl="1"/>
            <a:r>
              <a:rPr lang="en-US" altLang="ko-KR" sz="2000" dirty="0"/>
              <a:t>public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Height { get; set; }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Profile[] </a:t>
            </a:r>
            <a:r>
              <a:rPr lang="en-US" altLang="ko-KR" sz="2000" dirty="0" err="1"/>
              <a:t>arrProfile</a:t>
            </a:r>
            <a:r>
              <a:rPr lang="en-US" altLang="ko-KR" sz="2000" dirty="0"/>
              <a:t> = {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정우성</a:t>
            </a:r>
            <a:r>
              <a:rPr lang="en-US" altLang="ko-KR" sz="2000" dirty="0"/>
              <a:t>", Height=186},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김태희</a:t>
            </a:r>
            <a:r>
              <a:rPr lang="en-US" altLang="ko-KR" sz="2000" dirty="0"/>
              <a:t>", Height=158},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고현정</a:t>
            </a:r>
            <a:r>
              <a:rPr lang="en-US" altLang="ko-KR" sz="2000" dirty="0"/>
              <a:t>", Height=172},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 err="1"/>
              <a:t>이문세</a:t>
            </a:r>
            <a:r>
              <a:rPr lang="en-US" altLang="ko-KR" sz="2000" dirty="0"/>
              <a:t>", Height=178},</a:t>
            </a:r>
          </a:p>
          <a:p>
            <a:pPr lvl="1"/>
            <a:r>
              <a:rPr lang="en-US" altLang="ko-KR" sz="2000" dirty="0"/>
              <a:t>new Profile(){Name="</a:t>
            </a:r>
            <a:r>
              <a:rPr lang="ko-KR" altLang="en-US" sz="2000" dirty="0"/>
              <a:t>하동훈</a:t>
            </a:r>
            <a:r>
              <a:rPr lang="en-US" altLang="ko-KR" sz="2000" dirty="0"/>
              <a:t>", Height=171}</a:t>
            </a:r>
          </a:p>
          <a:p>
            <a:r>
              <a:rPr lang="en-US" altLang="ko-KR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6609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 </a:t>
            </a:r>
            <a:r>
              <a:rPr lang="ko-KR" altLang="en-US" dirty="0"/>
              <a:t>데이터</a:t>
            </a:r>
            <a:r>
              <a:rPr lang="en-US" altLang="ko-KR" dirty="0"/>
              <a:t>!(3/3)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일반 코드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LINQ </a:t>
            </a:r>
            <a:r>
              <a:rPr lang="ko-KR" altLang="en-US" dirty="0"/>
              <a:t>비교</a:t>
            </a:r>
            <a:r>
              <a:rPr lang="en-US" altLang="ko-KR" dirty="0"/>
              <a:t>(2/2)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2492896"/>
            <a:ext cx="4680520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</a:rPr>
              <a:t>List&lt;Profile&gt; profiles = new List&lt;Profile&gt;();</a:t>
            </a:r>
          </a:p>
          <a:p>
            <a:r>
              <a:rPr lang="en-US" altLang="ko-KR" sz="1600" b="1" dirty="0" err="1">
                <a:solidFill>
                  <a:schemeClr val="accent3"/>
                </a:solidFill>
              </a:rPr>
              <a:t>foreach</a:t>
            </a:r>
            <a:r>
              <a:rPr lang="en-US" altLang="ko-KR" sz="1600" b="1" dirty="0">
                <a:solidFill>
                  <a:schemeClr val="accent3"/>
                </a:solidFill>
              </a:rPr>
              <a:t> (Profile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profile</a:t>
            </a:r>
            <a:r>
              <a:rPr lang="en-US" altLang="ko-KR" sz="1600" b="1" dirty="0">
                <a:solidFill>
                  <a:schemeClr val="accent3"/>
                </a:solidFill>
              </a:rPr>
              <a:t> in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arrProfile</a:t>
            </a:r>
            <a:r>
              <a:rPr lang="en-US" altLang="ko-KR" sz="1600" b="1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if (</a:t>
            </a:r>
            <a:r>
              <a:rPr lang="en-US" altLang="ko-KR" sz="1600" b="1" dirty="0" err="1">
                <a:solidFill>
                  <a:schemeClr val="accent3"/>
                </a:solidFill>
              </a:rPr>
              <a:t>profile.Height</a:t>
            </a:r>
            <a:r>
              <a:rPr lang="en-US" altLang="ko-KR" sz="1600" b="1" dirty="0">
                <a:solidFill>
                  <a:schemeClr val="accent3"/>
                </a:solidFill>
              </a:rPr>
              <a:t> &lt; 175)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	</a:t>
            </a:r>
            <a:r>
              <a:rPr lang="en-US" altLang="ko-KR" sz="1600" b="1" dirty="0" err="1">
                <a:solidFill>
                  <a:schemeClr val="accent3"/>
                </a:solidFill>
              </a:rPr>
              <a:t>profiles.Add</a:t>
            </a:r>
            <a:r>
              <a:rPr lang="en-US" altLang="ko-KR" sz="1600" b="1" dirty="0">
                <a:solidFill>
                  <a:schemeClr val="accent3"/>
                </a:solidFill>
              </a:rPr>
              <a:t>(profile);</a:t>
            </a:r>
          </a:p>
          <a:p>
            <a:r>
              <a:rPr lang="en-US" altLang="ko-KR" sz="1600" b="1" dirty="0">
                <a:solidFill>
                  <a:schemeClr val="accent3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chemeClr val="accent3"/>
                </a:solidFill>
              </a:rPr>
              <a:t>profiles.Sort</a:t>
            </a:r>
            <a:r>
              <a:rPr lang="en-US" altLang="ko-KR" sz="1600" b="1" dirty="0">
                <a:solidFill>
                  <a:schemeClr val="accent3"/>
                </a:solidFill>
              </a:rPr>
              <a:t>(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(profile1, profile2)=&gt;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	return </a:t>
            </a:r>
            <a:br>
              <a:rPr lang="en-US" altLang="ko-KR" sz="1600" b="1" dirty="0">
                <a:solidFill>
                  <a:schemeClr val="accent3"/>
                </a:solidFill>
              </a:rPr>
            </a:br>
            <a:r>
              <a:rPr lang="en-US" altLang="ko-KR" sz="1600" b="1" dirty="0">
                <a:solidFill>
                  <a:schemeClr val="accent3"/>
                </a:solidFill>
              </a:rPr>
              <a:t>	    profile1.Height - profile2.Height;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});</a:t>
            </a:r>
          </a:p>
          <a:p>
            <a:endParaRPr lang="en-US" altLang="ko-KR" sz="1600" b="1" dirty="0"/>
          </a:p>
          <a:p>
            <a:r>
              <a:rPr lang="nn-NO" altLang="ko-KR" sz="1600" dirty="0"/>
              <a:t>foreach (var profile in listProfile)</a:t>
            </a:r>
          </a:p>
          <a:p>
            <a:pPr lvl="1"/>
            <a:r>
              <a:rPr lang="en-US" altLang="ko-KR" sz="1600" dirty="0" err="1"/>
              <a:t>Console.WriteLine</a:t>
            </a:r>
            <a:r>
              <a:rPr lang="en-US" altLang="ko-KR" sz="1600" dirty="0"/>
              <a:t>("{0}, {1}", </a:t>
            </a:r>
          </a:p>
          <a:p>
            <a:pPr lvl="1"/>
            <a:r>
              <a:rPr lang="en-US" altLang="ko-KR" sz="1600" dirty="0"/>
              <a:t>   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7294" y="2492896"/>
            <a:ext cx="3957194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nn-NO" altLang="ko-KR" sz="1600" dirty="0">
                <a:solidFill>
                  <a:schemeClr val="accent3"/>
                </a:solidFill>
              </a:rPr>
              <a:t>var profiles = </a:t>
            </a:r>
            <a:r>
              <a:rPr lang="nn-NO" altLang="ko-KR" sz="1600" b="1" dirty="0">
                <a:solidFill>
                  <a:schemeClr val="accent3"/>
                </a:solidFill>
              </a:rPr>
              <a:t>from </a:t>
            </a:r>
            <a:r>
              <a:rPr lang="nn-NO" altLang="ko-KR" sz="1600" dirty="0">
                <a:solidFill>
                  <a:schemeClr val="accent3"/>
                </a:solidFill>
              </a:rPr>
              <a:t>profile </a:t>
            </a:r>
            <a:r>
              <a:rPr lang="nn-NO" altLang="ko-KR" sz="1600" b="1" dirty="0">
                <a:solidFill>
                  <a:schemeClr val="accent3"/>
                </a:solidFill>
              </a:rPr>
              <a:t>in </a:t>
            </a:r>
            <a:r>
              <a:rPr lang="nn-NO" altLang="ko-KR" sz="1600" dirty="0">
                <a:solidFill>
                  <a:schemeClr val="accent3"/>
                </a:solidFill>
              </a:rPr>
              <a:t>arrProfile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 </a:t>
            </a:r>
            <a:r>
              <a:rPr lang="en-US" altLang="ko-KR" sz="1600" dirty="0" err="1">
                <a:solidFill>
                  <a:schemeClr val="accent3"/>
                </a:solidFill>
              </a:rPr>
              <a:t>profile.Height</a:t>
            </a:r>
            <a:r>
              <a:rPr lang="en-US" altLang="ko-KR" sz="1600" dirty="0">
                <a:solidFill>
                  <a:schemeClr val="accent3"/>
                </a:solidFill>
              </a:rPr>
              <a:t> &lt; 175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</a:rPr>
              <a:t>profile.Height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 </a:t>
            </a:r>
            <a:r>
              <a:rPr lang="en-US" altLang="ko-KR" sz="1600" dirty="0">
                <a:solidFill>
                  <a:schemeClr val="accent3"/>
                </a:solidFill>
              </a:rPr>
              <a:t>profile;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foreach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profile in profiles 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("{0}, {1}", </a:t>
            </a:r>
          </a:p>
          <a:p>
            <a:r>
              <a:rPr lang="en-US" altLang="ko-KR" sz="1600" dirty="0"/>
              <a:t>	   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83968" y="3513782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051556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LINQ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를 사용하지 않는 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8" y="205155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LINQ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를 사용한 코드</a:t>
            </a:r>
          </a:p>
        </p:txBody>
      </p:sp>
    </p:spTree>
    <p:extLst>
      <p:ext uri="{BB962C8B-B14F-4D97-AF65-F5344CB8AC3E}">
        <p14:creationId xmlns:p14="http://schemas.microsoft.com/office/powerpoint/2010/main" val="25807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뇌를 자극하는</a:t>
            </a:r>
            <a:br>
              <a:rPr lang="en-US" altLang="ko-KR" dirty="0"/>
            </a:br>
            <a:r>
              <a:rPr lang="en-US" altLang="ko-KR" dirty="0"/>
              <a:t>C# 4.0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612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select(1/5)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>
                <a:sym typeface="Wingdings" pitchFamily="2" charset="2"/>
              </a:rPr>
              <a:t>from (1/2)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모든 </a:t>
            </a:r>
            <a:r>
              <a:rPr lang="en-US" altLang="ko-KR" dirty="0">
                <a:sym typeface="Wingdings" pitchFamily="2" charset="2"/>
              </a:rPr>
              <a:t>LINQ </a:t>
            </a:r>
            <a:r>
              <a:rPr lang="ko-KR" altLang="en-US" dirty="0" err="1">
                <a:sym typeface="Wingdings" pitchFamily="2" charset="2"/>
              </a:rPr>
              <a:t>쿼리식</a:t>
            </a:r>
            <a:r>
              <a:rPr lang="en-US" altLang="ko-KR" dirty="0">
                <a:sym typeface="Wingdings" pitchFamily="2" charset="2"/>
              </a:rPr>
              <a:t>(Query Expression)</a:t>
            </a:r>
            <a:r>
              <a:rPr lang="ko-KR" altLang="en-US" dirty="0">
                <a:sym typeface="Wingdings" pitchFamily="2" charset="2"/>
              </a:rPr>
              <a:t>은 반드시 </a:t>
            </a:r>
            <a:r>
              <a:rPr lang="en-US" altLang="ko-KR" dirty="0">
                <a:sym typeface="Wingdings" pitchFamily="2" charset="2"/>
              </a:rPr>
              <a:t>from </a:t>
            </a:r>
            <a:r>
              <a:rPr lang="ko-KR" altLang="en-US" dirty="0">
                <a:sym typeface="Wingdings" pitchFamily="2" charset="2"/>
              </a:rPr>
              <a:t>절로 시작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from </a:t>
            </a:r>
            <a:r>
              <a:rPr lang="ko-KR" altLang="en-US" dirty="0">
                <a:sym typeface="Wingdings" pitchFamily="2" charset="2"/>
              </a:rPr>
              <a:t>절은 </a:t>
            </a:r>
            <a:r>
              <a:rPr lang="ko-KR" altLang="en-US" dirty="0" err="1">
                <a:sym typeface="Wingdings" pitchFamily="2" charset="2"/>
              </a:rPr>
              <a:t>쿼리식의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대사이</a:t>
            </a:r>
            <a:r>
              <a:rPr lang="ko-KR" altLang="en-US" dirty="0">
                <a:sym typeface="Wingdings" pitchFamily="2" charset="2"/>
              </a:rPr>
              <a:t> 될 데이터 원본</a:t>
            </a:r>
            <a:r>
              <a:rPr lang="en-US" altLang="ko-KR" dirty="0">
                <a:sym typeface="Wingdings" pitchFamily="2" charset="2"/>
              </a:rPr>
              <a:t>(Data Source)</a:t>
            </a:r>
            <a:r>
              <a:rPr lang="ko-KR" altLang="en-US" dirty="0">
                <a:sym typeface="Wingdings" pitchFamily="2" charset="2"/>
              </a:rPr>
              <a:t>과 데이터 원본 안에 들어있는 각 요소 데이터를 나타내는 범위 변수</a:t>
            </a:r>
            <a:r>
              <a:rPr lang="en-US" altLang="ko-KR" dirty="0">
                <a:sym typeface="Wingdings" pitchFamily="2" charset="2"/>
              </a:rPr>
              <a:t>(Range Variable)</a:t>
            </a:r>
            <a:r>
              <a:rPr lang="ko-KR" altLang="en-US" dirty="0">
                <a:sym typeface="Wingdings" pitchFamily="2" charset="2"/>
              </a:rPr>
              <a:t>을 지정하는 역할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from</a:t>
            </a:r>
            <a:r>
              <a:rPr lang="ko-KR" altLang="en-US" dirty="0">
                <a:sym typeface="Wingdings" pitchFamily="2" charset="2"/>
              </a:rPr>
              <a:t>의 데이터원본은 반드시 </a:t>
            </a:r>
            <a:r>
              <a:rPr lang="en-US" altLang="ko-KR" dirty="0" err="1">
                <a:sym typeface="Wingdings" pitchFamily="2" charset="2"/>
              </a:rPr>
              <a:t>IEnumerable</a:t>
            </a:r>
            <a:r>
              <a:rPr lang="en-US" altLang="ko-KR" dirty="0">
                <a:sym typeface="Wingdings" pitchFamily="2" charset="2"/>
              </a:rPr>
              <a:t>&lt;T&gt; </a:t>
            </a:r>
            <a:r>
              <a:rPr lang="ko-KR" altLang="en-US" dirty="0">
                <a:sym typeface="Wingdings" pitchFamily="2" charset="2"/>
              </a:rPr>
              <a:t>인터페이스를 상속하는 형식이어야 함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10</a:t>
            </a:r>
            <a:r>
              <a:rPr lang="ko-KR" altLang="en-US" dirty="0">
                <a:sym typeface="Wingdings" pitchFamily="2" charset="2"/>
              </a:rPr>
              <a:t>장에서 다뤘던 배열이나 컬렉션 객체들은 </a:t>
            </a:r>
            <a:r>
              <a:rPr lang="en-US" altLang="ko-KR" dirty="0" err="1">
                <a:sym typeface="Wingdings" pitchFamily="2" charset="2"/>
              </a:rPr>
              <a:t>IEnumerable</a:t>
            </a:r>
            <a:r>
              <a:rPr lang="en-US" altLang="ko-KR" dirty="0">
                <a:sym typeface="Wingdings" pitchFamily="2" charset="2"/>
              </a:rPr>
              <a:t>&lt;T&gt;</a:t>
            </a:r>
            <a:r>
              <a:rPr lang="ko-KR" altLang="en-US" dirty="0">
                <a:sym typeface="Wingdings" pitchFamily="2" charset="2"/>
              </a:rPr>
              <a:t>를 상속하기 때문에 이들은 모두 </a:t>
            </a:r>
            <a:r>
              <a:rPr lang="en-US" altLang="ko-KR" dirty="0">
                <a:sym typeface="Wingdings" pitchFamily="2" charset="2"/>
              </a:rPr>
              <a:t>from </a:t>
            </a:r>
            <a:r>
              <a:rPr lang="ko-KR" altLang="en-US" dirty="0">
                <a:sym typeface="Wingdings" pitchFamily="2" charset="2"/>
              </a:rPr>
              <a:t>절의 데이터 원본으로 사용 가능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범위 변수는 쿼리 변수</a:t>
            </a:r>
            <a:r>
              <a:rPr lang="en-US" altLang="ko-KR" dirty="0">
                <a:sym typeface="Wingdings" pitchFamily="2" charset="2"/>
              </a:rPr>
              <a:t>(Query Variable)</a:t>
            </a:r>
            <a:r>
              <a:rPr lang="ko-KR" altLang="en-US" dirty="0">
                <a:sym typeface="Wingdings" pitchFamily="2" charset="2"/>
              </a:rPr>
              <a:t>이라고도 하는데</a:t>
            </a:r>
            <a:r>
              <a:rPr lang="en-US" altLang="ko-KR" dirty="0">
                <a:sym typeface="Wingdings" pitchFamily="2" charset="2"/>
              </a:rPr>
              <a:t>,  </a:t>
            </a:r>
            <a:r>
              <a:rPr lang="en-US" altLang="ko-KR" dirty="0" err="1">
                <a:sym typeface="Wingdings" pitchFamily="2" charset="2"/>
              </a:rPr>
              <a:t>foreach</a:t>
            </a:r>
            <a:r>
              <a:rPr lang="ko-KR" altLang="en-US" dirty="0">
                <a:sym typeface="Wingdings" pitchFamily="2" charset="2"/>
              </a:rPr>
              <a:t>의 반복 변수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 err="1">
                <a:sym typeface="Wingdings" pitchFamily="2" charset="2"/>
              </a:rPr>
              <a:t>foreach</a:t>
            </a:r>
            <a:r>
              <a:rPr lang="en-US" altLang="ko-KR" dirty="0">
                <a:sym typeface="Wingdings" pitchFamily="2" charset="2"/>
              </a:rPr>
              <a:t>(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 x in </a:t>
            </a:r>
            <a:r>
              <a:rPr lang="en-US" altLang="ko-KR" dirty="0" err="1">
                <a:sym typeface="Wingdings" pitchFamily="2" charset="2"/>
              </a:rPr>
              <a:t>arr</a:t>
            </a:r>
            <a:r>
              <a:rPr lang="en-US" altLang="ko-KR" dirty="0">
                <a:sym typeface="Wingdings" pitchFamily="2" charset="2"/>
              </a:rPr>
              <a:t> ) </a:t>
            </a:r>
            <a:r>
              <a:rPr lang="ko-KR" altLang="en-US" dirty="0">
                <a:sym typeface="Wingdings" pitchFamily="2" charset="2"/>
              </a:rPr>
              <a:t>에서 </a:t>
            </a:r>
            <a:r>
              <a:rPr lang="en-US" altLang="ko-KR" dirty="0">
                <a:sym typeface="Wingdings" pitchFamily="2" charset="2"/>
              </a:rPr>
              <a:t>x )</a:t>
            </a:r>
            <a:r>
              <a:rPr lang="ko-KR" altLang="en-US" dirty="0">
                <a:sym typeface="Wingdings" pitchFamily="2" charset="2"/>
              </a:rPr>
              <a:t>를 생각하면 이해가 쉬움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87624" y="5229200"/>
            <a:ext cx="7416824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altLang="ko-KR" dirty="0" err="1"/>
              <a:t>foreach</a:t>
            </a:r>
            <a:r>
              <a:rPr lang="ko-KR" altLang="en-US" dirty="0"/>
              <a:t>의 반복 변수는 데이터 원본으로부터 데이터를 담아내지만</a:t>
            </a:r>
            <a:r>
              <a:rPr lang="en-US" altLang="ko-KR" dirty="0"/>
              <a:t>, </a:t>
            </a:r>
            <a:r>
              <a:rPr lang="ko-KR" altLang="en-US" dirty="0"/>
              <a:t>범위 </a:t>
            </a:r>
            <a:endParaRPr lang="en-US" altLang="ko-KR" dirty="0"/>
          </a:p>
          <a:p>
            <a:r>
              <a:rPr lang="ko-KR" altLang="en-US" dirty="0"/>
              <a:t>변수는 실제로 데이터를 담지는 않음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쿼리식</a:t>
            </a:r>
            <a:r>
              <a:rPr lang="ko-KR" altLang="en-US" dirty="0"/>
              <a:t> 외부에서 선언된 </a:t>
            </a:r>
            <a:endParaRPr lang="en-US" altLang="ko-KR" dirty="0"/>
          </a:p>
          <a:p>
            <a:r>
              <a:rPr lang="ko-KR" altLang="en-US" dirty="0"/>
              <a:t>변수에 범위 변수의 데이터를 복사해 넣는 일은 할 수 없음</a:t>
            </a:r>
            <a:r>
              <a:rPr lang="en-US" altLang="ko-KR" dirty="0"/>
              <a:t>. </a:t>
            </a:r>
            <a:r>
              <a:rPr lang="ko-KR" altLang="en-US" dirty="0"/>
              <a:t>범위 변수는 </a:t>
            </a:r>
            <a:endParaRPr lang="en-US" altLang="ko-KR" dirty="0"/>
          </a:p>
          <a:p>
            <a:r>
              <a:rPr lang="ko-KR" altLang="en-US" dirty="0"/>
              <a:t>오로지 </a:t>
            </a:r>
            <a:r>
              <a:rPr lang="en-US" altLang="ko-KR" dirty="0"/>
              <a:t>LINQ </a:t>
            </a:r>
            <a:r>
              <a:rPr lang="ko-KR" altLang="en-US" dirty="0"/>
              <a:t>질의 안에서만 통용되며</a:t>
            </a:r>
            <a:r>
              <a:rPr lang="en-US" altLang="ko-KR" dirty="0"/>
              <a:t>, </a:t>
            </a:r>
            <a:r>
              <a:rPr lang="ko-KR" altLang="en-US" dirty="0"/>
              <a:t>질의가 실행될 때 어떤 일이 일어</a:t>
            </a:r>
            <a:endParaRPr lang="en-US" altLang="ko-KR" dirty="0"/>
          </a:p>
          <a:p>
            <a:r>
              <a:rPr lang="ko-KR" altLang="en-US" dirty="0"/>
              <a:t>날지를 묘사하기 위해 도입됐기 때문임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94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select(2/5)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itchFamily="2" charset="2"/>
              </a:rPr>
              <a:t>from (2/2)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from </a:t>
            </a:r>
            <a:r>
              <a:rPr lang="ko-KR" altLang="en-US" dirty="0">
                <a:sym typeface="Wingdings" pitchFamily="2" charset="2"/>
              </a:rPr>
              <a:t>절은 다음과 같이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from &lt;</a:t>
            </a:r>
            <a:r>
              <a:rPr lang="ko-KR" altLang="en-US" dirty="0">
                <a:solidFill>
                  <a:schemeClr val="accent3"/>
                </a:solidFill>
                <a:sym typeface="Wingdings" pitchFamily="2" charset="2"/>
              </a:rPr>
              <a:t>범위 변수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&gt; in &lt;</a:t>
            </a:r>
            <a:r>
              <a:rPr lang="ko-KR" altLang="en-US" dirty="0">
                <a:solidFill>
                  <a:schemeClr val="accent3"/>
                </a:solidFill>
                <a:sym typeface="Wingdings" pitchFamily="2" charset="2"/>
              </a:rPr>
              <a:t>데이터 원본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&gt;</a:t>
            </a:r>
            <a:r>
              <a:rPr lang="ko-KR" altLang="en-US" dirty="0">
                <a:sym typeface="Wingdings" pitchFamily="2" charset="2"/>
              </a:rPr>
              <a:t>의 형식으로 사용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2564904"/>
            <a:ext cx="7416824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int</a:t>
            </a:r>
            <a:r>
              <a:rPr lang="en-US" altLang="ko-KR" sz="2000" dirty="0"/>
              <a:t>[] numbers = {1, 2, 3, 4, 5, 6, 7, 8, 9, 10};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var</a:t>
            </a:r>
            <a:r>
              <a:rPr lang="en-US" altLang="ko-KR" sz="2000" dirty="0"/>
              <a:t> result = </a:t>
            </a:r>
            <a:r>
              <a:rPr lang="en-US" altLang="ko-KR" sz="2000" b="1" dirty="0">
                <a:solidFill>
                  <a:schemeClr val="accent3"/>
                </a:solidFill>
              </a:rPr>
              <a:t>from</a:t>
            </a:r>
            <a:r>
              <a:rPr lang="en-US" altLang="ko-KR" sz="2000" b="1" dirty="0"/>
              <a:t> </a:t>
            </a:r>
            <a:r>
              <a:rPr lang="en-US" altLang="ko-KR" sz="2000" dirty="0"/>
              <a:t>n </a:t>
            </a:r>
            <a:r>
              <a:rPr lang="en-US" altLang="ko-KR" sz="2000" b="1" dirty="0">
                <a:solidFill>
                  <a:schemeClr val="accent3"/>
                </a:solidFill>
              </a:rPr>
              <a:t>in</a:t>
            </a:r>
            <a:r>
              <a:rPr lang="en-US" altLang="ko-KR" sz="2000" b="1" dirty="0"/>
              <a:t> </a:t>
            </a:r>
            <a:r>
              <a:rPr lang="en-US" altLang="ko-KR" sz="2000" dirty="0"/>
              <a:t>numbers</a:t>
            </a:r>
          </a:p>
          <a:p>
            <a:pPr lvl="3"/>
            <a:r>
              <a:rPr lang="en-US" altLang="ko-KR" sz="2000" dirty="0"/>
              <a:t>where n % 2 == 0</a:t>
            </a:r>
          </a:p>
          <a:p>
            <a:pPr lvl="3"/>
            <a:r>
              <a:rPr lang="en-US" altLang="ko-KR" sz="2000" dirty="0" err="1"/>
              <a:t>orderby</a:t>
            </a:r>
            <a:r>
              <a:rPr lang="en-US" altLang="ko-KR" sz="2000" dirty="0"/>
              <a:t> n</a:t>
            </a:r>
          </a:p>
          <a:p>
            <a:pPr lvl="3"/>
            <a:r>
              <a:rPr lang="en-US" altLang="ko-KR" sz="2000" dirty="0"/>
              <a:t>select n;</a:t>
            </a:r>
          </a:p>
          <a:p>
            <a:pPr lvl="3"/>
            <a:endParaRPr lang="en-US" altLang="ko-KR" sz="2000" dirty="0"/>
          </a:p>
          <a:p>
            <a:r>
              <a:rPr lang="en-US" altLang="ko-KR" dirty="0" err="1">
                <a:solidFill>
                  <a:schemeClr val="accent3"/>
                </a:solidFill>
              </a:rPr>
              <a:t>foreach</a:t>
            </a:r>
            <a:r>
              <a:rPr lang="en-US" altLang="ko-KR" dirty="0">
                <a:solidFill>
                  <a:schemeClr val="accent3"/>
                </a:solidFill>
              </a:rPr>
              <a:t> (</a:t>
            </a:r>
            <a:r>
              <a:rPr lang="en-US" altLang="ko-KR" dirty="0" err="1">
                <a:solidFill>
                  <a:schemeClr val="accent3"/>
                </a:solidFill>
              </a:rPr>
              <a:t>int</a:t>
            </a:r>
            <a:r>
              <a:rPr lang="en-US" altLang="ko-KR" dirty="0">
                <a:solidFill>
                  <a:schemeClr val="accent3"/>
                </a:solidFill>
              </a:rPr>
              <a:t> n in result)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Console.WriteLine</a:t>
            </a:r>
            <a:r>
              <a:rPr lang="en-US" altLang="ko-KR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짝수 </a:t>
            </a:r>
            <a:r>
              <a:rPr lang="en-US" altLang="ko-KR" dirty="0">
                <a:solidFill>
                  <a:schemeClr val="accent3"/>
                </a:solidFill>
              </a:rPr>
              <a:t>: {0}", n);</a:t>
            </a:r>
            <a:endParaRPr lang="en-US" altLang="ko-KR" sz="4800" dirty="0">
              <a:solidFill>
                <a:schemeClr val="accent3"/>
              </a:solidFill>
            </a:endParaRP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921296" y="3140968"/>
            <a:ext cx="1490464" cy="467472"/>
          </a:xfrm>
          <a:prstGeom prst="wedgeRoundRectCallout">
            <a:avLst>
              <a:gd name="adj1" fmla="val 80988"/>
              <a:gd name="adj2" fmla="val 932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범위 변수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657600" y="3140968"/>
            <a:ext cx="2642592" cy="467472"/>
          </a:xfrm>
          <a:prstGeom prst="wedgeRoundRectCallout">
            <a:avLst>
              <a:gd name="adj1" fmla="val -33526"/>
              <a:gd name="adj2" fmla="val 909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원본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68144" y="4149080"/>
            <a:ext cx="212423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 dirty="0"/>
              <a:t>　    짝수 </a:t>
            </a:r>
            <a:r>
              <a:rPr lang="en-US" altLang="ko-KR" sz="2000" dirty="0"/>
              <a:t>: 2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4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6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8</a:t>
            </a:r>
          </a:p>
          <a:p>
            <a:r>
              <a:rPr lang="ko-KR" altLang="en-US" sz="2000" dirty="0"/>
              <a:t>　　짝수 </a:t>
            </a:r>
            <a:r>
              <a:rPr lang="en-US" altLang="ko-KR" sz="2000" dirty="0"/>
              <a:t>: 10</a:t>
            </a:r>
            <a:endParaRPr lang="en-US" altLang="ko-KR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37077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</p:spTree>
    <p:extLst>
      <p:ext uri="{BB962C8B-B14F-4D97-AF65-F5344CB8AC3E}">
        <p14:creationId xmlns:p14="http://schemas.microsoft.com/office/powerpoint/2010/main" val="91611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select(3/5)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itchFamily="2" charset="2"/>
              </a:rPr>
              <a:t>where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필터 역할을 하는 연산자</a:t>
            </a:r>
            <a:r>
              <a:rPr lang="en-US" altLang="ko-KR" dirty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from </a:t>
            </a:r>
            <a:r>
              <a:rPr lang="ko-KR" altLang="en-US" dirty="0">
                <a:sym typeface="Wingdings" pitchFamily="2" charset="2"/>
              </a:rPr>
              <a:t>절이 데이터 원본으로부터 뽑아낸 범위 변수가 가져야 하는 조건을 </a:t>
            </a:r>
            <a:r>
              <a:rPr lang="en-US" altLang="ko-KR" dirty="0">
                <a:sym typeface="Wingdings" pitchFamily="2" charset="2"/>
              </a:rPr>
              <a:t>where </a:t>
            </a:r>
            <a:r>
              <a:rPr lang="ko-KR" altLang="en-US" dirty="0">
                <a:sym typeface="Wingdings" pitchFamily="2" charset="2"/>
              </a:rPr>
              <a:t>연산자에게 매개 변수로 입력하면 </a:t>
            </a:r>
            <a:r>
              <a:rPr lang="en-US" altLang="ko-KR" dirty="0">
                <a:sym typeface="Wingdings" pitchFamily="2" charset="2"/>
              </a:rPr>
              <a:t>LINQ</a:t>
            </a:r>
            <a:r>
              <a:rPr lang="ko-KR" altLang="en-US" dirty="0">
                <a:sym typeface="Wingdings" pitchFamily="2" charset="2"/>
              </a:rPr>
              <a:t>는 해당 조건에 부합하는 데이터만을 걸러냄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다음은 </a:t>
            </a:r>
            <a:r>
              <a:rPr lang="en-US" altLang="ko-KR" dirty="0">
                <a:sym typeface="Wingdings" pitchFamily="2" charset="2"/>
              </a:rPr>
              <a:t>where </a:t>
            </a:r>
            <a:r>
              <a:rPr lang="ko-KR" altLang="en-US" dirty="0">
                <a:sym typeface="Wingdings" pitchFamily="2" charset="2"/>
              </a:rPr>
              <a:t>연산자의 사용 예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Height</a:t>
            </a:r>
            <a:r>
              <a:rPr lang="ko-KR" altLang="en-US" dirty="0">
                <a:solidFill>
                  <a:schemeClr val="accent3"/>
                </a:solidFill>
                <a:sym typeface="Wingdings" pitchFamily="2" charset="2"/>
              </a:rPr>
              <a:t>가 </a:t>
            </a:r>
            <a:r>
              <a:rPr lang="en-US" altLang="ko-KR" dirty="0">
                <a:solidFill>
                  <a:schemeClr val="accent3"/>
                </a:solidFill>
                <a:sym typeface="Wingdings" pitchFamily="2" charset="2"/>
              </a:rPr>
              <a:t>175</a:t>
            </a:r>
            <a:r>
              <a:rPr lang="ko-KR" altLang="en-US" dirty="0">
                <a:solidFill>
                  <a:schemeClr val="accent3"/>
                </a:solidFill>
                <a:sym typeface="Wingdings" pitchFamily="2" charset="2"/>
              </a:rPr>
              <a:t>미만인 데이터 필터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3602047"/>
            <a:ext cx="7416824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Profile[] </a:t>
            </a:r>
            <a:r>
              <a:rPr lang="en-US" altLang="ko-KR" dirty="0" err="1"/>
              <a:t>arrProfile</a:t>
            </a:r>
            <a:r>
              <a:rPr lang="en-US" altLang="ko-KR" dirty="0"/>
              <a:t> = {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정우성</a:t>
            </a:r>
            <a:r>
              <a:rPr lang="en-US" altLang="ko-KR" dirty="0"/>
              <a:t>", Height=186},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김태희</a:t>
            </a:r>
            <a:r>
              <a:rPr lang="en-US" altLang="ko-KR" dirty="0"/>
              <a:t>", Height=158},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고현정</a:t>
            </a:r>
            <a:r>
              <a:rPr lang="en-US" altLang="ko-KR" dirty="0"/>
              <a:t>", Height=172},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 err="1"/>
              <a:t>이문세</a:t>
            </a:r>
            <a:r>
              <a:rPr lang="en-US" altLang="ko-KR" dirty="0"/>
              <a:t>", Height=178},</a:t>
            </a:r>
          </a:p>
          <a:p>
            <a:pPr lvl="1"/>
            <a:r>
              <a:rPr lang="en-US" altLang="ko-KR" dirty="0"/>
              <a:t>new Profile(){Name="</a:t>
            </a:r>
            <a:r>
              <a:rPr lang="ko-KR" altLang="en-US" dirty="0"/>
              <a:t>하동훈</a:t>
            </a:r>
            <a:r>
              <a:rPr lang="en-US" altLang="ko-KR" dirty="0"/>
              <a:t>", Height=171}</a:t>
            </a:r>
          </a:p>
          <a:p>
            <a:r>
              <a:rPr lang="en-US" altLang="ko-KR" dirty="0"/>
              <a:t>};</a:t>
            </a:r>
            <a:endParaRPr lang="nn-NO" altLang="ko-KR" dirty="0"/>
          </a:p>
          <a:p>
            <a:endParaRPr lang="nn-NO" altLang="ko-KR" dirty="0"/>
          </a:p>
          <a:p>
            <a:r>
              <a:rPr lang="nn-NO" altLang="ko-KR" dirty="0"/>
              <a:t>var profiles = from profile in arrProfile</a:t>
            </a:r>
          </a:p>
          <a:p>
            <a:pPr lvl="4"/>
            <a:r>
              <a:rPr lang="en-US" altLang="ko-KR" b="1" dirty="0">
                <a:solidFill>
                  <a:schemeClr val="accent3"/>
                </a:solidFill>
              </a:rPr>
              <a:t>where</a:t>
            </a:r>
            <a:r>
              <a:rPr lang="en-US" altLang="ko-KR" b="1" dirty="0"/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4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select(4/5)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ym typeface="Wingdings" pitchFamily="2" charset="2"/>
              </a:rPr>
              <a:t>orderby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/>
              <a:t>데이터의 정렬을 수행하는 연산자</a:t>
            </a:r>
            <a:endParaRPr lang="en-US" altLang="ko-KR" dirty="0"/>
          </a:p>
          <a:p>
            <a:pPr lvl="1"/>
            <a:r>
              <a:rPr lang="ko-KR" altLang="en-US" dirty="0"/>
              <a:t>기본적으로 오름차순 정렬을 수행</a:t>
            </a:r>
            <a:endParaRPr lang="en-US" altLang="ko-KR" dirty="0"/>
          </a:p>
          <a:p>
            <a:pPr lvl="1"/>
            <a:r>
              <a:rPr lang="ko-KR" altLang="en-US" dirty="0">
                <a:sym typeface="Wingdings" pitchFamily="2" charset="2"/>
              </a:rPr>
              <a:t>다음은 </a:t>
            </a:r>
            <a:r>
              <a:rPr lang="en-US" altLang="ko-KR" dirty="0" err="1">
                <a:sym typeface="Wingdings" pitchFamily="2" charset="2"/>
              </a:rPr>
              <a:t>orderby</a:t>
            </a:r>
            <a:r>
              <a:rPr lang="ko-KR" altLang="en-US" dirty="0">
                <a:sym typeface="Wingdings" pitchFamily="2" charset="2"/>
              </a:rPr>
              <a:t>연산자의 사용 예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 err="1">
                <a:sym typeface="Wingdings" pitchFamily="2" charset="2"/>
              </a:rPr>
              <a:t>orderby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연산자는 기본적으로 오름차순으로 데이터를 정렬하나</a:t>
            </a:r>
            <a:r>
              <a:rPr lang="en-US" altLang="ko-KR" dirty="0">
                <a:sym typeface="Wingdings" pitchFamily="2" charset="2"/>
              </a:rPr>
              <a:t>,</a:t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>
                <a:sym typeface="Wingdings" pitchFamily="2" charset="2"/>
              </a:rPr>
              <a:t>descending </a:t>
            </a:r>
            <a:r>
              <a:rPr lang="ko-KR" altLang="en-US" dirty="0">
                <a:sym typeface="Wingdings" pitchFamily="2" charset="2"/>
              </a:rPr>
              <a:t>키워드를 이용하면 내림차순으로 데이터 정렬 가능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286" y="3068961"/>
            <a:ext cx="41764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3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3"/>
            <a:r>
              <a:rPr lang="en-US" altLang="ko-KR" b="1" dirty="0" err="1">
                <a:solidFill>
                  <a:schemeClr val="accent3"/>
                </a:solidFill>
              </a:rPr>
              <a:t>orderby</a:t>
            </a:r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3"/>
            <a:r>
              <a:rPr lang="en-US" altLang="ko-KR" dirty="0"/>
              <a:t>select profile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10766" y="3068960"/>
            <a:ext cx="4425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b="1" dirty="0" err="1">
                <a:solidFill>
                  <a:schemeClr val="accent3"/>
                </a:solidFill>
              </a:rPr>
              <a:t>orderby</a:t>
            </a:r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ascending</a:t>
            </a:r>
          </a:p>
          <a:p>
            <a:pPr lvl="2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7688" y="3255368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=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3648" y="5589240"/>
            <a:ext cx="525658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b="1" dirty="0" err="1">
                <a:solidFill>
                  <a:schemeClr val="accent3"/>
                </a:solidFill>
              </a:rPr>
              <a:t>orderby</a:t>
            </a:r>
            <a:r>
              <a:rPr lang="en-US" altLang="ko-KR" b="1" dirty="0">
                <a:solidFill>
                  <a:schemeClr val="accent3"/>
                </a:solidFill>
              </a:rPr>
              <a:t> </a:t>
            </a:r>
            <a:r>
              <a:rPr lang="en-US" altLang="ko-KR" dirty="0" err="1"/>
              <a:t>profile.Height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3"/>
                </a:solidFill>
              </a:rPr>
              <a:t>descending</a:t>
            </a:r>
          </a:p>
          <a:p>
            <a:pPr lvl="2"/>
            <a:r>
              <a:rPr lang="en-US" altLang="ko-KR" dirty="0"/>
              <a:t>select profile;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7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LINQ</a:t>
            </a:r>
            <a:r>
              <a:rPr lang="ko-KR" altLang="en-US" dirty="0"/>
              <a:t>의 기본</a:t>
            </a:r>
            <a:r>
              <a:rPr lang="en-US" altLang="ko-KR" dirty="0"/>
              <a:t>: from, where, </a:t>
            </a:r>
            <a:r>
              <a:rPr lang="en-US" altLang="ko-KR" dirty="0" err="1"/>
              <a:t>orderby</a:t>
            </a:r>
            <a:r>
              <a:rPr lang="en-US" altLang="ko-KR" dirty="0"/>
              <a:t>, select(5/5)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select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/>
              <a:t>최종 결과를 추출하는 </a:t>
            </a:r>
            <a:r>
              <a:rPr lang="ko-KR" altLang="en-US" dirty="0" err="1"/>
              <a:t>쿼리식의</a:t>
            </a:r>
            <a:r>
              <a:rPr lang="ko-KR" altLang="en-US" dirty="0"/>
              <a:t> 마침표 같은 존재</a:t>
            </a:r>
            <a:endParaRPr lang="en-US" altLang="ko-KR" dirty="0"/>
          </a:p>
          <a:p>
            <a:pPr lvl="1"/>
            <a:r>
              <a:rPr lang="en-US" altLang="ko-KR" dirty="0"/>
              <a:t>LINQ </a:t>
            </a:r>
            <a:r>
              <a:rPr lang="ko-KR" altLang="en-US" dirty="0"/>
              <a:t>질의 결과는 </a:t>
            </a:r>
            <a:r>
              <a:rPr lang="en-US" altLang="ko-KR" dirty="0" err="1"/>
              <a:t>IEnumerable</a:t>
            </a:r>
            <a:r>
              <a:rPr lang="en-US" altLang="ko-KR" dirty="0"/>
              <a:t>&lt;T&gt;</a:t>
            </a:r>
            <a:r>
              <a:rPr lang="ko-KR" altLang="en-US" dirty="0"/>
              <a:t>로 반환되는데</a:t>
            </a:r>
            <a:r>
              <a:rPr lang="en-US" altLang="ko-KR" dirty="0"/>
              <a:t>, </a:t>
            </a:r>
            <a:r>
              <a:rPr lang="ko-KR" altLang="en-US" dirty="0"/>
              <a:t>이 때 형식 매개 변수 </a:t>
            </a:r>
            <a:r>
              <a:rPr lang="en-US" altLang="ko-KR" dirty="0"/>
              <a:t>T</a:t>
            </a:r>
            <a:r>
              <a:rPr lang="ko-KR" altLang="en-US" dirty="0"/>
              <a:t>는 바로 이 </a:t>
            </a:r>
            <a:r>
              <a:rPr lang="en-US" altLang="ko-KR" dirty="0"/>
              <a:t>select </a:t>
            </a:r>
            <a:r>
              <a:rPr lang="ko-KR" altLang="en-US" dirty="0"/>
              <a:t>문에 의해 결정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0286" y="2852936"/>
            <a:ext cx="449773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profiles = from profile in </a:t>
            </a:r>
            <a:r>
              <a:rPr lang="en-US" altLang="ko-KR" dirty="0" err="1"/>
              <a:t>arrProfile</a:t>
            </a:r>
            <a:endParaRPr lang="en-US" altLang="ko-KR" dirty="0"/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3"/>
                </a:solidFill>
              </a:rPr>
              <a:t>select profile</a:t>
            </a:r>
            <a:r>
              <a:rPr lang="en-US" altLang="ko-KR" dirty="0"/>
              <a:t>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241664" y="3210784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3140967"/>
            <a:ext cx="324036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profiles</a:t>
            </a:r>
            <a:r>
              <a:rPr lang="ko-KR" altLang="en-US" dirty="0"/>
              <a:t>의 형식은</a:t>
            </a:r>
            <a:endParaRPr lang="en-US" altLang="ko-KR" dirty="0"/>
          </a:p>
          <a:p>
            <a:r>
              <a:rPr lang="en-US" altLang="ko-KR" dirty="0" err="1"/>
              <a:t>IEnumerable</a:t>
            </a:r>
            <a:r>
              <a:rPr lang="en-US" altLang="ko-KR" dirty="0"/>
              <a:t>&lt;Profile&gt;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0286" y="4100878"/>
            <a:ext cx="449773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pPr lvl="2"/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pPr lvl="2"/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chemeClr val="accent3"/>
                </a:solidFill>
              </a:rPr>
              <a:t>select</a:t>
            </a:r>
            <a:r>
              <a:rPr lang="en-US" altLang="ko-KR" b="1" dirty="0"/>
              <a:t> </a:t>
            </a:r>
            <a:r>
              <a:rPr lang="en-US" altLang="ko-KR" dirty="0" err="1"/>
              <a:t>profile.</a:t>
            </a:r>
            <a:r>
              <a:rPr lang="en-US" altLang="ko-KR" b="1" dirty="0" err="1">
                <a:solidFill>
                  <a:schemeClr val="accent3"/>
                </a:solidFill>
              </a:rPr>
              <a:t>Name</a:t>
            </a:r>
            <a:r>
              <a:rPr lang="en-US" altLang="ko-KR" dirty="0"/>
              <a:t>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241664" y="4458726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388909"/>
            <a:ext cx="24482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profiles</a:t>
            </a:r>
            <a:r>
              <a:rPr lang="ko-KR" altLang="en-US" dirty="0"/>
              <a:t>의 형식은</a:t>
            </a:r>
            <a:endParaRPr lang="en-US" altLang="ko-KR" dirty="0"/>
          </a:p>
          <a:p>
            <a:r>
              <a:rPr lang="en-US" altLang="ko-KR" dirty="0" err="1"/>
              <a:t>IEnumerable</a:t>
            </a:r>
            <a:r>
              <a:rPr lang="en-US" altLang="ko-KR" dirty="0"/>
              <a:t>&lt;string&gt;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90286" y="5344749"/>
            <a:ext cx="579388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dirty="0"/>
              <a:t>var profiles = from profile in arrProfile</a:t>
            </a:r>
          </a:p>
          <a:p>
            <a:r>
              <a:rPr lang="en-US" altLang="ko-KR" dirty="0"/>
              <a:t>where </a:t>
            </a:r>
            <a:r>
              <a:rPr lang="en-US" altLang="ko-KR" dirty="0" err="1"/>
              <a:t>profile.Height</a:t>
            </a:r>
            <a:r>
              <a:rPr lang="en-US" altLang="ko-KR" dirty="0"/>
              <a:t> &lt; 175</a:t>
            </a:r>
          </a:p>
          <a:p>
            <a:r>
              <a:rPr lang="en-US" altLang="ko-KR" dirty="0" err="1"/>
              <a:t>orderby</a:t>
            </a:r>
            <a:r>
              <a:rPr lang="en-US" altLang="ko-KR" dirty="0"/>
              <a:t> </a:t>
            </a:r>
            <a:r>
              <a:rPr lang="en-US" altLang="ko-KR" dirty="0" err="1"/>
              <a:t>profile.Height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3"/>
                </a:solidFill>
              </a:rPr>
              <a:t>select new { Name = </a:t>
            </a:r>
            <a:r>
              <a:rPr lang="en-US" altLang="ko-KR" b="1" dirty="0" err="1">
                <a:solidFill>
                  <a:schemeClr val="accent3"/>
                </a:solidFill>
              </a:rPr>
              <a:t>profile.Name</a:t>
            </a:r>
            <a:r>
              <a:rPr lang="en-US" altLang="ko-KR" b="1" dirty="0">
                <a:solidFill>
                  <a:schemeClr val="accent3"/>
                </a:solidFill>
              </a:rPr>
              <a:t>,  </a:t>
            </a:r>
          </a:p>
          <a:p>
            <a:r>
              <a:rPr lang="en-US" altLang="ko-KR" b="1" dirty="0">
                <a:solidFill>
                  <a:schemeClr val="accent3"/>
                </a:solidFill>
              </a:rPr>
              <a:t>                    </a:t>
            </a:r>
            <a:r>
              <a:rPr lang="en-US" altLang="ko-KR" b="1" dirty="0" err="1">
                <a:solidFill>
                  <a:schemeClr val="accent3"/>
                </a:solidFill>
              </a:rPr>
              <a:t>InchHeight</a:t>
            </a:r>
            <a:r>
              <a:rPr lang="en-US" altLang="ko-KR" b="1" dirty="0">
                <a:solidFill>
                  <a:schemeClr val="accent3"/>
                </a:solidFill>
              </a:rPr>
              <a:t> = </a:t>
            </a:r>
            <a:r>
              <a:rPr lang="en-US" altLang="ko-KR" b="1" dirty="0" err="1">
                <a:solidFill>
                  <a:schemeClr val="accent3"/>
                </a:solidFill>
              </a:rPr>
              <a:t>profile.Height</a:t>
            </a:r>
            <a:r>
              <a:rPr lang="en-US" altLang="ko-KR" b="1" dirty="0">
                <a:solidFill>
                  <a:schemeClr val="accent3"/>
                </a:solidFill>
              </a:rPr>
              <a:t> * 0.393 };</a:t>
            </a:r>
            <a:endParaRPr lang="en-US" altLang="ko-KR" sz="4400" dirty="0">
              <a:solidFill>
                <a:schemeClr val="accent3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393792" y="5803073"/>
            <a:ext cx="978408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44208" y="5733256"/>
            <a:ext cx="26277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profiles</a:t>
            </a:r>
            <a:r>
              <a:rPr lang="ko-KR" altLang="en-US" dirty="0"/>
              <a:t>의 형식은</a:t>
            </a:r>
            <a:endParaRPr lang="en-US" altLang="ko-KR" dirty="0"/>
          </a:p>
          <a:p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ko-KR" altLang="en-US" dirty="0"/>
              <a:t>무명형식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45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8273-C4A0-EF44-A7AF-3BC54790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8" y="44624"/>
            <a:ext cx="7772400" cy="1143000"/>
          </a:xfrm>
        </p:spPr>
        <p:txBody>
          <a:bodyPr/>
          <a:lstStyle/>
          <a:p>
            <a:r>
              <a:rPr lang="ko-KR" altLang="en-US" dirty="0" err="1"/>
              <a:t>실습코드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7C24-EA19-0B4D-A7E2-AB07368D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8" y="1090731"/>
            <a:ext cx="4894312" cy="5717231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using System;</a:t>
            </a:r>
          </a:p>
          <a:p>
            <a:pPr marL="6858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namespace </a:t>
            </a:r>
            <a:r>
              <a:rPr lang="en-US" dirty="0" err="1"/>
              <a:t>SimpleLinq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{</a:t>
            </a:r>
          </a:p>
          <a:p>
            <a:pPr marL="68580" indent="0">
              <a:buNone/>
            </a:pPr>
            <a:r>
              <a:rPr lang="en-US" dirty="0"/>
              <a:t>    class Profile</a:t>
            </a:r>
          </a:p>
          <a:p>
            <a:pPr marL="68580" indent="0">
              <a:buNone/>
            </a:pPr>
            <a:r>
              <a:rPr lang="en-US" dirty="0"/>
              <a:t>    {</a:t>
            </a:r>
          </a:p>
          <a:p>
            <a:pPr marL="68580" indent="0">
              <a:buNone/>
            </a:pPr>
            <a:r>
              <a:rPr lang="en-US" dirty="0"/>
              <a:t>        public string Name { get; set; }</a:t>
            </a:r>
          </a:p>
          <a:p>
            <a:pPr marL="6858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Height { get; set; }</a:t>
            </a:r>
          </a:p>
          <a:p>
            <a:pPr marL="68580" indent="0">
              <a:buNone/>
            </a:pPr>
            <a:r>
              <a:rPr lang="en-US" dirty="0"/>
              <a:t>    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class Program</a:t>
            </a:r>
          </a:p>
          <a:p>
            <a:pPr marL="68580" indent="0">
              <a:buNone/>
            </a:pPr>
            <a:r>
              <a:rPr lang="en-US" dirty="0"/>
              <a:t>    {</a:t>
            </a:r>
          </a:p>
          <a:p>
            <a:pPr marL="6858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    {</a:t>
            </a:r>
          </a:p>
          <a:p>
            <a:pPr marL="68580" indent="0">
              <a:buNone/>
            </a:pPr>
            <a:r>
              <a:rPr lang="en-US" dirty="0"/>
              <a:t>            Profile[] </a:t>
            </a:r>
            <a:r>
              <a:rPr lang="en-US" dirty="0" err="1"/>
              <a:t>arrProfile</a:t>
            </a:r>
            <a:r>
              <a:rPr lang="en-US" dirty="0"/>
              <a:t> = </a:t>
            </a:r>
          </a:p>
          <a:p>
            <a:pPr marL="68580" indent="0">
              <a:buNone/>
            </a:pPr>
            <a:r>
              <a:rPr lang="en-US" dirty="0"/>
              <a:t>                {</a:t>
            </a:r>
          </a:p>
          <a:p>
            <a:pPr marL="68580" indent="0">
              <a:buNone/>
            </a:pPr>
            <a:r>
              <a:rPr lang="en-US" dirty="0"/>
              <a:t>                 new Profile(){Name="AAA", Height=186},</a:t>
            </a:r>
          </a:p>
          <a:p>
            <a:pPr marL="68580" indent="0">
              <a:buNone/>
            </a:pPr>
            <a:r>
              <a:rPr lang="en-US" dirty="0"/>
              <a:t>                 new Profile(){Name="BBB", Height=158},</a:t>
            </a:r>
          </a:p>
          <a:p>
            <a:pPr marL="68580" indent="0">
              <a:buNone/>
            </a:pPr>
            <a:r>
              <a:rPr lang="en-US" dirty="0"/>
              <a:t>                 new Profile(){Name="CCC", Height=172},</a:t>
            </a:r>
          </a:p>
          <a:p>
            <a:pPr marL="68580" indent="0">
              <a:buNone/>
            </a:pPr>
            <a:r>
              <a:rPr lang="en-US" dirty="0"/>
              <a:t>                 new Profile(){Name="DDD", Height=178},</a:t>
            </a:r>
          </a:p>
          <a:p>
            <a:pPr marL="68580" indent="0">
              <a:buNone/>
            </a:pPr>
            <a:r>
              <a:rPr lang="en-US" dirty="0"/>
              <a:t>                 new Profile(){Name="EEE", Height=171},</a:t>
            </a:r>
          </a:p>
          <a:p>
            <a:pPr marL="68580" indent="0">
              <a:buNone/>
            </a:pPr>
            <a:r>
              <a:rPr lang="en-US" dirty="0"/>
              <a:t>               };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D4781-785F-E149-AE86-76D0C4D9353D}"/>
              </a:ext>
            </a:extLst>
          </p:cNvPr>
          <p:cNvSpPr/>
          <p:nvPr/>
        </p:nvSpPr>
        <p:spPr>
          <a:xfrm>
            <a:off x="4283968" y="1090731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var</a:t>
            </a:r>
            <a:r>
              <a:rPr lang="en-US" dirty="0"/>
              <a:t> profiles = from profile in </a:t>
            </a:r>
            <a:r>
              <a:rPr lang="en-US" dirty="0" err="1"/>
              <a:t>arrProfile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                         where </a:t>
            </a:r>
            <a:r>
              <a:rPr lang="en-US" dirty="0" err="1"/>
              <a:t>profile.Height</a:t>
            </a:r>
            <a:r>
              <a:rPr lang="en-US" dirty="0"/>
              <a:t> &lt; 175</a:t>
            </a:r>
          </a:p>
          <a:p>
            <a:pPr marL="68580" indent="0">
              <a:buNone/>
            </a:pPr>
            <a:r>
              <a:rPr lang="en-US" dirty="0"/>
              <a:t>                           </a:t>
            </a:r>
            <a:r>
              <a:rPr lang="en-US" dirty="0" err="1"/>
              <a:t>orderby</a:t>
            </a:r>
            <a:r>
              <a:rPr lang="en-US" dirty="0"/>
              <a:t> </a:t>
            </a:r>
            <a:r>
              <a:rPr lang="en-US" dirty="0" err="1"/>
              <a:t>profile.Height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                         select new</a:t>
            </a:r>
          </a:p>
          <a:p>
            <a:pPr marL="68580" indent="0">
              <a:buNone/>
            </a:pPr>
            <a:r>
              <a:rPr lang="en-US" dirty="0"/>
              <a:t>                           {</a:t>
            </a:r>
          </a:p>
          <a:p>
            <a:pPr marL="68580" indent="0">
              <a:buNone/>
            </a:pPr>
            <a:r>
              <a:rPr lang="en-US" dirty="0"/>
              <a:t>                               Name = </a:t>
            </a:r>
            <a:r>
              <a:rPr lang="en-US" dirty="0" err="1"/>
              <a:t>profile.Name</a:t>
            </a:r>
            <a:r>
              <a:rPr lang="en-US" dirty="0"/>
              <a:t>, </a:t>
            </a:r>
            <a:r>
              <a:rPr lang="en-US" dirty="0" err="1"/>
              <a:t>InchHeight</a:t>
            </a:r>
            <a:r>
              <a:rPr lang="en-US" dirty="0"/>
              <a:t> = </a:t>
            </a:r>
            <a:r>
              <a:rPr lang="en-US" dirty="0" err="1"/>
              <a:t>profile.Height</a:t>
            </a:r>
            <a:r>
              <a:rPr lang="en-US" dirty="0"/>
              <a:t> * 0.393</a:t>
            </a:r>
          </a:p>
          <a:p>
            <a:pPr marL="68580" indent="0">
              <a:buNone/>
            </a:pPr>
            <a:r>
              <a:rPr lang="en-US" dirty="0"/>
              <a:t>                           };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        foreach (</a:t>
            </a:r>
            <a:r>
              <a:rPr lang="en-US" dirty="0" err="1"/>
              <a:t>var</a:t>
            </a:r>
            <a:r>
              <a:rPr lang="en-US" dirty="0"/>
              <a:t> profile in profiles)</a:t>
            </a:r>
          </a:p>
          <a:p>
            <a:pPr marL="6858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("{0}, {1}", </a:t>
            </a:r>
            <a:r>
              <a:rPr lang="en-US" dirty="0" err="1"/>
              <a:t>profile.Name</a:t>
            </a:r>
            <a:r>
              <a:rPr lang="en-US" dirty="0"/>
              <a:t>, </a:t>
            </a:r>
            <a:r>
              <a:rPr lang="en-US" dirty="0" err="1"/>
              <a:t>profile.InchHeight</a:t>
            </a:r>
            <a:r>
              <a:rPr lang="en-US" dirty="0"/>
              <a:t>);</a:t>
            </a:r>
          </a:p>
          <a:p>
            <a:pPr marL="68580" indent="0">
              <a:buNone/>
            </a:pPr>
            <a:r>
              <a:rPr lang="en-US" dirty="0"/>
              <a:t>        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563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여러 개의 데이터 원본에 질의하기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데이터 원본에 접근하려면 우리는 이 </a:t>
            </a:r>
            <a:r>
              <a:rPr lang="en-US" altLang="ko-KR" dirty="0"/>
              <a:t>from </a:t>
            </a:r>
            <a:r>
              <a:rPr lang="ko-KR" altLang="en-US" dirty="0"/>
              <a:t>문을 중첩해서 사용</a:t>
            </a:r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/>
              <a:t>문을 중첩해서 사용하는 것과 비슷하다고 할 수 있음</a:t>
            </a:r>
            <a:r>
              <a:rPr lang="en-US" altLang="ko-KR" dirty="0"/>
              <a:t>.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5" y="2996952"/>
            <a:ext cx="326893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Class</a:t>
            </a:r>
            <a:endParaRPr lang="en-US" altLang="ko-KR" sz="1600" dirty="0"/>
          </a:p>
          <a:p>
            <a:r>
              <a:rPr lang="en-US" altLang="ko-KR" sz="1600" dirty="0"/>
              <a:t>{  </a:t>
            </a:r>
          </a:p>
          <a:p>
            <a:r>
              <a:rPr lang="en-US" altLang="ko-KR" sz="1600" dirty="0"/>
              <a:t>  public string Name { get; set; }  </a:t>
            </a:r>
          </a:p>
          <a:p>
            <a:r>
              <a:rPr lang="en-US" altLang="ko-KR" sz="1600" dirty="0"/>
              <a:t>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Score { get; set; }.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55368" y="2996952"/>
            <a:ext cx="550912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r>
              <a:rPr lang="en-US" altLang="ko-KR" sz="1600" dirty="0"/>
              <a:t>Class[] </a:t>
            </a:r>
            <a:r>
              <a:rPr lang="en-US" altLang="ko-KR" sz="1600" dirty="0" err="1"/>
              <a:t>arrClass</a:t>
            </a:r>
            <a:r>
              <a:rPr lang="en-US" altLang="ko-KR" sz="1600" dirty="0"/>
              <a:t> =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new Class(){Name="</a:t>
            </a:r>
            <a:r>
              <a:rPr lang="ko-KR" altLang="en-US" sz="1600" dirty="0" err="1"/>
              <a:t>연두반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[]{99, 80, 70, 24}},  </a:t>
            </a:r>
          </a:p>
          <a:p>
            <a:r>
              <a:rPr lang="en-US" altLang="ko-KR" sz="1600" dirty="0"/>
              <a:t>  new Class(){Name="</a:t>
            </a:r>
            <a:r>
              <a:rPr lang="ko-KR" altLang="en-US" sz="1600" dirty="0" err="1"/>
              <a:t>분홍반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[]{60, 45, 87, 72}},</a:t>
            </a:r>
          </a:p>
          <a:p>
            <a:r>
              <a:rPr lang="en-US" altLang="ko-KR" sz="1600" dirty="0"/>
              <a:t>  new Class(){Name="</a:t>
            </a:r>
            <a:r>
              <a:rPr lang="ko-KR" altLang="en-US" sz="1600" dirty="0" err="1"/>
              <a:t>파랑반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[]{92, 30, 85, 94}},</a:t>
            </a:r>
          </a:p>
          <a:p>
            <a:r>
              <a:rPr lang="en-US" altLang="ko-KR" sz="1600" dirty="0"/>
              <a:t>  new Class(){Name="</a:t>
            </a:r>
            <a:r>
              <a:rPr lang="ko-KR" altLang="en-US" sz="1600" dirty="0" err="1"/>
              <a:t>노랑반</a:t>
            </a:r>
            <a:r>
              <a:rPr lang="en-US" altLang="ko-KR" sz="1600" dirty="0"/>
              <a:t>", Score=new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[]{90, 88, 0, 17}}</a:t>
            </a:r>
          </a:p>
          <a:p>
            <a:r>
              <a:rPr lang="en-US" altLang="ko-KR" sz="1600" dirty="0"/>
              <a:t>};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4752" y="5304110"/>
            <a:ext cx="5509120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classes = </a:t>
            </a:r>
            <a:r>
              <a:rPr lang="en-US" altLang="ko-KR" sz="1600" b="1" dirty="0">
                <a:solidFill>
                  <a:schemeClr val="accent3"/>
                </a:solidFill>
              </a:rPr>
              <a:t>from</a:t>
            </a:r>
            <a:r>
              <a:rPr lang="en-US" altLang="ko-KR" sz="1600" b="1" dirty="0"/>
              <a:t> </a:t>
            </a:r>
            <a:r>
              <a:rPr lang="en-US" altLang="ko-KR" sz="1600" dirty="0"/>
              <a:t>c in </a:t>
            </a:r>
            <a:r>
              <a:rPr lang="en-US" altLang="ko-KR" sz="1600" dirty="0" err="1"/>
              <a:t>arrClass</a:t>
            </a:r>
            <a:endParaRPr lang="en-US" altLang="ko-KR" sz="1600" dirty="0"/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from</a:t>
            </a:r>
            <a:r>
              <a:rPr lang="en-US" altLang="ko-KR" sz="1600" b="1" dirty="0"/>
              <a:t> </a:t>
            </a:r>
            <a:r>
              <a:rPr lang="en-US" altLang="ko-KR" sz="1600" dirty="0"/>
              <a:t>s in </a:t>
            </a:r>
            <a:r>
              <a:rPr lang="en-US" altLang="ko-KR" sz="1600" dirty="0" err="1"/>
              <a:t>c.Score</a:t>
            </a:r>
            <a:endParaRPr lang="en-US" altLang="ko-KR" sz="1600" dirty="0"/>
          </a:p>
          <a:p>
            <a:pPr lvl="2"/>
            <a:r>
              <a:rPr lang="en-US" altLang="ko-KR" sz="1600" dirty="0"/>
              <a:t>where s &lt; 60</a:t>
            </a:r>
          </a:p>
          <a:p>
            <a:pPr lvl="2"/>
            <a:r>
              <a:rPr lang="en-US" altLang="ko-KR" sz="1600" dirty="0"/>
              <a:t>select new { </a:t>
            </a:r>
            <a:r>
              <a:rPr lang="en-US" altLang="ko-KR" sz="1600" dirty="0" err="1"/>
              <a:t>c.Name</a:t>
            </a:r>
            <a:r>
              <a:rPr lang="en-US" altLang="ko-KR" sz="1600" dirty="0"/>
              <a:t>, Lowest = s};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2987824" y="3068960"/>
            <a:ext cx="489204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5344664" y="4830623"/>
            <a:ext cx="489204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04752" y="4578863"/>
            <a:ext cx="2571959" cy="467472"/>
          </a:xfrm>
          <a:prstGeom prst="wedgeRoundRectCallout">
            <a:avLst>
              <a:gd name="adj1" fmla="val 39141"/>
              <a:gd name="adj2" fmla="val 11503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첫 번째 데이터 원본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572000" y="5608983"/>
            <a:ext cx="2642592" cy="467472"/>
          </a:xfrm>
          <a:prstGeom prst="wedgeRoundRectCallout">
            <a:avLst>
              <a:gd name="adj1" fmla="val -81310"/>
              <a:gd name="adj2" fmla="val -115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두 번째 데이터 원본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8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group by</a:t>
            </a:r>
            <a:r>
              <a:rPr lang="ko-KR" altLang="en-US" dirty="0"/>
              <a:t>로 데이터 분류하기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group by</a:t>
            </a:r>
            <a:r>
              <a:rPr lang="ko-KR" altLang="en-US" dirty="0"/>
              <a:t>는 특정 기준으로 데이터를 분류하는 기능을 수행</a:t>
            </a:r>
            <a:endParaRPr lang="en-US" altLang="ko-KR" dirty="0"/>
          </a:p>
          <a:p>
            <a:r>
              <a:rPr lang="ko-KR" altLang="en-US" dirty="0"/>
              <a:t>다음은 </a:t>
            </a:r>
            <a:r>
              <a:rPr lang="en-US" altLang="ko-KR" dirty="0"/>
              <a:t>group by</a:t>
            </a:r>
            <a:r>
              <a:rPr lang="ko-KR" altLang="en-US" dirty="0"/>
              <a:t>절의 사용 형식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group by </a:t>
            </a:r>
            <a:r>
              <a:rPr lang="ko-KR" altLang="en-US" dirty="0"/>
              <a:t>절의 사용 예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04" y="3212976"/>
            <a:ext cx="6552728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Profile[] </a:t>
            </a:r>
            <a:r>
              <a:rPr lang="en-US" altLang="ko-KR" sz="1600" dirty="0" err="1"/>
              <a:t>arrProfile</a:t>
            </a:r>
            <a:r>
              <a:rPr lang="en-US" altLang="ko-KR" sz="1600" dirty="0"/>
              <a:t> =</a:t>
            </a:r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정우성</a:t>
            </a:r>
            <a:r>
              <a:rPr lang="en-US" altLang="ko-KR" sz="1600" dirty="0"/>
              <a:t>", Height=186},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김태희</a:t>
            </a:r>
            <a:r>
              <a:rPr lang="en-US" altLang="ko-KR" sz="1600" dirty="0"/>
              <a:t>", Height=158},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고현정</a:t>
            </a:r>
            <a:r>
              <a:rPr lang="en-US" altLang="ko-KR" sz="1600" dirty="0"/>
              <a:t>", Height=172},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 err="1"/>
              <a:t>이문세</a:t>
            </a:r>
            <a:r>
              <a:rPr lang="en-US" altLang="ko-KR" sz="1600" dirty="0"/>
              <a:t>", Height=178},</a:t>
            </a:r>
          </a:p>
          <a:p>
            <a:pPr lvl="1"/>
            <a:r>
              <a:rPr lang="en-US" altLang="ko-KR" sz="1600" dirty="0"/>
              <a:t>new Profile(){Name="</a:t>
            </a:r>
            <a:r>
              <a:rPr lang="ko-KR" altLang="en-US" sz="1600" dirty="0"/>
              <a:t>하하</a:t>
            </a:r>
            <a:r>
              <a:rPr lang="en-US" altLang="ko-KR" sz="1600" dirty="0"/>
              <a:t>", Height=171}</a:t>
            </a:r>
          </a:p>
          <a:p>
            <a:r>
              <a:rPr lang="en-US" altLang="ko-KR" sz="1600" dirty="0"/>
              <a:t>};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listProfile</a:t>
            </a:r>
            <a:r>
              <a:rPr lang="en-US" altLang="ko-KR" sz="1600" dirty="0"/>
              <a:t> = from profile in </a:t>
            </a:r>
            <a:r>
              <a:rPr lang="en-US" altLang="ko-KR" sz="1600" dirty="0" err="1"/>
              <a:t>arrProfile</a:t>
            </a:r>
            <a:endParaRPr lang="en-US" altLang="ko-KR" sz="1600" dirty="0"/>
          </a:p>
          <a:p>
            <a:pPr lvl="3"/>
            <a:r>
              <a:rPr lang="en-US" altLang="ko-KR" sz="1600" dirty="0">
                <a:solidFill>
                  <a:schemeClr val="accent3"/>
                </a:solidFill>
              </a:rPr>
              <a:t>group</a:t>
            </a:r>
            <a:r>
              <a:rPr lang="en-US" altLang="ko-KR" sz="1600" dirty="0"/>
              <a:t> profile </a:t>
            </a:r>
            <a:r>
              <a:rPr lang="en-US" altLang="ko-KR" sz="1600" dirty="0">
                <a:solidFill>
                  <a:schemeClr val="accent3"/>
                </a:solidFill>
              </a:rPr>
              <a:t>by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 </a:t>
            </a:r>
            <a:r>
              <a:rPr lang="en-US" altLang="ko-KR" sz="1600" dirty="0">
                <a:solidFill>
                  <a:schemeClr val="accent3"/>
                </a:solidFill>
              </a:rPr>
              <a:t>into</a:t>
            </a:r>
            <a:r>
              <a:rPr lang="en-US" altLang="ko-KR" sz="1600" dirty="0"/>
              <a:t> g</a:t>
            </a:r>
          </a:p>
          <a:p>
            <a:pPr lvl="3"/>
            <a:r>
              <a:rPr lang="en-US" altLang="ko-KR" sz="1600" dirty="0"/>
              <a:t>select new { </a:t>
            </a:r>
            <a:r>
              <a:rPr lang="en-US" altLang="ko-KR" sz="1600" dirty="0" err="1"/>
              <a:t>GroupKey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g.Key</a:t>
            </a:r>
            <a:r>
              <a:rPr lang="en-US" altLang="ko-KR" sz="1600" dirty="0"/>
              <a:t>, Profiles = g };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4499992" y="4005064"/>
          <a:ext cx="45720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4572540" imgH="1445040" progId="Visio.Drawing.11">
                  <p:embed/>
                </p:oleObj>
              </mc:Choice>
              <mc:Fallback>
                <p:oleObj name="Visio" r:id="rId3" imgW="4572540" imgH="1445040" progId="Visio.Drawing.11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005064"/>
                        <a:ext cx="4572000" cy="1450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9512" y="2420888"/>
            <a:ext cx="6552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</a:rPr>
              <a:t>group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A </a:t>
            </a:r>
            <a:r>
              <a:rPr lang="en-US" altLang="ko-KR" b="1" dirty="0">
                <a:solidFill>
                  <a:schemeClr val="accent3"/>
                </a:solidFill>
              </a:rPr>
              <a:t>by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B </a:t>
            </a:r>
            <a:r>
              <a:rPr lang="en-US" altLang="ko-KR" b="1" dirty="0">
                <a:solidFill>
                  <a:schemeClr val="accent3"/>
                </a:solidFill>
              </a:rPr>
              <a:t>into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/>
              <a:t>C</a:t>
            </a:r>
            <a:endParaRPr lang="ko-KR" altLang="ko-KR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436096" y="4767247"/>
            <a:ext cx="792088" cy="1326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88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/>
              <a:t>join(1/4)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은 두 데이터 원본을 연결하는 연산</a:t>
            </a:r>
            <a:endParaRPr lang="en-US" altLang="ko-KR" dirty="0"/>
          </a:p>
          <a:p>
            <a:r>
              <a:rPr lang="ko-KR" altLang="en-US" sz="1800" dirty="0"/>
              <a:t>내부 조인 </a:t>
            </a:r>
            <a:r>
              <a:rPr lang="en-US" altLang="ko-KR" sz="1800" dirty="0"/>
              <a:t>(1/2)</a:t>
            </a:r>
          </a:p>
          <a:p>
            <a:pPr lvl="1"/>
            <a:r>
              <a:rPr lang="ko-KR" altLang="en-US" sz="1400" dirty="0"/>
              <a:t>두 데이터 원본 사이에서 일치하는 데이터들만 연결한 후 반환</a:t>
            </a:r>
            <a:endParaRPr lang="en-US" altLang="ko-KR" sz="1400" dirty="0"/>
          </a:p>
          <a:p>
            <a:pPr lvl="1"/>
            <a:r>
              <a:rPr lang="ko-KR" altLang="en-US" sz="1400" dirty="0"/>
              <a:t>내부 조인</a:t>
            </a:r>
            <a:r>
              <a:rPr lang="en-US" altLang="ko-KR" sz="1400" dirty="0"/>
              <a:t>(Inner Join)</a:t>
            </a:r>
            <a:r>
              <a:rPr lang="ko-KR" altLang="en-US" sz="1400" dirty="0"/>
              <a:t>은 교집합과 </a:t>
            </a:r>
            <a:r>
              <a:rPr lang="ko-KR" altLang="en-US" sz="1400" dirty="0" err="1"/>
              <a:t>비슷</a:t>
            </a:r>
            <a:endParaRPr lang="en-US" altLang="ko-KR" sz="14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1259632" y="3212976"/>
          <a:ext cx="50482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5045352" imgH="3383396" progId="Visio.Drawing.11">
                  <p:embed/>
                </p:oleObj>
              </mc:Choice>
              <mc:Fallback>
                <p:oleObj name="Visio" r:id="rId3" imgW="5045352" imgH="3383396" progId="Visio.Drawing.11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5048250" cy="3381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12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/>
              <a:t>join(2/4)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내부 조인 </a:t>
            </a:r>
            <a:r>
              <a:rPr lang="en-US" altLang="ko-KR" sz="1800" dirty="0"/>
              <a:t>(2/2)</a:t>
            </a:r>
          </a:p>
          <a:p>
            <a:pPr lvl="1"/>
            <a:r>
              <a:rPr lang="ko-KR" altLang="en-US" sz="1400" dirty="0"/>
              <a:t>내부 조인 형식</a:t>
            </a:r>
            <a:endParaRPr lang="en-US" altLang="ko-KR" sz="1400" dirty="0"/>
          </a:p>
          <a:p>
            <a:pPr lvl="1"/>
            <a:endParaRPr lang="en-US" altLang="ko-KR" sz="1400" dirty="0">
              <a:sym typeface="Wingdings" pitchFamily="2" charset="2"/>
            </a:endParaRPr>
          </a:p>
          <a:p>
            <a:pPr lvl="1"/>
            <a:endParaRPr lang="en-US" altLang="ko-KR" sz="1400" dirty="0">
              <a:sym typeface="Wingdings" pitchFamily="2" charset="2"/>
            </a:endParaRPr>
          </a:p>
          <a:p>
            <a:pPr lvl="1"/>
            <a:r>
              <a:rPr lang="ko-KR" altLang="en-US" sz="1400" dirty="0">
                <a:sym typeface="Wingdings" pitchFamily="2" charset="2"/>
              </a:rPr>
              <a:t>내부 조인 예제</a:t>
            </a:r>
            <a:endParaRPr lang="en-US" altLang="ko-KR" sz="14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2276872"/>
            <a:ext cx="676875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from a in A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join</a:t>
            </a:r>
            <a:r>
              <a:rPr lang="en-US" altLang="ko-KR" sz="1600" dirty="0"/>
              <a:t> b </a:t>
            </a:r>
            <a:r>
              <a:rPr lang="en-US" altLang="ko-KR" sz="1600" dirty="0">
                <a:solidFill>
                  <a:schemeClr val="accent3"/>
                </a:solidFill>
              </a:rPr>
              <a:t>in</a:t>
            </a:r>
            <a:r>
              <a:rPr lang="en-US" altLang="ko-KR" sz="1600" dirty="0"/>
              <a:t> B </a:t>
            </a:r>
            <a:r>
              <a:rPr lang="en-US" altLang="ko-KR" sz="1600" dirty="0">
                <a:solidFill>
                  <a:schemeClr val="accent3"/>
                </a:solidFill>
              </a:rPr>
              <a:t>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a.XXXX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equals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b.YYYY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3183948"/>
            <a:ext cx="676875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listProfile</a:t>
            </a:r>
            <a:r>
              <a:rPr lang="en-US" altLang="ko-KR" sz="1600" dirty="0"/>
              <a:t> =</a:t>
            </a:r>
          </a:p>
          <a:p>
            <a:pPr lvl="2"/>
            <a:r>
              <a:rPr lang="en-US" altLang="ko-KR" sz="1600" dirty="0"/>
              <a:t>from profile in </a:t>
            </a:r>
            <a:r>
              <a:rPr lang="en-US" altLang="ko-KR" sz="1600" dirty="0" err="1"/>
              <a:t>arrProfile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chemeClr val="accent3"/>
                </a:solidFill>
              </a:rPr>
              <a:t>join</a:t>
            </a:r>
            <a:r>
              <a:rPr lang="en-US" altLang="ko-KR" sz="1600" dirty="0"/>
              <a:t> product </a:t>
            </a:r>
            <a:r>
              <a:rPr lang="en-US" altLang="ko-KR" sz="1600" dirty="0">
                <a:solidFill>
                  <a:schemeClr val="accent3"/>
                </a:solidFill>
              </a:rPr>
              <a:t>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arrProduct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equals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product.Star</a:t>
            </a:r>
            <a:endParaRPr lang="en-US" altLang="ko-KR" sz="1600" dirty="0"/>
          </a:p>
          <a:p>
            <a:pPr lvl="2"/>
            <a:r>
              <a:rPr lang="en-US" altLang="ko-KR" sz="1600" dirty="0"/>
              <a:t>select new</a:t>
            </a:r>
          </a:p>
          <a:p>
            <a:pPr lvl="2"/>
            <a:r>
              <a:rPr lang="en-US" altLang="ko-KR" sz="1600" dirty="0"/>
              <a:t>{</a:t>
            </a:r>
          </a:p>
          <a:p>
            <a:pPr lvl="3"/>
            <a:r>
              <a:rPr lang="en-US" altLang="ko-KR" sz="1600" dirty="0"/>
              <a:t>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</a:t>
            </a:r>
          </a:p>
          <a:p>
            <a:pPr lvl="3"/>
            <a:r>
              <a:rPr lang="en-US" altLang="ko-KR" sz="1600" dirty="0"/>
              <a:t>Work = </a:t>
            </a:r>
            <a:r>
              <a:rPr lang="en-US" altLang="ko-KR" sz="1600" dirty="0" err="1"/>
              <a:t>product.Title</a:t>
            </a:r>
            <a:r>
              <a:rPr lang="en-US" altLang="ko-KR" sz="1600" dirty="0"/>
              <a:t>,</a:t>
            </a:r>
          </a:p>
          <a:p>
            <a:pPr lvl="3"/>
            <a:r>
              <a:rPr lang="en-US" altLang="ko-KR" sz="1600" dirty="0"/>
              <a:t>Height = </a:t>
            </a:r>
            <a:r>
              <a:rPr lang="en-US" altLang="ko-KR" sz="1600" dirty="0" err="1"/>
              <a:t>profile.Height</a:t>
            </a:r>
            <a:endParaRPr lang="en-US" altLang="ko-KR" sz="1600" dirty="0"/>
          </a:p>
          <a:p>
            <a:pPr lvl="2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713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너는 어디에서 왔니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(Lambda Expression, </a:t>
            </a:r>
            <a:r>
              <a:rPr lang="el-GR" altLang="ko-KR" dirty="0"/>
              <a:t>λ-</a:t>
            </a:r>
            <a:r>
              <a:rPr lang="en-US" altLang="ko-KR" dirty="0"/>
              <a:t>Expression)?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익명 </a:t>
            </a:r>
            <a:r>
              <a:rPr lang="ko-KR" altLang="en-US" dirty="0" err="1">
                <a:solidFill>
                  <a:srgbClr val="FF0000"/>
                </a:solidFill>
              </a:rPr>
              <a:t>메소드를</a:t>
            </a:r>
            <a:r>
              <a:rPr lang="ko-KR" altLang="en-US" dirty="0">
                <a:solidFill>
                  <a:srgbClr val="FF0000"/>
                </a:solidFill>
              </a:rPr>
              <a:t> 만드는 또 하나의 방법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원래는 수학에서 사용하는 것으로</a:t>
            </a:r>
            <a:r>
              <a:rPr lang="en-US" altLang="ko-KR" dirty="0"/>
              <a:t>, </a:t>
            </a:r>
            <a:r>
              <a:rPr lang="ko-KR" altLang="en-US" dirty="0" err="1"/>
              <a:t>알론조</a:t>
            </a:r>
            <a:r>
              <a:rPr lang="ko-KR" altLang="en-US" dirty="0"/>
              <a:t> 처치</a:t>
            </a:r>
            <a:r>
              <a:rPr lang="en-US" altLang="ko-KR" dirty="0"/>
              <a:t>(Alonzo Church)</a:t>
            </a:r>
            <a:r>
              <a:rPr lang="ko-KR" altLang="en-US" dirty="0"/>
              <a:t>라는 수학자가 </a:t>
            </a:r>
            <a:r>
              <a:rPr lang="en-US" altLang="ko-KR" dirty="0"/>
              <a:t>1936</a:t>
            </a:r>
            <a:r>
              <a:rPr lang="ko-KR" altLang="en-US" dirty="0"/>
              <a:t>년에 발표한 람다 계산법</a:t>
            </a:r>
            <a:r>
              <a:rPr lang="en-US" altLang="ko-KR" dirty="0"/>
              <a:t>(Lambda Calculus)</a:t>
            </a:r>
            <a:r>
              <a:rPr lang="ko-KR" altLang="en-US" dirty="0"/>
              <a:t>에서 사용하는 식</a:t>
            </a:r>
            <a:endParaRPr lang="en-US" altLang="ko-KR" dirty="0"/>
          </a:p>
          <a:p>
            <a:pPr lvl="2"/>
            <a:r>
              <a:rPr lang="ko-KR" altLang="en-US" dirty="0"/>
              <a:t>분명하고 간결한 방법으로 함수 묘사가 가능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accent1"/>
                </a:solidFill>
              </a:rPr>
              <a:t>람다 계산법은 크게 함수의 정의와 변수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함수의 적용으로 이루어지며 모든 요소가 함수임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dirty="0" err="1"/>
              <a:t>알론조</a:t>
            </a:r>
            <a:r>
              <a:rPr lang="ko-KR" altLang="en-US" dirty="0"/>
              <a:t> 처치의 제자였던 존 </a:t>
            </a:r>
            <a:r>
              <a:rPr lang="ko-KR" altLang="en-US" dirty="0" err="1"/>
              <a:t>매카시가</a:t>
            </a:r>
            <a:r>
              <a:rPr lang="ko-KR" altLang="en-US" dirty="0"/>
              <a:t> 람다 계산법의 개념을 프로그래밍 언어에 도입하여 </a:t>
            </a:r>
            <a:r>
              <a:rPr lang="en-US" altLang="ko-KR" dirty="0"/>
              <a:t>LISP </a:t>
            </a:r>
            <a:r>
              <a:rPr lang="ko-KR" altLang="en-US" dirty="0"/>
              <a:t>언어를 개발</a:t>
            </a:r>
            <a:endParaRPr lang="en-US" altLang="ko-KR" dirty="0"/>
          </a:p>
          <a:p>
            <a:pPr lvl="1"/>
            <a:r>
              <a:rPr lang="ko-KR" altLang="en-US" dirty="0"/>
              <a:t>이후 많은 다른 프로그래밍 언어에서도 같은 개념을 도입하였음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도 지원 예정</a:t>
            </a:r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도 </a:t>
            </a:r>
            <a:r>
              <a:rPr lang="ko-KR" altLang="en-US" dirty="0" err="1"/>
              <a:t>람다식을</a:t>
            </a:r>
            <a:r>
              <a:rPr lang="ko-KR" altLang="en-US" dirty="0"/>
              <a:t> 제공함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/>
              <a:t>join(3/4)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외부 조인 </a:t>
            </a:r>
            <a:r>
              <a:rPr lang="en-US" altLang="ko-KR" sz="1800" dirty="0"/>
              <a:t>(1/2)</a:t>
            </a:r>
          </a:p>
          <a:p>
            <a:pPr lvl="1"/>
            <a:r>
              <a:rPr lang="ko-KR" altLang="en-US" sz="1400" dirty="0">
                <a:sym typeface="Wingdings" pitchFamily="2" charset="2"/>
              </a:rPr>
              <a:t>기본적으로 내부 조인과 비슷하지만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조인 결과에 기준이 되는 데이터 원본은 모두 포함된다는 점이 다름</a:t>
            </a:r>
            <a:endParaRPr lang="en-US" altLang="ko-KR" sz="14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/>
          </p:nvPr>
        </p:nvGraphicFramePr>
        <p:xfrm>
          <a:off x="1458441" y="2708920"/>
          <a:ext cx="5057775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5054797" imgH="3383396" progId="Visio.Drawing.11">
                  <p:embed/>
                </p:oleObj>
              </mc:Choice>
              <mc:Fallback>
                <p:oleObj name="Visio" r:id="rId3" imgW="5054797" imgH="3383396" progId="Visio.Drawing.11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41" y="2708920"/>
                        <a:ext cx="5057775" cy="3381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54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두 데이터 원본을 연결하는 </a:t>
            </a:r>
            <a:r>
              <a:rPr lang="en-US" altLang="ko-KR" dirty="0"/>
              <a:t>join(4/4)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외부 조인 </a:t>
            </a:r>
            <a:r>
              <a:rPr lang="en-US" altLang="ko-KR" sz="1800" dirty="0"/>
              <a:t>(2/2)</a:t>
            </a:r>
          </a:p>
          <a:p>
            <a:pPr lvl="1"/>
            <a:r>
              <a:rPr lang="ko-KR" altLang="en-US" sz="1400" dirty="0">
                <a:sym typeface="Wingdings" pitchFamily="2" charset="2"/>
              </a:rPr>
              <a:t>외부조인을 할 때는 먼저 </a:t>
            </a:r>
            <a:r>
              <a:rPr lang="en-US" altLang="ko-KR" sz="1400" dirty="0">
                <a:sym typeface="Wingdings" pitchFamily="2" charset="2"/>
              </a:rPr>
              <a:t>join </a:t>
            </a:r>
            <a:r>
              <a:rPr lang="ko-KR" altLang="en-US" sz="1400" dirty="0">
                <a:sym typeface="Wingdings" pitchFamily="2" charset="2"/>
              </a:rPr>
              <a:t>절을 이용해서 조인을 수행한 후 그 결과를 임시 컬렉션에 저장하고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이 임시 컬렉션에 대해 </a:t>
            </a:r>
            <a:r>
              <a:rPr lang="en-US" altLang="ko-KR" sz="1400" dirty="0" err="1">
                <a:sym typeface="Wingdings" pitchFamily="2" charset="2"/>
              </a:rPr>
              <a:t>DefaultIfEmpty</a:t>
            </a:r>
            <a:r>
              <a:rPr lang="en-US" altLang="ko-KR" sz="1400" dirty="0">
                <a:sym typeface="Wingdings" pitchFamily="2" charset="2"/>
              </a:rPr>
              <a:t> </a:t>
            </a:r>
            <a:r>
              <a:rPr lang="ko-KR" altLang="en-US" sz="1400" dirty="0">
                <a:sym typeface="Wingdings" pitchFamily="2" charset="2"/>
              </a:rPr>
              <a:t>연산을 수행해서 비어 있는 조인 결과에 빈 값을 채워 넣음</a:t>
            </a:r>
            <a:r>
              <a:rPr lang="en-US" altLang="ko-KR" sz="1400" dirty="0">
                <a:sym typeface="Wingdings" pitchFamily="2" charset="2"/>
              </a:rPr>
              <a:t>. </a:t>
            </a:r>
          </a:p>
          <a:p>
            <a:pPr lvl="1"/>
            <a:r>
              <a:rPr lang="en-US" altLang="ko-KR" sz="1400" dirty="0" err="1">
                <a:sym typeface="Wingdings" pitchFamily="2" charset="2"/>
              </a:rPr>
              <a:t>DefaultIfEmpty</a:t>
            </a:r>
            <a:r>
              <a:rPr lang="en-US" altLang="ko-KR" sz="1400" dirty="0">
                <a:sym typeface="Wingdings" pitchFamily="2" charset="2"/>
              </a:rPr>
              <a:t> </a:t>
            </a:r>
            <a:r>
              <a:rPr lang="ko-KR" altLang="en-US" sz="1400" dirty="0">
                <a:sym typeface="Wingdings" pitchFamily="2" charset="2"/>
              </a:rPr>
              <a:t>연산을 거친 임시 컬렉션에서 </a:t>
            </a:r>
            <a:r>
              <a:rPr lang="en-US" altLang="ko-KR" sz="1400" dirty="0">
                <a:sym typeface="Wingdings" pitchFamily="2" charset="2"/>
              </a:rPr>
              <a:t>from </a:t>
            </a:r>
            <a:r>
              <a:rPr lang="ko-KR" altLang="en-US" sz="1400" dirty="0">
                <a:sym typeface="Wingdings" pitchFamily="2" charset="2"/>
              </a:rPr>
              <a:t>절을 통해 범위 변수를 뽑아내고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이 범위 변수와 기준 데이터 원본에서 뽑아낸 범위 변수를 이용해서 결과를 추출해 내면 외부 조인</a:t>
            </a:r>
            <a:r>
              <a:rPr lang="en-US" altLang="ko-KR" sz="1400" dirty="0">
                <a:sym typeface="Wingdings" pitchFamily="2" charset="2"/>
              </a:rPr>
              <a:t>!</a:t>
            </a:r>
          </a:p>
          <a:p>
            <a:pPr lvl="1"/>
            <a:r>
              <a:rPr lang="ko-KR" altLang="en-US" sz="1400" dirty="0">
                <a:sym typeface="Wingdings" pitchFamily="2" charset="2"/>
              </a:rPr>
              <a:t>다음은 외부 조인 예제</a:t>
            </a:r>
            <a:endParaRPr lang="en-US" altLang="ko-KR" sz="1400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4125267"/>
            <a:ext cx="6768752" cy="2616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listProfile</a:t>
            </a:r>
            <a:r>
              <a:rPr lang="en-US" altLang="ko-KR" sz="1600" dirty="0"/>
              <a:t> =</a:t>
            </a:r>
          </a:p>
          <a:p>
            <a:pPr lvl="1"/>
            <a:r>
              <a:rPr lang="en-US" altLang="ko-KR" sz="1600" dirty="0"/>
              <a:t>from profile in </a:t>
            </a:r>
            <a:r>
              <a:rPr lang="en-US" altLang="ko-KR" sz="1600" dirty="0" err="1"/>
              <a:t>arrProfile</a:t>
            </a:r>
            <a:endParaRPr lang="en-US" altLang="ko-KR" sz="1600" dirty="0"/>
          </a:p>
          <a:p>
            <a:pPr lvl="1"/>
            <a:r>
              <a:rPr lang="en-US" altLang="ko-KR" sz="1600" dirty="0"/>
              <a:t>join product in </a:t>
            </a:r>
            <a:r>
              <a:rPr lang="en-US" altLang="ko-KR" sz="1600" dirty="0" err="1"/>
              <a:t>arrProduct</a:t>
            </a:r>
            <a:r>
              <a:rPr lang="en-US" altLang="ko-KR" sz="1600" dirty="0"/>
              <a:t> on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 equals </a:t>
            </a:r>
            <a:r>
              <a:rPr lang="en-US" altLang="ko-KR" sz="1600" dirty="0" err="1"/>
              <a:t>product.Star</a:t>
            </a:r>
            <a:r>
              <a:rPr lang="en-US" altLang="ko-KR" sz="1600" dirty="0"/>
              <a:t> into </a:t>
            </a:r>
            <a:r>
              <a:rPr lang="en-US" altLang="ko-KR" sz="1600" dirty="0" err="1"/>
              <a:t>ps</a:t>
            </a:r>
            <a:endParaRPr lang="en-US" altLang="ko-KR" sz="1600" dirty="0"/>
          </a:p>
          <a:p>
            <a:pPr lvl="1"/>
            <a:r>
              <a:rPr lang="en-US" altLang="ko-KR" sz="1600" dirty="0"/>
              <a:t>from product in </a:t>
            </a:r>
            <a:r>
              <a:rPr lang="en-US" altLang="ko-KR" sz="1600" dirty="0" err="1"/>
              <a:t>ps.DefaultIfEmpty</a:t>
            </a:r>
            <a:r>
              <a:rPr lang="en-US" altLang="ko-KR" sz="1600" dirty="0"/>
              <a:t>(new Product(){Title="</a:t>
            </a:r>
            <a:r>
              <a:rPr lang="ko-KR" altLang="en-US" sz="1600" dirty="0" err="1"/>
              <a:t>그런거</a:t>
            </a:r>
            <a:r>
              <a:rPr lang="ko-KR" altLang="en-US" sz="1600" dirty="0"/>
              <a:t> 없음</a:t>
            </a:r>
            <a:r>
              <a:rPr lang="en-US" altLang="ko-KR" sz="1600" dirty="0"/>
              <a:t>"})</a:t>
            </a:r>
          </a:p>
          <a:p>
            <a:pPr lvl="1"/>
            <a:r>
              <a:rPr lang="en-US" altLang="ko-KR" sz="1600" dirty="0"/>
              <a:t>select </a:t>
            </a:r>
            <a:r>
              <a:rPr lang="en-US" altLang="ko-KR" sz="1600" dirty="0" err="1"/>
              <a:t>n`ew</a:t>
            </a:r>
            <a:endParaRPr lang="en-US" altLang="ko-KR" sz="1600" dirty="0"/>
          </a:p>
          <a:p>
            <a:pPr lvl="1"/>
            <a:r>
              <a:rPr lang="en-US" altLang="ko-KR" sz="1600" dirty="0"/>
              <a:t>{</a:t>
            </a:r>
          </a:p>
          <a:p>
            <a:pPr lvl="2"/>
            <a:r>
              <a:rPr lang="en-US" altLang="ko-KR" sz="1600" dirty="0"/>
              <a:t>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</a:t>
            </a:r>
          </a:p>
          <a:p>
            <a:pPr lvl="2"/>
            <a:r>
              <a:rPr lang="en-US" altLang="ko-KR" sz="1600" dirty="0"/>
              <a:t>Work = </a:t>
            </a:r>
            <a:r>
              <a:rPr lang="en-US" altLang="ko-KR" sz="1600" dirty="0" err="1"/>
              <a:t>product.Title</a:t>
            </a:r>
            <a:r>
              <a:rPr lang="en-US" altLang="ko-KR" sz="1600" dirty="0"/>
              <a:t>,</a:t>
            </a:r>
          </a:p>
          <a:p>
            <a:pPr lvl="2"/>
            <a:r>
              <a:rPr lang="en-US" altLang="ko-KR" sz="1600" dirty="0"/>
              <a:t>Height = </a:t>
            </a:r>
            <a:r>
              <a:rPr lang="en-US" altLang="ko-KR" sz="1600" dirty="0" err="1"/>
              <a:t>profile.Height</a:t>
            </a:r>
            <a:endParaRPr lang="en-US" altLang="ko-KR" sz="1600" dirty="0"/>
          </a:p>
          <a:p>
            <a:pPr lvl="1"/>
            <a:r>
              <a:rPr lang="en-US" altLang="ko-KR" sz="1600" dirty="0"/>
              <a:t>};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275856" y="3284984"/>
            <a:ext cx="2736304" cy="982546"/>
          </a:xfrm>
          <a:prstGeom prst="wedgeRectCallout">
            <a:avLst>
              <a:gd name="adj1" fmla="val -36216"/>
              <a:gd name="adj2" fmla="val 684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다음 형식의 배열</a:t>
            </a:r>
          </a:p>
          <a:p>
            <a:r>
              <a:rPr lang="en-US" altLang="ko-KR" sz="1200" dirty="0"/>
              <a:t>class Profile</a:t>
            </a:r>
          </a:p>
          <a:p>
            <a:r>
              <a:rPr lang="en-US" altLang="ko-KR" sz="1200" dirty="0"/>
              <a:t>{    public string Name { get; set; }</a:t>
            </a:r>
          </a:p>
          <a:p>
            <a:r>
              <a:rPr lang="en-US" altLang="ko-KR" sz="1200" dirty="0"/>
              <a:t>     public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 { get; set;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4" name="사각형 설명선 13"/>
          <p:cNvSpPr/>
          <p:nvPr/>
        </p:nvSpPr>
        <p:spPr>
          <a:xfrm>
            <a:off x="6012160" y="3501008"/>
            <a:ext cx="2736304" cy="924818"/>
          </a:xfrm>
          <a:prstGeom prst="wedgeRectCallout">
            <a:avLst>
              <a:gd name="adj1" fmla="val -127450"/>
              <a:gd name="adj2" fmla="val 752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다음 형식의 배열</a:t>
            </a:r>
          </a:p>
          <a:p>
            <a:r>
              <a:rPr lang="en-US" altLang="ko-KR" sz="1200" dirty="0"/>
              <a:t>class Product</a:t>
            </a:r>
          </a:p>
          <a:p>
            <a:r>
              <a:rPr lang="en-US" altLang="ko-KR" sz="1200" dirty="0"/>
              <a:t>{    public string Title { get; set; }</a:t>
            </a:r>
          </a:p>
          <a:p>
            <a:r>
              <a:rPr lang="en-US" altLang="ko-KR" sz="1200" dirty="0"/>
              <a:t>     public string Star { get; set;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866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LINQ</a:t>
            </a:r>
            <a:r>
              <a:rPr lang="ko-KR" altLang="en-US" dirty="0"/>
              <a:t>의 비밀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LINQ </a:t>
            </a:r>
            <a:r>
              <a:rPr lang="ko-KR" altLang="en-US" dirty="0"/>
              <a:t>표준 연산자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마이크로소프트는 </a:t>
            </a:r>
            <a:r>
              <a:rPr lang="en-US" altLang="ko-KR" dirty="0"/>
              <a:t>LINQ </a:t>
            </a:r>
            <a:r>
              <a:rPr lang="ko-KR" altLang="en-US" dirty="0"/>
              <a:t>쿼리식이 실행될 수 있도록 </a:t>
            </a:r>
            <a:r>
              <a:rPr lang="en-US" altLang="ko-KR" dirty="0"/>
              <a:t>CLR</a:t>
            </a:r>
            <a:r>
              <a:rPr lang="ko-KR" altLang="en-US" dirty="0"/>
              <a:t>을 개선하는 대신 </a:t>
            </a:r>
            <a:r>
              <a:rPr lang="en-US" altLang="ko-KR" dirty="0"/>
              <a:t>C# </a:t>
            </a:r>
            <a:r>
              <a:rPr lang="ko-KR" altLang="en-US" dirty="0"/>
              <a:t>컴파일러와 </a:t>
            </a:r>
            <a:r>
              <a:rPr lang="en-US" altLang="ko-KR" dirty="0"/>
              <a:t>VB </a:t>
            </a:r>
            <a:r>
              <a:rPr lang="ko-KR" altLang="en-US" dirty="0"/>
              <a:t>컴파일러를 업그레이드 했음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LINQ </a:t>
            </a:r>
            <a:r>
              <a:rPr lang="ko-KR" altLang="en-US" dirty="0" err="1"/>
              <a:t>쿼리식은</a:t>
            </a:r>
            <a:r>
              <a:rPr lang="ko-KR" altLang="en-US" dirty="0"/>
              <a:t> </a:t>
            </a:r>
            <a:r>
              <a:rPr lang="en-US" altLang="ko-KR" dirty="0"/>
              <a:t>C# </a:t>
            </a:r>
            <a:r>
              <a:rPr lang="ko-KR" altLang="en-US" dirty="0"/>
              <a:t>컴파일러를 통해 </a:t>
            </a:r>
            <a:r>
              <a:rPr lang="en-US" altLang="ko-KR" dirty="0"/>
              <a:t>CLR</a:t>
            </a:r>
            <a:r>
              <a:rPr lang="ko-KR" altLang="en-US" dirty="0"/>
              <a:t>이 이해할 수 있는 코드로 번역되는 것임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768752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n-NO" altLang="ko-KR" sz="1600" dirty="0"/>
              <a:t>var profiles = from profile in arrProfile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</a:t>
            </a:r>
            <a:r>
              <a:rPr lang="en-US" altLang="ko-KR" sz="1600" b="1" dirty="0"/>
              <a:t>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/>
              <a:t>profile.Height</a:t>
            </a:r>
            <a:endParaRPr lang="en-US" altLang="ko-KR" sz="1600" dirty="0"/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</a:t>
            </a:r>
            <a:r>
              <a:rPr lang="en-US" altLang="ko-KR" sz="1600" b="1" dirty="0"/>
              <a:t> </a:t>
            </a:r>
            <a:r>
              <a:rPr lang="en-US" altLang="ko-KR" sz="1600" dirty="0"/>
              <a:t>new { 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InchHeight</a:t>
            </a:r>
            <a:r>
              <a:rPr lang="en-US" altLang="ko-KR" sz="1600" dirty="0"/>
              <a:t> =</a:t>
            </a:r>
          </a:p>
          <a:p>
            <a:pPr lvl="3"/>
            <a:r>
              <a:rPr lang="en-US" altLang="ko-KR" sz="1600" dirty="0" err="1"/>
              <a:t>profile.Height</a:t>
            </a:r>
            <a:r>
              <a:rPr lang="en-US" altLang="ko-KR" sz="1600" dirty="0"/>
              <a:t> * 0.393 };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34299" y="4437112"/>
            <a:ext cx="6768752" cy="23698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profiles = </a:t>
            </a:r>
            <a:r>
              <a:rPr lang="en-US" altLang="ko-KR" sz="1600" dirty="0" err="1"/>
              <a:t>arrProfile</a:t>
            </a:r>
            <a:r>
              <a:rPr lang="en-US" altLang="ko-KR" sz="1600" dirty="0"/>
              <a:t>.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where</a:t>
            </a:r>
            <a:r>
              <a:rPr lang="en-US" altLang="ko-KR" sz="1600" dirty="0"/>
              <a:t>( profile =&gt;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&lt; 175 ).</a:t>
            </a:r>
          </a:p>
          <a:p>
            <a:pPr lvl="3"/>
            <a:r>
              <a:rPr lang="en-US" altLang="ko-KR" sz="1600" b="1" dirty="0" err="1">
                <a:solidFill>
                  <a:schemeClr val="accent3"/>
                </a:solidFill>
              </a:rPr>
              <a:t>OrderBy</a:t>
            </a:r>
            <a:r>
              <a:rPr lang="en-US" altLang="ko-KR" sz="1600" dirty="0"/>
              <a:t>( profile =&gt;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).</a:t>
            </a:r>
          </a:p>
          <a:p>
            <a:pPr lvl="3"/>
            <a:r>
              <a:rPr lang="en-US" altLang="ko-KR" sz="1600" b="1" dirty="0">
                <a:solidFill>
                  <a:schemeClr val="accent3"/>
                </a:solidFill>
              </a:rPr>
              <a:t>Select</a:t>
            </a:r>
            <a:r>
              <a:rPr lang="en-US" altLang="ko-KR" sz="1600" dirty="0"/>
              <a:t>( profile =&gt;</a:t>
            </a:r>
          </a:p>
          <a:p>
            <a:pPr lvl="5"/>
            <a:r>
              <a:rPr lang="en-US" altLang="ko-KR" sz="1600" dirty="0"/>
              <a:t>new</a:t>
            </a:r>
          </a:p>
          <a:p>
            <a:pPr lvl="5"/>
            <a:r>
              <a:rPr lang="en-US" altLang="ko-KR" sz="1600" dirty="0"/>
              <a:t>{</a:t>
            </a:r>
          </a:p>
          <a:p>
            <a:pPr lvl="5"/>
            <a:r>
              <a:rPr lang="en-US" altLang="ko-KR" sz="1600" dirty="0"/>
              <a:t>Name = </a:t>
            </a:r>
            <a:r>
              <a:rPr lang="en-US" altLang="ko-KR" sz="1600" dirty="0" err="1"/>
              <a:t>profile.Name</a:t>
            </a:r>
            <a:r>
              <a:rPr lang="en-US" altLang="ko-KR" sz="1600" dirty="0"/>
              <a:t>,</a:t>
            </a:r>
          </a:p>
          <a:p>
            <a:pPr lvl="5"/>
            <a:r>
              <a:rPr lang="en-US" altLang="ko-KR" sz="1600" dirty="0" err="1"/>
              <a:t>InchHeight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profile.Height</a:t>
            </a:r>
            <a:r>
              <a:rPr lang="en-US" altLang="ko-KR" sz="1600" dirty="0"/>
              <a:t> * 0.393</a:t>
            </a:r>
          </a:p>
          <a:p>
            <a:pPr lvl="5"/>
            <a:r>
              <a:rPr lang="en-US" altLang="ko-KR" sz="1600" dirty="0"/>
              <a:t>});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131840" y="4322124"/>
            <a:ext cx="2448272" cy="37397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</a:p>
        </p:txBody>
      </p:sp>
    </p:spTree>
    <p:extLst>
      <p:ext uri="{BB962C8B-B14F-4D97-AF65-F5344CB8AC3E}">
        <p14:creationId xmlns:p14="http://schemas.microsoft.com/office/powerpoint/2010/main" val="3889290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06. LINQ</a:t>
            </a:r>
            <a:r>
              <a:rPr lang="ko-KR" altLang="en-US" dirty="0"/>
              <a:t>의 비밀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LINQ </a:t>
            </a:r>
            <a:r>
              <a:rPr lang="ko-KR" altLang="en-US" dirty="0"/>
              <a:t>표준 연산자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앞에서 본 </a:t>
            </a:r>
            <a:r>
              <a:rPr lang="en-US" altLang="ko-KR" dirty="0"/>
              <a:t>Where(), </a:t>
            </a:r>
            <a:r>
              <a:rPr lang="en-US" altLang="ko-KR" dirty="0" err="1"/>
              <a:t>OrderBy</a:t>
            </a:r>
            <a:r>
              <a:rPr lang="en-US" altLang="ko-KR" dirty="0"/>
              <a:t>(), Select() </a:t>
            </a:r>
            <a:r>
              <a:rPr lang="ko-KR" altLang="en-US" dirty="0" err="1"/>
              <a:t>메소드</a:t>
            </a:r>
            <a:r>
              <a:rPr lang="ko-KR" altLang="en-US" dirty="0"/>
              <a:t> 등은 </a:t>
            </a:r>
            <a:r>
              <a:rPr lang="en-US" altLang="ko-KR" dirty="0" err="1"/>
              <a:t>IEnumerable</a:t>
            </a:r>
            <a:r>
              <a:rPr lang="en-US" altLang="ko-KR" dirty="0"/>
              <a:t>&lt;T&gt;</a:t>
            </a:r>
            <a:r>
              <a:rPr lang="ko-KR" altLang="en-US" dirty="0"/>
              <a:t>의 확장 </a:t>
            </a:r>
            <a:r>
              <a:rPr lang="ko-KR" altLang="en-US" dirty="0" err="1"/>
              <a:t>메소드임</a:t>
            </a:r>
            <a:endParaRPr lang="en-US" altLang="ko-KR" dirty="0"/>
          </a:p>
          <a:p>
            <a:r>
              <a:rPr lang="en-US" altLang="ko-KR" dirty="0" err="1"/>
              <a:t>IEnumerable</a:t>
            </a:r>
            <a:r>
              <a:rPr lang="en-US" altLang="ko-KR" dirty="0"/>
              <a:t>&lt;T&gt; </a:t>
            </a:r>
            <a:r>
              <a:rPr lang="ko-KR" altLang="en-US" dirty="0"/>
              <a:t>본체에는 선언이 안되어 있지만</a:t>
            </a:r>
            <a:r>
              <a:rPr lang="en-US" altLang="ko-KR" dirty="0"/>
              <a:t>, </a:t>
            </a:r>
            <a:r>
              <a:rPr lang="en-US" altLang="ko-KR" dirty="0" err="1"/>
              <a:t>System.Linq</a:t>
            </a:r>
            <a:r>
              <a:rPr lang="en-US" altLang="ko-KR" dirty="0"/>
              <a:t> </a:t>
            </a:r>
            <a:r>
              <a:rPr lang="ko-KR" altLang="en-US" dirty="0"/>
              <a:t>네임스페이스에  </a:t>
            </a:r>
            <a:r>
              <a:rPr lang="en-US" altLang="ko-KR" dirty="0"/>
              <a:t>LINQ</a:t>
            </a:r>
            <a:r>
              <a:rPr lang="ko-KR" altLang="en-US" dirty="0"/>
              <a:t>관련 확장 </a:t>
            </a:r>
            <a:r>
              <a:rPr lang="ko-KR" altLang="en-US" dirty="0" err="1"/>
              <a:t>메소드들이</a:t>
            </a:r>
            <a:r>
              <a:rPr lang="ko-KR" altLang="en-US" dirty="0"/>
              <a:t> 선언되어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교재 본문 </a:t>
            </a:r>
            <a:r>
              <a:rPr lang="en-US" altLang="ko-KR" dirty="0"/>
              <a:t>450~453 </a:t>
            </a:r>
            <a:r>
              <a:rPr lang="ko-KR" altLang="en-US" dirty="0"/>
              <a:t>페이지의 표에 </a:t>
            </a:r>
            <a:r>
              <a:rPr lang="en-US" altLang="ko-KR" dirty="0"/>
              <a:t>LINQ </a:t>
            </a:r>
            <a:r>
              <a:rPr lang="ko-KR" altLang="en-US" dirty="0"/>
              <a:t>연산 </a:t>
            </a:r>
            <a:r>
              <a:rPr lang="ko-KR" altLang="en-US" dirty="0" err="1"/>
              <a:t>메소드의</a:t>
            </a:r>
            <a:r>
              <a:rPr lang="ko-KR" altLang="en-US" dirty="0"/>
              <a:t> 목록이 정리되어 있음</a:t>
            </a:r>
            <a:endParaRPr lang="en-US" altLang="ko-KR" dirty="0"/>
          </a:p>
          <a:p>
            <a:r>
              <a:rPr lang="ko-KR" altLang="en-US" dirty="0"/>
              <a:t>표에 정리되어 있는 </a:t>
            </a:r>
            <a:r>
              <a:rPr lang="en-US" altLang="ko-KR" dirty="0"/>
              <a:t>53</a:t>
            </a:r>
            <a:r>
              <a:rPr lang="ko-KR" altLang="en-US" dirty="0"/>
              <a:t>개 표준 </a:t>
            </a:r>
            <a:r>
              <a:rPr lang="en-US" altLang="ko-KR" dirty="0"/>
              <a:t>LINQ </a:t>
            </a:r>
            <a:r>
              <a:rPr lang="ko-KR" altLang="en-US" dirty="0"/>
              <a:t>연산 </a:t>
            </a:r>
            <a:r>
              <a:rPr lang="ko-KR" altLang="en-US" dirty="0" err="1"/>
              <a:t>메소드</a:t>
            </a:r>
            <a:r>
              <a:rPr lang="ko-KR" altLang="en-US" dirty="0"/>
              <a:t> 중 </a:t>
            </a:r>
            <a:r>
              <a:rPr lang="en-US" altLang="ko-KR" dirty="0"/>
              <a:t>C# </a:t>
            </a:r>
            <a:r>
              <a:rPr lang="ko-KR" altLang="en-US" dirty="0" err="1"/>
              <a:t>쿼리식에서</a:t>
            </a:r>
            <a:r>
              <a:rPr lang="ko-KR" altLang="en-US" dirty="0"/>
              <a:t> 표준연산자로 지원하는 것은 </a:t>
            </a:r>
            <a:r>
              <a:rPr lang="en-US" altLang="ko-KR" dirty="0"/>
              <a:t>11</a:t>
            </a:r>
            <a:r>
              <a:rPr lang="ko-KR" altLang="en-US" dirty="0"/>
              <a:t>개 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C#</a:t>
            </a:r>
            <a:r>
              <a:rPr lang="ko-KR" altLang="en-US" dirty="0"/>
              <a:t> 언어에서 제공하지 않는 부분은 </a:t>
            </a:r>
            <a:r>
              <a:rPr lang="ko-KR" altLang="en-US" dirty="0" err="1"/>
              <a:t>메소드</a:t>
            </a:r>
            <a:r>
              <a:rPr lang="ko-KR" altLang="en-US" dirty="0"/>
              <a:t> 호출을 통해 이용 가능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3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무명 </a:t>
            </a:r>
            <a:r>
              <a:rPr lang="ko-KR" altLang="en-US" dirty="0" err="1"/>
              <a:t>메소드를</a:t>
            </a:r>
            <a:r>
              <a:rPr lang="ko-KR" altLang="en-US" dirty="0"/>
              <a:t> 단순한 계산식으로 표현한 것</a:t>
            </a:r>
            <a:endParaRPr lang="en-US" altLang="ko-KR" dirty="0"/>
          </a:p>
          <a:p>
            <a:pPr lvl="1"/>
            <a:r>
              <a:rPr lang="ko-KR" altLang="en-US" dirty="0"/>
              <a:t>매개변수</a:t>
            </a:r>
            <a:r>
              <a:rPr lang="en-US" altLang="ko-KR" dirty="0"/>
              <a:t> (a, b) </a:t>
            </a:r>
            <a:r>
              <a:rPr lang="ko-KR" altLang="en-US" dirty="0"/>
              <a:t>의 타입도 생략 가능</a:t>
            </a:r>
            <a:endParaRPr lang="en-US" altLang="ko-KR" dirty="0"/>
          </a:p>
          <a:p>
            <a:pPr lvl="1"/>
            <a:r>
              <a:rPr lang="ko-KR" altLang="en-US" dirty="0"/>
              <a:t>컴파일러가 </a:t>
            </a:r>
            <a:r>
              <a:rPr lang="ko-KR" altLang="en-US" dirty="0" err="1"/>
              <a:t>델리게이트의</a:t>
            </a:r>
            <a:r>
              <a:rPr lang="ko-KR" altLang="en-US" dirty="0"/>
              <a:t> 타입을 참고하여 유추함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052320" cy="275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16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처음으로 만들어 보는 </a:t>
            </a:r>
            <a:r>
              <a:rPr lang="ko-KR" altLang="en-US" dirty="0" err="1"/>
              <a:t>람다식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ym typeface="Wingdings" pitchFamily="2" charset="2"/>
              </a:rPr>
              <a:t>람다식</a:t>
            </a:r>
            <a:r>
              <a:rPr lang="ko-KR" altLang="en-US" dirty="0">
                <a:sym typeface="Wingdings" pitchFamily="2" charset="2"/>
              </a:rPr>
              <a:t> 선언 형식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>
                <a:sym typeface="Wingdings" pitchFamily="2" charset="2"/>
              </a:rPr>
              <a:t>람다식</a:t>
            </a:r>
            <a:r>
              <a:rPr lang="ko-KR" altLang="en-US" dirty="0">
                <a:sym typeface="Wingdings" pitchFamily="2" charset="2"/>
              </a:rPr>
              <a:t> 선언 예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71600" y="2132856"/>
            <a:ext cx="741682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000" dirty="0"/>
              <a:t>매개</a:t>
            </a:r>
            <a:r>
              <a:rPr lang="en-US" altLang="ko-KR" sz="2000" dirty="0"/>
              <a:t>_</a:t>
            </a:r>
            <a:r>
              <a:rPr lang="ko-KR" altLang="en-US" sz="2000" dirty="0"/>
              <a:t>변수</a:t>
            </a:r>
            <a:r>
              <a:rPr lang="en-US" altLang="ko-KR" sz="2000" dirty="0"/>
              <a:t>_</a:t>
            </a:r>
            <a:r>
              <a:rPr lang="ko-KR" altLang="en-US" sz="2000" dirty="0"/>
              <a:t>목록 </a:t>
            </a:r>
            <a:r>
              <a:rPr lang="en-US" altLang="ko-KR" sz="2000" dirty="0"/>
              <a:t>=&gt; </a:t>
            </a:r>
            <a:r>
              <a:rPr lang="ko-KR" altLang="en-US" sz="2000" dirty="0"/>
              <a:t>식</a:t>
            </a:r>
            <a:endParaRPr lang="en-US" altLang="ko-KR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3388930"/>
            <a:ext cx="741682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delegate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Calculate(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b);</a:t>
            </a:r>
          </a:p>
          <a:p>
            <a:r>
              <a:rPr lang="en-US" altLang="ko-KR" sz="2000" dirty="0"/>
              <a:t>//.</a:t>
            </a:r>
          </a:p>
          <a:p>
            <a:r>
              <a:rPr lang="en-US" altLang="ko-KR" sz="2000" dirty="0"/>
              <a:t>..</a:t>
            </a:r>
          </a:p>
          <a:p>
            <a:r>
              <a:rPr lang="en-US" altLang="ko-KR" sz="2000" dirty="0"/>
              <a:t>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Calculate </a:t>
            </a:r>
            <a:r>
              <a:rPr lang="en-US" altLang="ko-KR" sz="2000" dirty="0" err="1"/>
              <a:t>calc</a:t>
            </a:r>
            <a:r>
              <a:rPr lang="en-US" altLang="ko-KR" sz="2000" dirty="0"/>
              <a:t> = </a:t>
            </a:r>
            <a:r>
              <a:rPr lang="en-US" altLang="ko-KR" sz="2000" b="1" dirty="0">
                <a:solidFill>
                  <a:schemeClr val="accent3"/>
                </a:solidFill>
              </a:rPr>
              <a:t>(</a:t>
            </a:r>
            <a:r>
              <a:rPr lang="en-US" altLang="ko-KR" sz="20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2000" b="1" dirty="0">
                <a:solidFill>
                  <a:schemeClr val="accent3"/>
                </a:solidFill>
              </a:rPr>
              <a:t> a, </a:t>
            </a:r>
            <a:r>
              <a:rPr lang="en-US" altLang="ko-KR" sz="2000" b="1" dirty="0" err="1">
                <a:solidFill>
                  <a:schemeClr val="accent3"/>
                </a:solidFill>
              </a:rPr>
              <a:t>int</a:t>
            </a:r>
            <a:r>
              <a:rPr lang="en-US" altLang="ko-KR" sz="2000" b="1" dirty="0">
                <a:solidFill>
                  <a:schemeClr val="accent3"/>
                </a:solidFill>
              </a:rPr>
              <a:t> b) =&gt; a + b</a:t>
            </a:r>
            <a:r>
              <a:rPr lang="en-US" altLang="ko-KR" sz="2000" dirty="0">
                <a:solidFill>
                  <a:schemeClr val="accent3"/>
                </a:solidFill>
              </a:rPr>
              <a:t>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21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처음으로 만들어 보는 </a:t>
            </a:r>
            <a:r>
              <a:rPr lang="ko-KR" altLang="en-US" dirty="0" err="1"/>
              <a:t>람다식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itchFamily="2" charset="2"/>
              </a:rPr>
              <a:t>형식 유추</a:t>
            </a:r>
            <a:r>
              <a:rPr lang="en-US" altLang="ko-KR" dirty="0">
                <a:sym typeface="Wingdings" pitchFamily="2" charset="2"/>
              </a:rPr>
              <a:t>(Type Inference)</a:t>
            </a:r>
          </a:p>
          <a:p>
            <a:pPr lvl="1"/>
            <a:r>
              <a:rPr lang="ko-KR" altLang="en-US" dirty="0" err="1">
                <a:sym typeface="Wingdings" pitchFamily="2" charset="2"/>
              </a:rPr>
              <a:t>람다식의</a:t>
            </a:r>
            <a:r>
              <a:rPr lang="ko-KR" altLang="en-US" dirty="0">
                <a:sym typeface="Wingdings" pitchFamily="2" charset="2"/>
              </a:rPr>
              <a:t> 매개 변수를 컴파일러가 유추해주는 기능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2564904"/>
            <a:ext cx="741682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delegate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Calculate(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b);</a:t>
            </a:r>
          </a:p>
          <a:p>
            <a:r>
              <a:rPr lang="en-US" altLang="ko-KR" sz="2000" dirty="0"/>
              <a:t>//.</a:t>
            </a:r>
          </a:p>
          <a:p>
            <a:r>
              <a:rPr lang="en-US" altLang="ko-KR" sz="2000" dirty="0"/>
              <a:t>..</a:t>
            </a:r>
          </a:p>
          <a:p>
            <a:r>
              <a:rPr lang="en-US" altLang="ko-KR" sz="2000" dirty="0"/>
              <a:t>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Calculate </a:t>
            </a:r>
            <a:r>
              <a:rPr lang="en-US" altLang="ko-KR" sz="2000" dirty="0" err="1"/>
              <a:t>calc</a:t>
            </a:r>
            <a:r>
              <a:rPr lang="en-US" altLang="ko-KR" sz="2000" dirty="0"/>
              <a:t> = </a:t>
            </a:r>
            <a:r>
              <a:rPr lang="en-US" altLang="ko-KR" sz="2000" b="1" dirty="0"/>
              <a:t>(a, b) =&gt; a + b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8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86E0-61A4-074D-ADE9-F63083A5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BAA3-38A4-964A-A96E-D40B8409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53135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using System;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namespace </a:t>
            </a:r>
            <a:r>
              <a:rPr lang="en-US" dirty="0" err="1"/>
              <a:t>SimpleLambda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{</a:t>
            </a:r>
          </a:p>
          <a:p>
            <a:pPr marL="68580" indent="0">
              <a:buNone/>
            </a:pPr>
            <a:r>
              <a:rPr lang="en-US" dirty="0"/>
              <a:t>    class Program</a:t>
            </a:r>
          </a:p>
          <a:p>
            <a:pPr marL="68580" indent="0">
              <a:buNone/>
            </a:pPr>
            <a:r>
              <a:rPr lang="en-US" dirty="0"/>
              <a:t>    {</a:t>
            </a:r>
          </a:p>
          <a:p>
            <a:pPr marL="68580" indent="0">
              <a:buNone/>
            </a:pPr>
            <a:r>
              <a:rPr lang="en-US" dirty="0"/>
              <a:t>        delegate </a:t>
            </a:r>
            <a:r>
              <a:rPr lang="en-US" dirty="0" err="1"/>
              <a:t>int</a:t>
            </a:r>
            <a:r>
              <a:rPr lang="en-US" dirty="0"/>
              <a:t> Calculate(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68580" indent="0">
              <a:buNone/>
            </a:pPr>
            <a:r>
              <a:rPr lang="en-US" dirty="0"/>
              <a:t>        {</a:t>
            </a:r>
          </a:p>
          <a:p>
            <a:pPr marL="68580" indent="0">
              <a:buNone/>
            </a:pPr>
            <a:r>
              <a:rPr lang="en-US" dirty="0"/>
              <a:t>            Calculate </a:t>
            </a:r>
            <a:r>
              <a:rPr lang="en-US" dirty="0" err="1"/>
              <a:t>calc</a:t>
            </a:r>
            <a:r>
              <a:rPr lang="en-US" dirty="0"/>
              <a:t> = (a, b) =&gt; a + b;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("{0} + {1} : {2}", 3, 4, </a:t>
            </a:r>
            <a:r>
              <a:rPr lang="en-US" dirty="0" err="1"/>
              <a:t>calc</a:t>
            </a:r>
            <a:r>
              <a:rPr lang="en-US" dirty="0"/>
              <a:t>(3, 4));</a:t>
            </a:r>
          </a:p>
          <a:p>
            <a:pPr marL="68580" indent="0">
              <a:buNone/>
            </a:pPr>
            <a:r>
              <a:rPr lang="en-US" dirty="0"/>
              <a:t>        }</a:t>
            </a:r>
          </a:p>
          <a:p>
            <a:pPr marL="68580" indent="0">
              <a:buNone/>
            </a:pPr>
            <a:r>
              <a:rPr lang="en-US" dirty="0"/>
              <a:t>    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37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문 형식의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문 형식의 </a:t>
            </a:r>
            <a:r>
              <a:rPr lang="ko-KR" altLang="en-US" dirty="0" err="1"/>
              <a:t>람다식</a:t>
            </a:r>
            <a:r>
              <a:rPr lang="en-US" altLang="ko-KR" dirty="0"/>
              <a:t>(Statement Lambda)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ko-KR" altLang="en-US" dirty="0"/>
              <a:t>선언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 형식의 </a:t>
            </a:r>
            <a:r>
              <a:rPr lang="ko-KR" altLang="en-US" dirty="0" err="1"/>
              <a:t>람다식</a:t>
            </a:r>
            <a:r>
              <a:rPr lang="ko-KR" altLang="en-US" dirty="0"/>
              <a:t> 선언 예</a:t>
            </a:r>
            <a:endParaRPr lang="en-US" altLang="ko-KR" dirty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6096" y="1628800"/>
            <a:ext cx="352839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매개</a:t>
            </a:r>
            <a:r>
              <a:rPr lang="en-US" altLang="ko-KR" dirty="0"/>
              <a:t>_</a:t>
            </a:r>
            <a:r>
              <a:rPr lang="ko-KR" altLang="en-US" dirty="0"/>
              <a:t>변수</a:t>
            </a:r>
            <a:r>
              <a:rPr lang="en-US" altLang="ko-KR" dirty="0"/>
              <a:t>_</a:t>
            </a:r>
            <a:r>
              <a:rPr lang="ko-KR" altLang="en-US" dirty="0"/>
              <a:t>목록</a:t>
            </a:r>
            <a:r>
              <a:rPr lang="en-US" altLang="ko-KR" dirty="0"/>
              <a:t>) =&gt; {</a:t>
            </a:r>
          </a:p>
          <a:p>
            <a:r>
              <a:rPr lang="ko-KR" altLang="en-US" dirty="0"/>
              <a:t>　　　　　　　　　　　 문장</a:t>
            </a:r>
            <a:r>
              <a:rPr lang="en-US" altLang="ko-KR" dirty="0"/>
              <a:t>1;</a:t>
            </a:r>
          </a:p>
          <a:p>
            <a:r>
              <a:rPr lang="ko-KR" altLang="en-US" dirty="0"/>
              <a:t>　　　　　　　　　　　 문장</a:t>
            </a:r>
            <a:r>
              <a:rPr lang="en-US" altLang="ko-KR" dirty="0"/>
              <a:t>2;</a:t>
            </a:r>
          </a:p>
          <a:p>
            <a:r>
              <a:rPr lang="ko-KR" altLang="en-US" dirty="0"/>
              <a:t>　　　　　　　　　　　 문장</a:t>
            </a:r>
            <a:r>
              <a:rPr lang="en-US" altLang="ko-KR" dirty="0"/>
              <a:t>3;</a:t>
            </a:r>
          </a:p>
          <a:p>
            <a:r>
              <a:rPr lang="ko-KR" altLang="en-US" dirty="0"/>
              <a:t>　　　　　　　　　　　 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　　　　　　　　　　 </a:t>
            </a:r>
            <a:r>
              <a:rPr lang="en-US" altLang="ko-KR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55976" y="3573016"/>
            <a:ext cx="460851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delegate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 );</a:t>
            </a:r>
          </a:p>
          <a:p>
            <a:r>
              <a:rPr lang="en-US" altLang="ko-KR" sz="1600" dirty="0"/>
              <a:t>// ...</a:t>
            </a:r>
          </a:p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 err="1">
                <a:solidFill>
                  <a:schemeClr val="accent3"/>
                </a:solidFill>
              </a:rPr>
              <a:t>DoSomething</a:t>
            </a:r>
            <a:r>
              <a:rPr lang="en-US" altLang="ko-KR" sz="1600" dirty="0">
                <a:solidFill>
                  <a:schemeClr val="accent3"/>
                </a:solidFill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</a:rPr>
              <a:t>DoIt</a:t>
            </a:r>
            <a:r>
              <a:rPr lang="en-US" altLang="ko-KR" sz="1600" dirty="0">
                <a:solidFill>
                  <a:schemeClr val="accent3"/>
                </a:solidFill>
              </a:rPr>
              <a:t> = </a:t>
            </a:r>
            <a:r>
              <a:rPr lang="en-US" altLang="ko-KR" sz="1600" b="1" dirty="0">
                <a:solidFill>
                  <a:schemeClr val="accent3"/>
                </a:solidFill>
              </a:rPr>
              <a:t>( ) =&gt;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{</a:t>
            </a:r>
          </a:p>
          <a:p>
            <a:pPr lvl="2"/>
            <a:r>
              <a:rPr lang="en-US" altLang="ko-KR" sz="1600" b="1" dirty="0" err="1">
                <a:solidFill>
                  <a:schemeClr val="accent3"/>
                </a:solidFill>
              </a:rPr>
              <a:t>Console.WriteLine</a:t>
            </a:r>
            <a:r>
              <a:rPr lang="en-US" altLang="ko-KR" sz="1600" b="1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뭔가를</a:t>
            </a:r>
            <a:r>
              <a:rPr lang="en-US" altLang="ko-KR" sz="1600" b="1" dirty="0">
                <a:solidFill>
                  <a:schemeClr val="accent3"/>
                </a:solidFill>
              </a:rPr>
              <a:t>");</a:t>
            </a:r>
          </a:p>
          <a:p>
            <a:pPr lvl="2"/>
            <a:r>
              <a:rPr lang="en-US" altLang="ko-KR" sz="1600" b="1" dirty="0" err="1">
                <a:solidFill>
                  <a:schemeClr val="accent3"/>
                </a:solidFill>
              </a:rPr>
              <a:t>Console.WriteLine</a:t>
            </a:r>
            <a:r>
              <a:rPr lang="en-US" altLang="ko-KR" sz="1600" b="1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출력해보자</a:t>
            </a:r>
            <a:r>
              <a:rPr lang="en-US" altLang="ko-KR" sz="1600" b="1" dirty="0">
                <a:solidFill>
                  <a:schemeClr val="accent3"/>
                </a:solidFill>
              </a:rPr>
              <a:t>.");</a:t>
            </a:r>
          </a:p>
          <a:p>
            <a:pPr lvl="2"/>
            <a:r>
              <a:rPr lang="en-US" altLang="ko-KR" sz="1600" b="1" dirty="0" err="1">
                <a:solidFill>
                  <a:schemeClr val="accent3"/>
                </a:solidFill>
              </a:rPr>
              <a:t>Console.WriteLine</a:t>
            </a:r>
            <a:r>
              <a:rPr lang="en-US" altLang="ko-KR" sz="1600" b="1" dirty="0">
                <a:solidFill>
                  <a:schemeClr val="accent3"/>
                </a:solidFill>
              </a:rPr>
              <a:t>("</a:t>
            </a:r>
            <a:r>
              <a:rPr lang="ko-KR" altLang="en-US" sz="1600" dirty="0">
                <a:solidFill>
                  <a:schemeClr val="accent3"/>
                </a:solidFill>
              </a:rPr>
              <a:t>이렇게</a:t>
            </a:r>
            <a:r>
              <a:rPr lang="en-US" altLang="ko-KR" sz="1600" b="1" dirty="0">
                <a:solidFill>
                  <a:schemeClr val="accent3"/>
                </a:solidFill>
              </a:rPr>
              <a:t>!");</a:t>
            </a:r>
          </a:p>
          <a:p>
            <a:pPr lvl="1"/>
            <a:r>
              <a:rPr lang="en-US" altLang="ko-KR" sz="1600" b="1" dirty="0">
                <a:solidFill>
                  <a:schemeClr val="accent3"/>
                </a:solidFill>
              </a:rPr>
              <a:t>}</a:t>
            </a:r>
            <a:r>
              <a:rPr lang="en-US" altLang="ko-KR" sz="1600" dirty="0">
                <a:solidFill>
                  <a:schemeClr val="accent3"/>
                </a:solidFill>
              </a:rPr>
              <a:t>;</a:t>
            </a:r>
          </a:p>
          <a:p>
            <a:pPr lvl="1"/>
            <a:r>
              <a:rPr lang="en-US" altLang="ko-KR" sz="1600" dirty="0" err="1"/>
              <a:t>DoIt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3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6718-01C0-1B45-A68A-1D3E4E0C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문 형식의 </a:t>
            </a:r>
            <a:r>
              <a:rPr lang="ko-KR" altLang="en-US" sz="4000" dirty="0" err="1"/>
              <a:t>람다식</a:t>
            </a:r>
            <a:r>
              <a:rPr lang="ko-KR" altLang="en-US" sz="4000" dirty="0"/>
              <a:t> 예제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45F2-F516-2840-B689-F15F3093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7846640" cy="4925143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100" dirty="0"/>
              <a:t>using System;</a:t>
            </a:r>
          </a:p>
          <a:p>
            <a:pPr marL="68580" indent="0">
              <a:buNone/>
            </a:pPr>
            <a:endParaRPr lang="en-US" sz="1100" dirty="0"/>
          </a:p>
          <a:p>
            <a:pPr marL="68580" indent="0">
              <a:buNone/>
            </a:pPr>
            <a:r>
              <a:rPr lang="en-US" sz="1100" dirty="0"/>
              <a:t>namespace </a:t>
            </a:r>
            <a:r>
              <a:rPr lang="en-US" sz="1100" dirty="0" err="1"/>
              <a:t>StatementLambda</a:t>
            </a:r>
            <a:endParaRPr lang="en-US" sz="1100" dirty="0"/>
          </a:p>
          <a:p>
            <a:pPr marL="68580" indent="0">
              <a:buNone/>
            </a:pPr>
            <a:r>
              <a:rPr lang="en-US" sz="1100" dirty="0"/>
              <a:t>{</a:t>
            </a:r>
          </a:p>
          <a:p>
            <a:pPr marL="68580" indent="0">
              <a:buNone/>
            </a:pPr>
            <a:r>
              <a:rPr lang="en-US" sz="1100" dirty="0"/>
              <a:t>    class Program</a:t>
            </a:r>
          </a:p>
          <a:p>
            <a:pPr marL="68580" indent="0">
              <a:buNone/>
            </a:pPr>
            <a:r>
              <a:rPr lang="en-US" sz="1100" dirty="0"/>
              <a:t>    {</a:t>
            </a:r>
          </a:p>
          <a:p>
            <a:pPr marL="68580" indent="0">
              <a:buNone/>
            </a:pPr>
            <a:r>
              <a:rPr lang="en-US" sz="1100" dirty="0"/>
              <a:t>        delegate string Concatenate(string[] </a:t>
            </a:r>
            <a:r>
              <a:rPr lang="en-US" sz="1100" dirty="0" err="1"/>
              <a:t>args</a:t>
            </a:r>
            <a:r>
              <a:rPr lang="en-US" sz="1100" dirty="0"/>
              <a:t>);</a:t>
            </a:r>
          </a:p>
          <a:p>
            <a:pPr marL="68580" indent="0">
              <a:buNone/>
            </a:pPr>
            <a:endParaRPr lang="en-US" sz="1100" dirty="0"/>
          </a:p>
          <a:p>
            <a:pPr marL="68580" indent="0">
              <a:buNone/>
            </a:pPr>
            <a:r>
              <a:rPr lang="en-US" sz="1100" dirty="0"/>
              <a:t>        static void Main(string[] </a:t>
            </a:r>
            <a:r>
              <a:rPr lang="en-US" sz="1100" dirty="0" err="1"/>
              <a:t>args</a:t>
            </a:r>
            <a:r>
              <a:rPr lang="en-US" sz="1100" dirty="0"/>
              <a:t>)</a:t>
            </a:r>
          </a:p>
          <a:p>
            <a:pPr marL="68580" indent="0">
              <a:buNone/>
            </a:pPr>
            <a:r>
              <a:rPr lang="en-US" sz="1100" dirty="0"/>
              <a:t>        {</a:t>
            </a:r>
          </a:p>
          <a:p>
            <a:pPr marL="68580" indent="0">
              <a:buNone/>
            </a:pPr>
            <a:r>
              <a:rPr lang="en-US" sz="1100" dirty="0"/>
              <a:t>            Concatenate </a:t>
            </a:r>
            <a:r>
              <a:rPr lang="en-US" sz="1100" dirty="0" err="1"/>
              <a:t>concat</a:t>
            </a:r>
            <a:r>
              <a:rPr lang="en-US" sz="1100" dirty="0"/>
              <a:t> = (</a:t>
            </a:r>
            <a:r>
              <a:rPr lang="en-US" sz="1100" dirty="0" err="1"/>
              <a:t>arr</a:t>
            </a:r>
            <a:r>
              <a:rPr lang="en-US" sz="1100" dirty="0"/>
              <a:t>) =&gt;</a:t>
            </a:r>
          </a:p>
          <a:p>
            <a:pPr marL="68580" indent="0">
              <a:buNone/>
            </a:pPr>
            <a:r>
              <a:rPr lang="en-US" sz="1100" dirty="0"/>
              <a:t>            {</a:t>
            </a:r>
          </a:p>
          <a:p>
            <a:pPr marL="68580" indent="0">
              <a:buNone/>
            </a:pPr>
            <a:r>
              <a:rPr lang="en-US" sz="1100" dirty="0"/>
              <a:t>                string result = "";</a:t>
            </a:r>
          </a:p>
          <a:p>
            <a:pPr marL="68580" indent="0">
              <a:buNone/>
            </a:pPr>
            <a:r>
              <a:rPr lang="en-US" sz="1100" dirty="0"/>
              <a:t>                foreach (string s in </a:t>
            </a:r>
            <a:r>
              <a:rPr lang="en-US" sz="1100" dirty="0" err="1"/>
              <a:t>arr</a:t>
            </a:r>
            <a:r>
              <a:rPr lang="en-US" sz="1100" dirty="0"/>
              <a:t>)</a:t>
            </a:r>
          </a:p>
          <a:p>
            <a:pPr marL="68580" indent="0">
              <a:buNone/>
            </a:pPr>
            <a:r>
              <a:rPr lang="en-US" sz="1100" dirty="0"/>
              <a:t>                    result += s;</a:t>
            </a:r>
          </a:p>
          <a:p>
            <a:pPr marL="68580" indent="0">
              <a:buNone/>
            </a:pPr>
            <a:endParaRPr lang="en-US" sz="1100" dirty="0"/>
          </a:p>
          <a:p>
            <a:pPr marL="68580" indent="0">
              <a:buNone/>
            </a:pPr>
            <a:r>
              <a:rPr lang="en-US" sz="1100" dirty="0"/>
              <a:t>                return result;</a:t>
            </a:r>
          </a:p>
          <a:p>
            <a:pPr marL="68580" indent="0">
              <a:buNone/>
            </a:pPr>
            <a:r>
              <a:rPr lang="en-US" sz="1100" dirty="0"/>
              <a:t>            };</a:t>
            </a:r>
          </a:p>
          <a:p>
            <a:pPr marL="68580" indent="0">
              <a:buNone/>
            </a:pPr>
            <a:endParaRPr lang="en-US" sz="1100" dirty="0"/>
          </a:p>
          <a:p>
            <a:pPr marL="6858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Console.WriteLine</a:t>
            </a:r>
            <a:r>
              <a:rPr lang="en-US" sz="1100" dirty="0"/>
              <a:t>(</a:t>
            </a:r>
            <a:r>
              <a:rPr lang="en-US" sz="1100" dirty="0" err="1"/>
              <a:t>concat</a:t>
            </a:r>
            <a:r>
              <a:rPr lang="en-US" sz="1100" dirty="0"/>
              <a:t>(</a:t>
            </a:r>
            <a:r>
              <a:rPr lang="en-US" sz="1100" dirty="0" err="1"/>
              <a:t>args</a:t>
            </a:r>
            <a:r>
              <a:rPr lang="en-US" sz="1100" dirty="0"/>
              <a:t>));</a:t>
            </a:r>
          </a:p>
          <a:p>
            <a:pPr marL="68580" indent="0">
              <a:buNone/>
            </a:pPr>
            <a:r>
              <a:rPr lang="en-US" sz="1100" dirty="0"/>
              <a:t>        }</a:t>
            </a:r>
          </a:p>
          <a:p>
            <a:pPr marL="68580" indent="0">
              <a:buNone/>
            </a:pPr>
            <a:r>
              <a:rPr lang="en-US" sz="1100" dirty="0"/>
              <a:t>    }</a:t>
            </a:r>
          </a:p>
          <a:p>
            <a:pPr marL="68580" indent="0"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904768"/>
      </p:ext>
    </p:extLst>
  </p:cSld>
  <p:clrMapOvr>
    <a:masterClrMapping/>
  </p:clrMapOvr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8942</TotalTime>
  <Words>3568</Words>
  <Application>Microsoft Macintosh PowerPoint</Application>
  <PresentationFormat>On-screen Show (4:3)</PresentationFormat>
  <Paragraphs>542</Paragraphs>
  <Slides>33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Calibri</vt:lpstr>
      <vt:lpstr>Gill Sans MT</vt:lpstr>
      <vt:lpstr>Wingdings</vt:lpstr>
      <vt:lpstr>Wingdings 3</vt:lpstr>
      <vt:lpstr>어번 팝</vt:lpstr>
      <vt:lpstr>Visio</vt:lpstr>
      <vt:lpstr>뇌를 자극하는 C# 4.0 프로그래밍</vt:lpstr>
      <vt:lpstr>뇌를 자극하는 C# 4.0 프로그래밍</vt:lpstr>
      <vt:lpstr>01. 람다식, 너는 어디에서 왔니?</vt:lpstr>
      <vt:lpstr>람다식</vt:lpstr>
      <vt:lpstr>02. 처음으로 만들어 보는 람다식(1/2)</vt:lpstr>
      <vt:lpstr>02. 처음으로 만들어 보는 람다식(2/2)</vt:lpstr>
      <vt:lpstr>람다식 예제</vt:lpstr>
      <vt:lpstr>03. 문 형식의 람다식</vt:lpstr>
      <vt:lpstr>문 형식의 람다식 예제</vt:lpstr>
      <vt:lpstr>람다식의 예</vt:lpstr>
      <vt:lpstr>04. Func와 Action으로 더 간편하게 무명 함수 만들기 (1/3)</vt:lpstr>
      <vt:lpstr>04. Func와 Action으로 더 간편하게 무명 함수 만들기 (2/3)</vt:lpstr>
      <vt:lpstr>04. Func와 Action으로 더 간편하게 무명 함수 만들기 (3/3)</vt:lpstr>
      <vt:lpstr>Func와 Action 람다식 예제</vt:lpstr>
      <vt:lpstr>연습문제: 다음 코드에서 익명 메소드를 람다식으로 수정하세요.</vt:lpstr>
      <vt:lpstr>뇌를 자극하는 C# 4.0 프로그래밍</vt:lpstr>
      <vt:lpstr>01. 데이터! 데이터! 데이터!(1/3)</vt:lpstr>
      <vt:lpstr>01. 데이터! 데이터! 데이터!(2/3)</vt:lpstr>
      <vt:lpstr>01. 데이터! 데이터! 데이터!(3/3)</vt:lpstr>
      <vt:lpstr>02. LINQ의 기본: from, where, orderby, select(1/5)</vt:lpstr>
      <vt:lpstr>02. LINQ의 기본: from, where, orderby, select(2/5)</vt:lpstr>
      <vt:lpstr>02. LINQ의 기본: from, where, orderby, select(3/5)</vt:lpstr>
      <vt:lpstr>02. LINQ의 기본: from, where, orderby, select(4/5)</vt:lpstr>
      <vt:lpstr>02. LINQ의 기본: from, where, orderby, select(5/5)</vt:lpstr>
      <vt:lpstr>실습코드 1</vt:lpstr>
      <vt:lpstr>03. 여러 개의 데이터 원본에 질의하기</vt:lpstr>
      <vt:lpstr>04. group by로 데이터 분류하기</vt:lpstr>
      <vt:lpstr>05. 두 데이터 원본을 연결하는 join(1/4)</vt:lpstr>
      <vt:lpstr>05. 두 데이터 원본을 연결하는 join(2/4)</vt:lpstr>
      <vt:lpstr>05. 두 데이터 원본을 연결하는 join(3/4)</vt:lpstr>
      <vt:lpstr>05. 두 데이터 원본을 연결하는 join(4/4)</vt:lpstr>
      <vt:lpstr>06. LINQ의 비밀, 그리고 LINQ 표준 연산자(1/2)</vt:lpstr>
      <vt:lpstr>06. LINQ의 비밀, 그리고 LINQ 표준 연산자(2/2)</vt:lpstr>
    </vt:vector>
  </TitlesOfParts>
  <Company>Hewlett-Packard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Microsoft Office User</cp:lastModifiedBy>
  <cp:revision>369</cp:revision>
  <dcterms:created xsi:type="dcterms:W3CDTF">2011-08-27T13:50:08Z</dcterms:created>
  <dcterms:modified xsi:type="dcterms:W3CDTF">2020-06-18T01:49:21Z</dcterms:modified>
</cp:coreProperties>
</file>