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54c0c44b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54c0c44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751026f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751026f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51026f60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51026f60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4e70e9145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4e70e9145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54c0c44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54c0c44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54c0c44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54c0c44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51026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51026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51026f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51026f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4c0c44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54c0c44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51026f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751026f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MuSY8U0rg8wzQrRbcs5keU_9e74iez9O/view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10" Type="http://schemas.openxmlformats.org/officeDocument/2006/relationships/image" Target="../media/image17.png"/><Relationship Id="rId9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590655" y="1008350"/>
            <a:ext cx="3859500" cy="1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 and Plate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910150" y="2999025"/>
            <a:ext cx="322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Group: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Nicholas Chenevey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Janette Calvillo Solis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Joseph Mount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Jason Fry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Jonathan Okokwo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29450" y="608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Simulink Model Used With Coppelia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22700"/>
            <a:ext cx="59436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7650" y="59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Coppelia Simulation Using Simulink and Matlab</a:t>
            </a:r>
            <a:endParaRPr/>
          </a:p>
        </p:txBody>
      </p:sp>
      <p:pic>
        <p:nvPicPr>
          <p:cNvPr id="162" name="Google Shape;162;p23" title="RPReplay_Final158947784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278" y="1406450"/>
            <a:ext cx="4783457" cy="358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43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controller for a ball and plate system was designed using Matlab, Simulink and Coppelia. The system had to keep a ball balanced at the center of the plate and must react according to the ball’s position to prevent the ball from falling off the plate.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75450" y="539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428663" y="897700"/>
            <a:ext cx="2471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Equations:</a:t>
            </a:r>
            <a:endParaRPr b="1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2899"/>
            <a:ext cx="4733799" cy="2650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m&lt;/mi&gt;&lt;mover&gt;&lt;mi&gt;x&lt;/mi&gt;&lt;mrow&gt;&lt;mo&gt;.&lt;/mo&gt;&lt;mo&gt;.&lt;/mo&gt;&lt;/mrow&gt;&lt;/mover&gt;&lt;mo&gt;=&lt;/mo&gt;&lt;mi&gt;m&lt;/mi&gt;&lt;mi&gt;g&lt;/mi&gt;&lt;mi&gt;sin&lt;/mi&gt;&lt;mi&gt;&amp;#x3B1;&lt;/mi&gt;&lt;mfenced&gt;&lt;mi&gt;t&lt;/mi&gt;&lt;/mfenced&gt;&lt;mo&gt;-&lt;/mo&gt;&lt;mfrac&gt;&lt;mrow&gt;&lt;mi&gt;J&lt;/mi&gt;&lt;mstyle displaystyle=&quot;true&quot;&gt;&lt;mover&gt;&lt;mrow&gt;&lt;mi&gt;x&lt;/mi&gt;&lt;mfenced&gt;&lt;mi&gt;t&lt;/mi&gt;&lt;/mfenced&gt;&lt;/mrow&gt;&lt;mrow&gt;&lt;mo&gt;.&lt;/mo&gt;&lt;mo&gt;.&lt;/mo&gt;&lt;/mrow&gt;&lt;/mover&gt;&lt;/mstyle&gt;&lt;/mrow&gt;&lt;msup&gt;&lt;mi&gt;R&lt;/mi&gt;&lt;mn&gt;2&lt;/mn&gt;&lt;/msup&gt;&lt;/mfrac&gt;&lt;/math&gt;" id="101" name="Google Shape;101;p15" title="m x with.. on top equals m g sin alpha open parentheses t close parentheses minus fraction numerator J begin display style stack x open parentheses t close parentheses with.. on top end style over denominator R squared end fr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575" y="1336450"/>
            <a:ext cx="16764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sin&lt;/mi&gt;&lt;mi&gt;&amp;#x3B1;&lt;/mi&gt;&lt;mfenced&gt;&lt;mi&gt;t&lt;/mi&gt;&lt;/mfenced&gt;&lt;mo&gt;=&lt;/mo&gt;&lt;mfrac&gt;&lt;mrow&gt;&lt;mn&gt;2&lt;/mn&gt;&lt;mi&gt;h&lt;/mi&gt;&lt;/mrow&gt;&lt;mi&gt;L&lt;/mi&gt;&lt;/mfrac&gt;&lt;/math&gt;" id="102" name="Google Shape;102;p15" title="sin alpha open parentheses t close parentheses equals fraction numerator 2 h over denominator L end fracti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9475" y="1890825"/>
            <a:ext cx="8763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sin&lt;/mi&gt;&lt;mi&gt;&amp;#x3B8;&lt;/mi&gt;&lt;mfenced&gt;&lt;mi&gt;t&lt;/mi&gt;&lt;/mfenced&gt;&lt;mo&gt;=&lt;/mo&gt;&lt;mfrac&gt;&lt;mi&gt;h&lt;/mi&gt;&lt;mi&gt;d&lt;/mi&gt;&lt;/mfrac&gt;&lt;/math&gt;" id="103" name="Google Shape;103;p15" title="sin theta open parentheses t close parentheses equals h over 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9475" y="2408075"/>
            <a:ext cx="8001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ver&gt;&lt;mrow&gt;&lt;mi&gt;x&lt;/mi&gt;&lt;mfenced&gt;&lt;mi&gt;t&lt;/mi&gt;&lt;/mfenced&gt;&lt;mfenced&gt;&lt;mrow&gt;&lt;mi&gt;m&lt;/mi&gt;&lt;mo&gt;+&lt;/mo&gt;&lt;mfrac&gt;&lt;mi&gt;J&lt;/mi&gt;&lt;msup&gt;&lt;mi&gt;R&lt;/mi&gt;&lt;mn&gt;2&lt;/mn&gt;&lt;/msup&gt;&lt;/mfrac&gt;&lt;/mrow&gt;&lt;/mfenced&gt;&lt;mo&gt;=&lt;/mo&gt;&lt;mfrac&gt;&lt;mrow&gt;&lt;mn&gt;2&lt;/mn&gt;&lt;mi&gt;m&lt;/mi&gt;&lt;mi&gt;g&lt;/mi&gt;&lt;mi&gt;d&lt;/mi&gt;&lt;mi&gt;sin&lt;/mi&gt;&lt;mi&gt;&amp;#x3B8;&lt;/mi&gt;&lt;mfenced&gt;&lt;mi&gt;t&lt;/mi&gt;&lt;/mfenced&gt;&lt;/mrow&gt;&lt;mi&gt;L&lt;/mi&gt;&lt;/mfrac&gt;&lt;/mrow&gt;&lt;mrow&gt;&lt;mo&gt;.&lt;/mo&gt;&lt;mo&gt;.&lt;/mo&gt;&lt;/mrow&gt;&lt;/mover&gt;&lt;/math&gt;" id="104" name="Google Shape;104;p15" title="stack x open parentheses t close parentheses open parentheses m plus J over R squared close parentheses equals fraction numerator 2 m g d sin theta open parentheses t close parentheses over denominator L end fraction with.. on top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9475" y="2759525"/>
            <a:ext cx="20574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ver&gt;&lt;mi&gt;x&lt;/mi&gt;&lt;mrow&gt;&lt;mo&gt;.&lt;/mo&gt;&lt;mo&gt;.&lt;/mo&gt;&lt;/mrow&gt;&lt;/mover&gt;&lt;mfenced&gt;&lt;mi&gt;t&lt;/mi&gt;&lt;/mfenced&gt;&lt;mfenced&gt;&lt;mrow&gt;&lt;mi&gt;m&lt;/mi&gt;&lt;mo&gt;+&lt;/mo&gt;&lt;mfrac&gt;&lt;mi&gt;J&lt;/mi&gt;&lt;msup&gt;&lt;mi&gt;R&lt;/mi&gt;&lt;mn&gt;2&lt;/mn&gt;&lt;/msup&gt;&lt;/mfrac&gt;&lt;/mrow&gt;&lt;/mfenced&gt;&lt;mo&gt;=&lt;/mo&gt;&lt;mfenced&gt;&lt;mfrac&gt;&lt;mrow&gt;&lt;mn&gt;2&lt;/mn&gt;&lt;mi&gt;m&lt;/mi&gt;&lt;mi&gt;g&lt;/mi&gt;&lt;mi&gt;d&lt;/mi&gt;&lt;/mrow&gt;&lt;mi&gt;L&lt;/mi&gt;&lt;/mfrac&gt;&lt;/mfenced&gt;&lt;mi&gt;&amp;#x3B8;&lt;/mi&gt;&lt;mfenced&gt;&lt;mi&gt;t&lt;/mi&gt;&lt;/mfenced&gt;&lt;/math&gt;" id="105" name="Google Shape;105;p15" title="x with.. on top open parentheses t close parentheses open parentheses m plus J over R squared close parentheses equals open parentheses fraction numerator 2 m g d over denominator L end fraction close parentheses theta open parentheses t close parenthese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9475" y="3301475"/>
            <a:ext cx="20097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X&lt;/mi&gt;&lt;mfenced&gt;&lt;mi&gt;s&lt;/mi&gt;&lt;/mfenced&gt;&lt;mfenced&gt;&lt;mrow&gt;&lt;mi&gt;m&lt;/mi&gt;&lt;mo&gt;+&lt;/mo&gt;&lt;mfrac&gt;&lt;mi&gt;J&lt;/mi&gt;&lt;msup&gt;&lt;mi&gt;R&lt;/mi&gt;&lt;mn&gt;2&lt;/mn&gt;&lt;/msup&gt;&lt;/mfrac&gt;&lt;/mrow&gt;&lt;/mfenced&gt;&lt;msup&gt;&lt;mi&gt;s&lt;/mi&gt;&lt;mn&gt;2&lt;/mn&gt;&lt;/msup&gt;&lt;mo&gt;=&lt;/mo&gt;&lt;mfenced&gt;&lt;mfrac&gt;&lt;mrow&gt;&lt;mn&gt;2&lt;/mn&gt;&lt;mi&gt;m&lt;/mi&gt;&lt;mi&gt;g&lt;/mi&gt;&lt;mi&gt;d&lt;/mi&gt;&lt;/mrow&gt;&lt;mi&gt;L&lt;/mi&gt;&lt;/mfrac&gt;&lt;/mfenced&gt;&lt;mi&gt;&amp;#x3B8;&lt;/mi&gt;&lt;mfenced&gt;&lt;mi&gt;s&lt;/mi&gt;&lt;/mfenced&gt;&lt;/math&gt;" id="106" name="Google Shape;106;p15" title="X open parentheses s close parentheses open parentheses m plus J over R squared close parentheses s squared equals open parentheses fraction numerator 2 m g d over denominator L end fraction close parentheses theta open parentheses s close parentheses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7575" y="3809200"/>
            <a:ext cx="22098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frac&gt;&lt;mrow&gt;&lt;mi&gt;X&lt;/mi&gt;&lt;mfenced&gt;&lt;mi&gt;s&lt;/mi&gt;&lt;/mfenced&gt;&lt;/mrow&gt;&lt;mrow&gt;&lt;mi&gt;&amp;#x3B8;&lt;/mi&gt;&lt;mfenced&gt;&lt;mi&gt;s&lt;/mi&gt;&lt;/mfenced&gt;&lt;/mrow&gt;&lt;/mfrac&gt;&lt;mo&gt;=&lt;/mo&gt;&lt;mfrac&gt;&lt;mrow&gt;&lt;mn&gt;2&lt;/mn&gt;&lt;mi&gt;m&lt;/mi&gt;&lt;mi&gt;g&lt;/mi&gt;&lt;mi&gt;d&lt;/mi&gt;&lt;/mrow&gt;&lt;mrow&gt;&lt;msup&gt;&lt;mi&gt;s&lt;/mi&gt;&lt;mn&gt;2&lt;/mn&gt;&lt;/msup&gt;&lt;mi&gt;L&lt;/mi&gt;&lt;mfenced&gt;&lt;mrow&gt;&lt;mi&gt;m&lt;/mi&gt;&lt;mo&gt;+&lt;/mo&gt;&lt;mstyle displaystyle=&quot;true&quot;&gt;&lt;mfrac&gt;&lt;mi&gt;J&lt;/mi&gt;&lt;msup&gt;&lt;mi&gt;R&lt;/mi&gt;&lt;mn&gt;2&lt;/mn&gt;&lt;/msup&gt;&lt;/mfrac&gt;&lt;/mstyle&gt;&lt;/mrow&gt;&lt;/mfenced&gt;&lt;/mrow&gt;&lt;/mfrac&gt;&lt;/math&gt;" id="107" name="Google Shape;107;p15" title="fraction numerator X open parentheses s close parentheses over denominator theta open parentheses s close parentheses end fraction equals fraction numerator 2 m g d over denominator s squared L open parentheses m plus begin display style J over R squared end style close parentheses end fraction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59475" y="4316925"/>
            <a:ext cx="1270190" cy="4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7650" y="54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Locus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420100"/>
            <a:ext cx="6478727" cy="372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sub&gt;&lt;mi&gt;T&lt;/mi&gt;&lt;mi&gt;s&lt;/mi&gt;&lt;/msub&gt;&lt;mo&gt;=&lt;/mo&gt;&lt;mfrac&gt;&lt;mn&gt;4&lt;/mn&gt;&lt;mrow&gt;&lt;mi&gt;&amp;#x3B6;&lt;/mi&gt;&lt;msub&gt;&lt;mi&gt;w&lt;/mi&gt;&lt;mi&gt;n&lt;/mi&gt;&lt;/msub&gt;&lt;/mrow&gt;&lt;/mfrac&gt;&lt;/math&gt;" id="114" name="Google Shape;114;p16" title="T subscript s equals fraction numerator 4 over denominator zeta w subscript n end fr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1208" y="1678800"/>
            <a:ext cx="1151100" cy="70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o&gt;%&lt;/mo&gt;&lt;mi&gt;O&lt;/mi&gt;&lt;mi&gt;S&lt;/mi&gt;&lt;mo&gt;=&lt;/mo&gt;&lt;mfenced&gt;&lt;msup&gt;&lt;mi&gt;e&lt;/mi&gt;&lt;mfrac bevelled=&quot;true&quot;&gt;&lt;mrow&gt;&lt;mo&gt;-&lt;/mo&gt;&lt;mi&gt;&amp;#x3B6;&lt;/mi&gt;&lt;mi&gt;&amp;#x3C0;&lt;/mi&gt;&lt;/mrow&gt;&lt;msqrt&gt;&lt;mn&gt;1&lt;/mn&gt;&lt;mo&gt;-&lt;/mo&gt;&lt;msup&gt;&lt;mi&gt;&amp;#x3B6;&lt;/mi&gt;&lt;mn&gt;2&lt;/mn&gt;&lt;/msup&gt;&lt;/msqrt&gt;&lt;/mfrac&gt;&lt;/msup&gt;&lt;/mfenced&gt;&lt;mn&gt;100&lt;/mn&gt;&lt;mo&gt;%&lt;/mo&gt;&lt;/math&gt;" id="115" name="Google Shape;115;p16" title="percent sign O S equals open parentheses e to the power of bevelled fraction numerator negative zeta pi over denominator square root of 1 minus zeta squared end root end fraction end exponent close parentheses 100 percent sig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713" y="2571750"/>
            <a:ext cx="2647675" cy="36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9450" y="62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Controller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8875"/>
            <a:ext cx="6620475" cy="37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863250" y="1408875"/>
            <a:ext cx="20307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Poles: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0.01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4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7650" y="558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Simulink Model Used Before Coppelia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88" y="1545450"/>
            <a:ext cx="8891825" cy="25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52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 and Beam Simulink Model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882617"/>
            <a:ext cx="9144001" cy="194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7650" y="62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Coppelia’s Code to Communicate with Matlab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40599" l="0" r="13778" t="0"/>
          <a:stretch/>
        </p:blipFill>
        <p:spPr>
          <a:xfrm>
            <a:off x="0" y="1468725"/>
            <a:ext cx="4508550" cy="2747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16839" t="58981"/>
          <a:stretch/>
        </p:blipFill>
        <p:spPr>
          <a:xfrm>
            <a:off x="4508550" y="3148585"/>
            <a:ext cx="4572000" cy="1994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8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Code to Communicate with Coppelia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0" y="654850"/>
            <a:ext cx="4870051" cy="24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50" y="3110202"/>
            <a:ext cx="5842250" cy="20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