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Dr. Bank, </a:t>
            </a:r>
            <a:endParaRPr/>
          </a:p>
          <a:p>
            <a:pPr indent="0" lvl="0" marL="0" rtl="0" algn="l">
              <a:spcBef>
                <a:spcPts val="0"/>
              </a:spcBef>
              <a:spcAft>
                <a:spcPts val="0"/>
              </a:spcAft>
              <a:buNone/>
            </a:pPr>
            <a:r>
              <a:rPr lang="en"/>
              <a:t>Here is our Ball and Plate System presented by Nicholas Chenevey, Janette Calvillo Solis , Joseph Mount, Jason Fry and myself Jonathan Okonkwo.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54c0c44b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54c0c44b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Final simulink model incorporates 2 instances of the ball and beam model, simulating the 2-dimensions of the ball-and-plate model. In this model, the first line calculates the placement along the x-axis while the second line </a:t>
            </a:r>
            <a:r>
              <a:rPr lang="en"/>
              <a:t>calculates</a:t>
            </a:r>
            <a:r>
              <a:rPr lang="en"/>
              <a:t> for the y-axis. The targeted values are once again 0.5 for both the x and y axies, with C representing the current x/y positions of the ball </a:t>
            </a:r>
            <a:r>
              <a:rPr lang="en"/>
              <a:t>imported</a:t>
            </a:r>
            <a:r>
              <a:rPr lang="en"/>
              <a:t> from Coppelia. The difference of these two values is then calculated to find the needed correction to return the ball to the center position. This value is then passed through the gain and lead compensator, then converted from </a:t>
            </a:r>
            <a:r>
              <a:rPr lang="en"/>
              <a:t>degrees </a:t>
            </a:r>
            <a:r>
              <a:rPr lang="en"/>
              <a:t>to radians, and then </a:t>
            </a:r>
            <a:r>
              <a:rPr lang="en"/>
              <a:t>output</a:t>
            </a:r>
            <a:r>
              <a:rPr lang="en"/>
              <a:t> to Matlab. Matlab then outputs this radian </a:t>
            </a:r>
            <a:r>
              <a:rPr lang="en"/>
              <a:t>angle</a:t>
            </a:r>
            <a:r>
              <a:rPr lang="en"/>
              <a:t> to Coppelia through the “SetJointPosition” function, adjusting the motor’s positions to that radian value.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751026f6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751026f6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in the simulation, we can see this process at work. The x and y placement values are seen in the </a:t>
            </a:r>
            <a:r>
              <a:rPr lang="en"/>
              <a:t>dialogue</a:t>
            </a:r>
            <a:r>
              <a:rPr lang="en"/>
              <a:t> box, being processed in real time. This is the value being </a:t>
            </a:r>
            <a:r>
              <a:rPr lang="en"/>
              <a:t>given to</a:t>
            </a:r>
            <a:r>
              <a:rPr lang="en"/>
              <a:t> Simulink/Matlab as described in the previous slide. The outcome of Simulink/Matlab’s calculations gives the motor position to Coppelia, which as seen here, begins to return the ball to its centered position. However, this video fails to show the time needed to calibrate within Coppelia the processing speed. Issues </a:t>
            </a:r>
            <a:r>
              <a:rPr lang="en"/>
              <a:t>occurred</a:t>
            </a:r>
            <a:r>
              <a:rPr lang="en"/>
              <a:t> with calculating the velocity of the ball at any given moment, causing </a:t>
            </a:r>
            <a:r>
              <a:rPr lang="en"/>
              <a:t>over corrections</a:t>
            </a:r>
            <a:r>
              <a:rPr lang="en"/>
              <a:t> to occur. This was solved by slowing Coppelia’s processing speed.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751026f60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751026f60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briefly introduce our project, we made a controller for a ball and plate system. In order to do this we used our knowledge of  Matlab, Simulink, and Coppelia. The main objective for this system was that the system had to be able to keep a ball balanced at the center of the plate and also had to react solely according to the position of the ball in order to prevent the ball from falling off the plate.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will now pass it over to Janette and she will go more into depth on the design process of our </a:t>
            </a:r>
            <a:r>
              <a:rPr lang="en"/>
              <a:t>system</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4e70e9145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4e70e9145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54c0c44b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54c0c44b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54c0c44b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54c0c44b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751026f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751026f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entire simulink model we used before we linked it to Coppelia. The first block is the initial value of the ball, the block below it is the current value of the ball. The next 2 block, which have already been discussed are the gain and the lead compensator. The second k c</a:t>
            </a:r>
            <a:r>
              <a:rPr lang="en"/>
              <a:t>onverts the lead compensator’s output of degrees to radians. This angle is then </a:t>
            </a:r>
            <a:r>
              <a:rPr lang="en"/>
              <a:t>output to the workspace &amp; the theoretical ball and plate model.Finally, it outputs a waveform chart, plotting the position of the ball. If everything works the waveform should stabilize at 0.5</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751026f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751026f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structure of the theoretical ball and plate model used before we linked it to coppelia. Our  approach to simulating a ball and plate was to take a simpler model, a ball and BEAM and then use the model twice, the first model will simulate the x-axis and the second model will simulate the y-axis.</a:t>
            </a:r>
            <a:endParaRPr/>
          </a:p>
          <a:p>
            <a:pPr indent="0" lvl="0" marL="0" rtl="0" algn="l">
              <a:spcBef>
                <a:spcPts val="0"/>
              </a:spcBef>
              <a:spcAft>
                <a:spcPts val="0"/>
              </a:spcAft>
              <a:buNone/>
            </a:pPr>
            <a:r>
              <a:rPr lang="en"/>
              <a:t>By running both models concurrently we can effectively model a ball and plate.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54c0c44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54c0c44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751026f6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751026f6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MuSY8U0rg8wzQrRbcs5keU_9e74iez9O/view"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9.png"/><Relationship Id="rId10" Type="http://schemas.openxmlformats.org/officeDocument/2006/relationships/image" Target="../media/image17.png"/><Relationship Id="rId9"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8.png"/><Relationship Id="rId7" Type="http://schemas.openxmlformats.org/officeDocument/2006/relationships/image" Target="../media/image20.png"/><Relationship Id="rId8"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2590655" y="1008350"/>
            <a:ext cx="3859500" cy="12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Ball and Plate </a:t>
            </a:r>
            <a:endParaRPr/>
          </a:p>
        </p:txBody>
      </p:sp>
      <p:sp>
        <p:nvSpPr>
          <p:cNvPr id="87" name="Google Shape;87;p13"/>
          <p:cNvSpPr txBox="1"/>
          <p:nvPr>
            <p:ph idx="1" type="subTitle"/>
          </p:nvPr>
        </p:nvSpPr>
        <p:spPr>
          <a:xfrm>
            <a:off x="2910150" y="2999025"/>
            <a:ext cx="322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solidFill>
                  <a:srgbClr val="000000"/>
                </a:solidFill>
              </a:rPr>
              <a:t>Group: </a:t>
            </a:r>
            <a:endParaRPr sz="1400">
              <a:solidFill>
                <a:srgbClr val="000000"/>
              </a:solidFill>
            </a:endParaRPr>
          </a:p>
          <a:p>
            <a:pPr indent="0" lvl="0" marL="0" rtl="0" algn="ctr">
              <a:spcBef>
                <a:spcPts val="0"/>
              </a:spcBef>
              <a:spcAft>
                <a:spcPts val="0"/>
              </a:spcAft>
              <a:buNone/>
            </a:pPr>
            <a:r>
              <a:rPr lang="en" sz="1400">
                <a:solidFill>
                  <a:srgbClr val="000000"/>
                </a:solidFill>
              </a:rPr>
              <a:t>Nicholas Chenevey</a:t>
            </a:r>
            <a:endParaRPr sz="1400">
              <a:solidFill>
                <a:srgbClr val="000000"/>
              </a:solidFill>
            </a:endParaRPr>
          </a:p>
          <a:p>
            <a:pPr indent="0" lvl="0" marL="0" rtl="0" algn="ctr">
              <a:spcBef>
                <a:spcPts val="0"/>
              </a:spcBef>
              <a:spcAft>
                <a:spcPts val="0"/>
              </a:spcAft>
              <a:buNone/>
            </a:pPr>
            <a:r>
              <a:rPr lang="en" sz="1400">
                <a:solidFill>
                  <a:srgbClr val="000000"/>
                </a:solidFill>
              </a:rPr>
              <a:t>Janette Calvillo Solis</a:t>
            </a:r>
            <a:endParaRPr sz="1400">
              <a:solidFill>
                <a:srgbClr val="000000"/>
              </a:solidFill>
            </a:endParaRPr>
          </a:p>
          <a:p>
            <a:pPr indent="0" lvl="0" marL="0" rtl="0" algn="ctr">
              <a:spcBef>
                <a:spcPts val="0"/>
              </a:spcBef>
              <a:spcAft>
                <a:spcPts val="0"/>
              </a:spcAft>
              <a:buNone/>
            </a:pPr>
            <a:r>
              <a:rPr lang="en" sz="1400">
                <a:solidFill>
                  <a:srgbClr val="000000"/>
                </a:solidFill>
              </a:rPr>
              <a:t>Joseph Mount</a:t>
            </a:r>
            <a:endParaRPr sz="1400">
              <a:solidFill>
                <a:srgbClr val="000000"/>
              </a:solidFill>
            </a:endParaRPr>
          </a:p>
          <a:p>
            <a:pPr indent="0" lvl="0" marL="0" rtl="0" algn="ctr">
              <a:spcBef>
                <a:spcPts val="0"/>
              </a:spcBef>
              <a:spcAft>
                <a:spcPts val="0"/>
              </a:spcAft>
              <a:buNone/>
            </a:pPr>
            <a:r>
              <a:rPr lang="en" sz="1400">
                <a:solidFill>
                  <a:srgbClr val="000000"/>
                </a:solidFill>
              </a:rPr>
              <a:t>Jason Fry</a:t>
            </a:r>
            <a:endParaRPr sz="1400">
              <a:solidFill>
                <a:srgbClr val="000000"/>
              </a:solidFill>
            </a:endParaRPr>
          </a:p>
          <a:p>
            <a:pPr indent="0" lvl="0" marL="0" rtl="0" algn="ctr">
              <a:spcBef>
                <a:spcPts val="0"/>
              </a:spcBef>
              <a:spcAft>
                <a:spcPts val="0"/>
              </a:spcAft>
              <a:buNone/>
            </a:pPr>
            <a:r>
              <a:rPr lang="en" sz="1400">
                <a:solidFill>
                  <a:srgbClr val="000000"/>
                </a:solidFill>
              </a:rPr>
              <a:t>Jonathan </a:t>
            </a:r>
            <a:r>
              <a:rPr lang="en" sz="1400">
                <a:solidFill>
                  <a:srgbClr val="000000"/>
                </a:solidFill>
              </a:rPr>
              <a:t>Okonkwo</a:t>
            </a:r>
            <a:endParaRPr sz="1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729450" y="6087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Simulink Model Used With Coppelia</a:t>
            </a:r>
            <a:endParaRPr/>
          </a:p>
        </p:txBody>
      </p:sp>
      <p:pic>
        <p:nvPicPr>
          <p:cNvPr id="161" name="Google Shape;161;p22"/>
          <p:cNvPicPr preferRelativeResize="0"/>
          <p:nvPr/>
        </p:nvPicPr>
        <p:blipFill>
          <a:blip r:embed="rId3">
            <a:alphaModFix/>
          </a:blip>
          <a:stretch>
            <a:fillRect/>
          </a:stretch>
        </p:blipFill>
        <p:spPr>
          <a:xfrm>
            <a:off x="1600200" y="1422700"/>
            <a:ext cx="5943600" cy="30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727650" y="596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Coppelia Simulation Using Simulink and Matlab</a:t>
            </a:r>
            <a:endParaRPr/>
          </a:p>
        </p:txBody>
      </p:sp>
      <p:pic>
        <p:nvPicPr>
          <p:cNvPr id="167" name="Google Shape;167;p23" title="RPReplay_Final1589477840.mp4">
            <a:hlinkClick r:id="rId3"/>
          </p:cNvPr>
          <p:cNvPicPr preferRelativeResize="0"/>
          <p:nvPr/>
        </p:nvPicPr>
        <p:blipFill>
          <a:blip r:embed="rId4">
            <a:alphaModFix/>
          </a:blip>
          <a:stretch>
            <a:fillRect/>
          </a:stretch>
        </p:blipFill>
        <p:spPr>
          <a:xfrm>
            <a:off x="2180278" y="1406450"/>
            <a:ext cx="4783457" cy="35876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583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93" name="Google Shape;93;p14"/>
          <p:cNvSpPr txBox="1"/>
          <p:nvPr>
            <p:ph idx="1" type="body"/>
          </p:nvPr>
        </p:nvSpPr>
        <p:spPr>
          <a:xfrm>
            <a:off x="727650" y="15433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latin typeface="Times New Roman"/>
                <a:ea typeface="Times New Roman"/>
                <a:cs typeface="Times New Roman"/>
                <a:sym typeface="Times New Roman"/>
              </a:rPr>
              <a:t>A controller for a ball and plate system was designed using Matlab, Simulink and Coppelia. The system had to keep a ball balanced at the center of the plate and must react according to the ball’s position to prevent the ball from falling off the plate.</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475450" y="5397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a:t>
            </a:r>
            <a:endParaRPr/>
          </a:p>
        </p:txBody>
      </p:sp>
      <p:sp>
        <p:nvSpPr>
          <p:cNvPr id="99" name="Google Shape;99;p15"/>
          <p:cNvSpPr txBox="1"/>
          <p:nvPr>
            <p:ph idx="1" type="body"/>
          </p:nvPr>
        </p:nvSpPr>
        <p:spPr>
          <a:xfrm>
            <a:off x="5428663" y="897700"/>
            <a:ext cx="2471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t>Equations:</a:t>
            </a:r>
            <a:endParaRPr b="1"/>
          </a:p>
        </p:txBody>
      </p:sp>
      <p:pic>
        <p:nvPicPr>
          <p:cNvPr id="100" name="Google Shape;100;p15"/>
          <p:cNvPicPr preferRelativeResize="0"/>
          <p:nvPr/>
        </p:nvPicPr>
        <p:blipFill>
          <a:blip r:embed="rId3">
            <a:alphaModFix/>
          </a:blip>
          <a:stretch>
            <a:fillRect/>
          </a:stretch>
        </p:blipFill>
        <p:spPr>
          <a:xfrm>
            <a:off x="0" y="1432899"/>
            <a:ext cx="4733799" cy="2650250"/>
          </a:xfrm>
          <a:prstGeom prst="rect">
            <a:avLst/>
          </a:prstGeom>
          <a:noFill/>
          <a:ln>
            <a:noFill/>
          </a:ln>
        </p:spPr>
      </p:pic>
      <p:pic>
        <p:nvPicPr>
          <p:cNvPr descr="&lt;math xmlns=&quot;http://www.w3.org/1998/Math/MathML&quot;&gt;&lt;mi&gt;m&lt;/mi&gt;&lt;mover&gt;&lt;mi&gt;x&lt;/mi&gt;&lt;mrow&gt;&lt;mo&gt;.&lt;/mo&gt;&lt;mo&gt;.&lt;/mo&gt;&lt;/mrow&gt;&lt;/mover&gt;&lt;mo&gt;=&lt;/mo&gt;&lt;mi&gt;m&lt;/mi&gt;&lt;mi&gt;g&lt;/mi&gt;&lt;mi&gt;sin&lt;/mi&gt;&lt;mi&gt;&amp;#x3B1;&lt;/mi&gt;&lt;mfenced&gt;&lt;mi&gt;t&lt;/mi&gt;&lt;/mfenced&gt;&lt;mo&gt;-&lt;/mo&gt;&lt;mfrac&gt;&lt;mrow&gt;&lt;mi&gt;J&lt;/mi&gt;&lt;mstyle displaystyle=&quot;true&quot;&gt;&lt;mover&gt;&lt;mrow&gt;&lt;mi&gt;x&lt;/mi&gt;&lt;mfenced&gt;&lt;mi&gt;t&lt;/mi&gt;&lt;/mfenced&gt;&lt;/mrow&gt;&lt;mrow&gt;&lt;mo&gt;.&lt;/mo&gt;&lt;mo&gt;.&lt;/mo&gt;&lt;/mrow&gt;&lt;/mover&gt;&lt;/mstyle&gt;&lt;/mrow&gt;&lt;msup&gt;&lt;mi&gt;R&lt;/mi&gt;&lt;mn&gt;2&lt;/mn&gt;&lt;/msup&gt;&lt;/mfrac&gt;&lt;/math&gt;" id="101" name="Google Shape;101;p15" title="m x with.. on top equals m g sin alpha open parentheses t close parentheses minus fraction numerator J begin display style stack x open parentheses t close parentheses with.. on top end style over denominator R squared end fraction"/>
          <p:cNvPicPr preferRelativeResize="0"/>
          <p:nvPr/>
        </p:nvPicPr>
        <p:blipFill>
          <a:blip r:embed="rId4">
            <a:alphaModFix/>
          </a:blip>
          <a:stretch>
            <a:fillRect/>
          </a:stretch>
        </p:blipFill>
        <p:spPr>
          <a:xfrm>
            <a:off x="5697575" y="1336450"/>
            <a:ext cx="1676400" cy="419100"/>
          </a:xfrm>
          <a:prstGeom prst="rect">
            <a:avLst/>
          </a:prstGeom>
          <a:noFill/>
          <a:ln>
            <a:noFill/>
          </a:ln>
        </p:spPr>
      </p:pic>
      <p:pic>
        <p:nvPicPr>
          <p:cNvPr descr="&lt;math xmlns=&quot;http://www.w3.org/1998/Math/MathML&quot;&gt;&lt;mi&gt;sin&lt;/mi&gt;&lt;mi&gt;&amp;#x3B1;&lt;/mi&gt;&lt;mfenced&gt;&lt;mi&gt;t&lt;/mi&gt;&lt;/mfenced&gt;&lt;mo&gt;=&lt;/mo&gt;&lt;mfrac&gt;&lt;mrow&gt;&lt;mn&gt;2&lt;/mn&gt;&lt;mi&gt;h&lt;/mi&gt;&lt;/mrow&gt;&lt;mi&gt;L&lt;/mi&gt;&lt;/mfrac&gt;&lt;/math&gt;" id="102" name="Google Shape;102;p15" title="sin alpha open parentheses t close parentheses equals fraction numerator 2 h over denominator L end fraction"/>
          <p:cNvPicPr preferRelativeResize="0"/>
          <p:nvPr/>
        </p:nvPicPr>
        <p:blipFill>
          <a:blip r:embed="rId5">
            <a:alphaModFix/>
          </a:blip>
          <a:stretch>
            <a:fillRect/>
          </a:stretch>
        </p:blipFill>
        <p:spPr>
          <a:xfrm>
            <a:off x="5630975" y="1890825"/>
            <a:ext cx="876300" cy="314325"/>
          </a:xfrm>
          <a:prstGeom prst="rect">
            <a:avLst/>
          </a:prstGeom>
          <a:noFill/>
          <a:ln>
            <a:noFill/>
          </a:ln>
        </p:spPr>
      </p:pic>
      <p:pic>
        <p:nvPicPr>
          <p:cNvPr descr="&lt;math xmlns=&quot;http://www.w3.org/1998/Math/MathML&quot;&gt;&lt;mover&gt;&lt;mrow&gt;&lt;mi&gt;x&lt;/mi&gt;&lt;mfenced&gt;&lt;mi&gt;t&lt;/mi&gt;&lt;/mfenced&gt;&lt;mfenced&gt;&lt;mrow&gt;&lt;mi&gt;m&lt;/mi&gt;&lt;mo&gt;+&lt;/mo&gt;&lt;mfrac&gt;&lt;mi&gt;J&lt;/mi&gt;&lt;msup&gt;&lt;mi&gt;R&lt;/mi&gt;&lt;mn&gt;2&lt;/mn&gt;&lt;/msup&gt;&lt;/mfrac&gt;&lt;/mrow&gt;&lt;/mfenced&gt;&lt;mo&gt;=&lt;/mo&gt;&lt;mfrac&gt;&lt;mrow&gt;&lt;mn&gt;2&lt;/mn&gt;&lt;mi&gt;m&lt;/mi&gt;&lt;mi&gt;g&lt;/mi&gt;&lt;mi&gt;d&lt;/mi&gt;&lt;mi&gt;sin&lt;/mi&gt;&lt;mi&gt;&amp;#x3B8;&lt;/mi&gt;&lt;mfenced&gt;&lt;mi&gt;t&lt;/mi&gt;&lt;/mfenced&gt;&lt;/mrow&gt;&lt;mi&gt;L&lt;/mi&gt;&lt;/mfrac&gt;&lt;/mrow&gt;&lt;mrow&gt;&lt;mo&gt;.&lt;/mo&gt;&lt;mo&gt;.&lt;/mo&gt;&lt;/mrow&gt;&lt;/mover&gt;&lt;/math&gt;" id="103" name="Google Shape;103;p15" title="stack x open parentheses t close parentheses open parentheses m plus J over R squared close parentheses equals fraction numerator 2 m g d sin theta open parentheses t close parentheses over denominator L end fraction with.. on top"/>
          <p:cNvPicPr preferRelativeResize="0"/>
          <p:nvPr/>
        </p:nvPicPr>
        <p:blipFill>
          <a:blip r:embed="rId6">
            <a:alphaModFix/>
          </a:blip>
          <a:stretch>
            <a:fillRect/>
          </a:stretch>
        </p:blipFill>
        <p:spPr>
          <a:xfrm>
            <a:off x="5592875" y="2340425"/>
            <a:ext cx="2057400" cy="495300"/>
          </a:xfrm>
          <a:prstGeom prst="rect">
            <a:avLst/>
          </a:prstGeom>
          <a:noFill/>
          <a:ln>
            <a:noFill/>
          </a:ln>
        </p:spPr>
      </p:pic>
      <p:pic>
        <p:nvPicPr>
          <p:cNvPr descr="&lt;math xmlns=&quot;http://www.w3.org/1998/Math/MathML&quot;&gt;&lt;mover&gt;&lt;mi&gt;x&lt;/mi&gt;&lt;mrow&gt;&lt;mo&gt;.&lt;/mo&gt;&lt;mo&gt;.&lt;/mo&gt;&lt;/mrow&gt;&lt;/mover&gt;&lt;mfenced&gt;&lt;mi&gt;t&lt;/mi&gt;&lt;/mfenced&gt;&lt;mfenced&gt;&lt;mrow&gt;&lt;mi&gt;m&lt;/mi&gt;&lt;mo&gt;+&lt;/mo&gt;&lt;mfrac&gt;&lt;mi&gt;J&lt;/mi&gt;&lt;msup&gt;&lt;mi&gt;R&lt;/mi&gt;&lt;mn&gt;2&lt;/mn&gt;&lt;/msup&gt;&lt;/mfrac&gt;&lt;/mrow&gt;&lt;/mfenced&gt;&lt;mo&gt;=&lt;/mo&gt;&lt;mfenced&gt;&lt;mfrac&gt;&lt;mrow&gt;&lt;mn&gt;2&lt;/mn&gt;&lt;mi&gt;m&lt;/mi&gt;&lt;mi&gt;g&lt;/mi&gt;&lt;mi&gt;d&lt;/mi&gt;&lt;/mrow&gt;&lt;mi&gt;L&lt;/mi&gt;&lt;/mfrac&gt;&lt;/mfenced&gt;&lt;mi&gt;&amp;#x3B8;&lt;/mi&gt;&lt;mfenced&gt;&lt;mi&gt;t&lt;/mi&gt;&lt;/mfenced&gt;&lt;/math&gt;" id="104" name="Google Shape;104;p15" title="x with.. on top open parentheses t close parentheses open parentheses m plus J over R squared close parentheses equals open parentheses fraction numerator 2 m g d over denominator L end fraction close parentheses theta open parentheses t close parentheses"/>
          <p:cNvPicPr preferRelativeResize="0"/>
          <p:nvPr/>
        </p:nvPicPr>
        <p:blipFill>
          <a:blip r:embed="rId7">
            <a:alphaModFix/>
          </a:blip>
          <a:stretch>
            <a:fillRect/>
          </a:stretch>
        </p:blipFill>
        <p:spPr>
          <a:xfrm>
            <a:off x="5592875" y="2882375"/>
            <a:ext cx="2009775" cy="447675"/>
          </a:xfrm>
          <a:prstGeom prst="rect">
            <a:avLst/>
          </a:prstGeom>
          <a:noFill/>
          <a:ln>
            <a:noFill/>
          </a:ln>
        </p:spPr>
      </p:pic>
      <p:pic>
        <p:nvPicPr>
          <p:cNvPr descr="&lt;math xmlns=&quot;http://www.w3.org/1998/Math/MathML&quot;&gt;&lt;mi&gt;X&lt;/mi&gt;&lt;mfenced&gt;&lt;mi&gt;s&lt;/mi&gt;&lt;/mfenced&gt;&lt;mfenced&gt;&lt;mrow&gt;&lt;mi&gt;m&lt;/mi&gt;&lt;mo&gt;+&lt;/mo&gt;&lt;mfrac&gt;&lt;mi&gt;J&lt;/mi&gt;&lt;msup&gt;&lt;mi&gt;R&lt;/mi&gt;&lt;mn&gt;2&lt;/mn&gt;&lt;/msup&gt;&lt;/mfrac&gt;&lt;/mrow&gt;&lt;/mfenced&gt;&lt;msup&gt;&lt;mi&gt;s&lt;/mi&gt;&lt;mn&gt;2&lt;/mn&gt;&lt;/msup&gt;&lt;mo&gt;=&lt;/mo&gt;&lt;mfenced&gt;&lt;mfrac&gt;&lt;mrow&gt;&lt;mn&gt;2&lt;/mn&gt;&lt;mi&gt;m&lt;/mi&gt;&lt;mi&gt;g&lt;/mi&gt;&lt;mi&gt;d&lt;/mi&gt;&lt;/mrow&gt;&lt;mi&gt;L&lt;/mi&gt;&lt;/mfrac&gt;&lt;/mfenced&gt;&lt;mi&gt;&amp;#x3B8;&lt;/mi&gt;&lt;mfenced&gt;&lt;mi&gt;s&lt;/mi&gt;&lt;/mfenced&gt;&lt;/math&gt;" id="105" name="Google Shape;105;p15" title="X open parentheses s close parentheses open parentheses m plus J over R squared close parentheses s squared equals open parentheses fraction numerator 2 m g d over denominator L end fraction close parentheses theta open parentheses s close parentheses"/>
          <p:cNvPicPr preferRelativeResize="0"/>
          <p:nvPr/>
        </p:nvPicPr>
        <p:blipFill>
          <a:blip r:embed="rId8">
            <a:alphaModFix/>
          </a:blip>
          <a:stretch>
            <a:fillRect/>
          </a:stretch>
        </p:blipFill>
        <p:spPr>
          <a:xfrm>
            <a:off x="5630975" y="3390100"/>
            <a:ext cx="2209800" cy="447675"/>
          </a:xfrm>
          <a:prstGeom prst="rect">
            <a:avLst/>
          </a:prstGeom>
          <a:noFill/>
          <a:ln>
            <a:noFill/>
          </a:ln>
        </p:spPr>
      </p:pic>
      <p:pic>
        <p:nvPicPr>
          <p:cNvPr descr="&lt;math xmlns=&quot;http://www.w3.org/1998/Math/MathML&quot;&gt;&lt;mfrac&gt;&lt;mrow&gt;&lt;mi&gt;X&lt;/mi&gt;&lt;mfenced&gt;&lt;mi&gt;s&lt;/mi&gt;&lt;/mfenced&gt;&lt;/mrow&gt;&lt;mrow&gt;&lt;mi&gt;&amp;#x3B8;&lt;/mi&gt;&lt;mfenced&gt;&lt;mi&gt;s&lt;/mi&gt;&lt;/mfenced&gt;&lt;/mrow&gt;&lt;/mfrac&gt;&lt;mo&gt;=&lt;/mo&gt;&lt;mfrac&gt;&lt;mrow&gt;&lt;mn&gt;2&lt;/mn&gt;&lt;mi&gt;m&lt;/mi&gt;&lt;mi&gt;g&lt;/mi&gt;&lt;mi&gt;d&lt;/mi&gt;&lt;/mrow&gt;&lt;mrow&gt;&lt;msup&gt;&lt;mi&gt;s&lt;/mi&gt;&lt;mn&gt;2&lt;/mn&gt;&lt;/msup&gt;&lt;mi&gt;L&lt;/mi&gt;&lt;mfenced&gt;&lt;mrow&gt;&lt;mi&gt;m&lt;/mi&gt;&lt;mo&gt;+&lt;/mo&gt;&lt;mstyle displaystyle=&quot;true&quot;&gt;&lt;mfrac&gt;&lt;mi&gt;J&lt;/mi&gt;&lt;msup&gt;&lt;mi&gt;R&lt;/mi&gt;&lt;mn&gt;2&lt;/mn&gt;&lt;/msup&gt;&lt;/mfrac&gt;&lt;/mstyle&gt;&lt;/mrow&gt;&lt;/mfenced&gt;&lt;/mrow&gt;&lt;/mfrac&gt;&lt;/math&gt;" id="106" name="Google Shape;106;p15" title="fraction numerator X open parentheses s close parentheses over denominator theta open parentheses s close parentheses end fraction equals fraction numerator 2 m g d over denominator s squared L open parentheses m plus begin display style J over R squared end style close parentheses end fraction"/>
          <p:cNvPicPr preferRelativeResize="0"/>
          <p:nvPr/>
        </p:nvPicPr>
        <p:blipFill>
          <a:blip r:embed="rId9">
            <a:alphaModFix/>
          </a:blip>
          <a:stretch>
            <a:fillRect/>
          </a:stretch>
        </p:blipFill>
        <p:spPr>
          <a:xfrm>
            <a:off x="5592875" y="3897825"/>
            <a:ext cx="1270190" cy="498725"/>
          </a:xfrm>
          <a:prstGeom prst="rect">
            <a:avLst/>
          </a:prstGeom>
          <a:noFill/>
          <a:ln>
            <a:noFill/>
          </a:ln>
        </p:spPr>
      </p:pic>
      <p:pic>
        <p:nvPicPr>
          <p:cNvPr descr="&lt;math xmlns=&quot;http://www.w3.org/1998/Math/MathML&quot;&gt;&lt;mi&gt;sin&lt;/mi&gt;&lt;mi&gt;&amp;#x3B8;&lt;/mi&gt;&lt;mfenced&gt;&lt;mi&gt;t&lt;/mi&gt;&lt;/mfenced&gt;&lt;mo&gt;=&lt;/mo&gt;&lt;mfrac&gt;&lt;mi&gt;h&lt;/mi&gt;&lt;mi&gt;d&lt;/mi&gt;&lt;/mfrac&gt;&lt;/math&gt;" id="107" name="Google Shape;107;p15" title="sin theta open parentheses t close parentheses equals h over d"/>
          <p:cNvPicPr preferRelativeResize="0"/>
          <p:nvPr/>
        </p:nvPicPr>
        <p:blipFill>
          <a:blip r:embed="rId10">
            <a:alphaModFix/>
          </a:blip>
          <a:stretch>
            <a:fillRect/>
          </a:stretch>
        </p:blipFill>
        <p:spPr>
          <a:xfrm>
            <a:off x="6929675" y="1900350"/>
            <a:ext cx="800100" cy="304800"/>
          </a:xfrm>
          <a:prstGeom prst="rect">
            <a:avLst/>
          </a:prstGeom>
          <a:noFill/>
          <a:ln>
            <a:noFill/>
          </a:ln>
        </p:spPr>
      </p:pic>
      <p:sp>
        <p:nvSpPr>
          <p:cNvPr id="108" name="Google Shape;108;p15"/>
          <p:cNvSpPr txBox="1"/>
          <p:nvPr/>
        </p:nvSpPr>
        <p:spPr>
          <a:xfrm>
            <a:off x="8164150" y="1336450"/>
            <a:ext cx="578100" cy="1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Eq 1</a:t>
            </a:r>
            <a:endParaRPr>
              <a:latin typeface="Lato"/>
              <a:ea typeface="Lato"/>
              <a:cs typeface="Lato"/>
              <a:sym typeface="Lato"/>
            </a:endParaRPr>
          </a:p>
        </p:txBody>
      </p:sp>
      <p:sp>
        <p:nvSpPr>
          <p:cNvPr id="109" name="Google Shape;109;p15"/>
          <p:cNvSpPr txBox="1"/>
          <p:nvPr/>
        </p:nvSpPr>
        <p:spPr>
          <a:xfrm>
            <a:off x="8068050" y="1755550"/>
            <a:ext cx="9891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Eq 2 and 3</a:t>
            </a:r>
            <a:endParaRPr>
              <a:latin typeface="Lato"/>
              <a:ea typeface="Lato"/>
              <a:cs typeface="Lato"/>
              <a:sym typeface="Lato"/>
            </a:endParaRPr>
          </a:p>
        </p:txBody>
      </p:sp>
      <p:sp>
        <p:nvSpPr>
          <p:cNvPr id="110" name="Google Shape;110;p15"/>
          <p:cNvSpPr txBox="1"/>
          <p:nvPr/>
        </p:nvSpPr>
        <p:spPr>
          <a:xfrm>
            <a:off x="8223450" y="2358400"/>
            <a:ext cx="9891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Eq 4</a:t>
            </a:r>
            <a:endParaRPr>
              <a:latin typeface="Lato"/>
              <a:ea typeface="Lato"/>
              <a:cs typeface="Lato"/>
              <a:sym typeface="Lato"/>
            </a:endParaRPr>
          </a:p>
        </p:txBody>
      </p:sp>
      <p:sp>
        <p:nvSpPr>
          <p:cNvPr id="111" name="Google Shape;111;p15"/>
          <p:cNvSpPr txBox="1"/>
          <p:nvPr/>
        </p:nvSpPr>
        <p:spPr>
          <a:xfrm>
            <a:off x="8223450" y="2777500"/>
            <a:ext cx="9891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Eq 5</a:t>
            </a:r>
            <a:endParaRPr>
              <a:latin typeface="Lato"/>
              <a:ea typeface="Lato"/>
              <a:cs typeface="Lato"/>
              <a:sym typeface="Lato"/>
            </a:endParaRPr>
          </a:p>
        </p:txBody>
      </p:sp>
      <p:sp>
        <p:nvSpPr>
          <p:cNvPr id="112" name="Google Shape;112;p15"/>
          <p:cNvSpPr txBox="1"/>
          <p:nvPr/>
        </p:nvSpPr>
        <p:spPr>
          <a:xfrm>
            <a:off x="8223450" y="3330050"/>
            <a:ext cx="9891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Eq 6</a:t>
            </a:r>
            <a:endParaRPr>
              <a:latin typeface="Lato"/>
              <a:ea typeface="Lato"/>
              <a:cs typeface="Lato"/>
              <a:sym typeface="Lato"/>
            </a:endParaRPr>
          </a:p>
        </p:txBody>
      </p:sp>
      <p:sp>
        <p:nvSpPr>
          <p:cNvPr id="113" name="Google Shape;113;p15"/>
          <p:cNvSpPr txBox="1"/>
          <p:nvPr/>
        </p:nvSpPr>
        <p:spPr>
          <a:xfrm>
            <a:off x="8223450" y="3799450"/>
            <a:ext cx="9891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Eq 7</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727650" y="546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Root Locus</a:t>
            </a:r>
            <a:endParaRPr/>
          </a:p>
        </p:txBody>
      </p:sp>
      <p:pic>
        <p:nvPicPr>
          <p:cNvPr id="119" name="Google Shape;119;p16"/>
          <p:cNvPicPr preferRelativeResize="0"/>
          <p:nvPr/>
        </p:nvPicPr>
        <p:blipFill>
          <a:blip r:embed="rId3">
            <a:alphaModFix/>
          </a:blip>
          <a:stretch>
            <a:fillRect/>
          </a:stretch>
        </p:blipFill>
        <p:spPr>
          <a:xfrm>
            <a:off x="-11" y="1420100"/>
            <a:ext cx="6478727" cy="3723399"/>
          </a:xfrm>
          <a:prstGeom prst="rect">
            <a:avLst/>
          </a:prstGeom>
          <a:noFill/>
          <a:ln>
            <a:noFill/>
          </a:ln>
        </p:spPr>
      </p:pic>
      <p:pic>
        <p:nvPicPr>
          <p:cNvPr descr="&lt;math xmlns=&quot;http://www.w3.org/1998/Math/MathML&quot;&gt;&lt;msub&gt;&lt;mi&gt;T&lt;/mi&gt;&lt;mi&gt;s&lt;/mi&gt;&lt;/msub&gt;&lt;mo&gt;=&lt;/mo&gt;&lt;mfrac&gt;&lt;mn&gt;4&lt;/mn&gt;&lt;mrow&gt;&lt;mi&gt;&amp;#x3B6;&lt;/mi&gt;&lt;msub&gt;&lt;mi&gt;w&lt;/mi&gt;&lt;mi&gt;n&lt;/mi&gt;&lt;/msub&gt;&lt;/mrow&gt;&lt;/mfrac&gt;&lt;/math&gt;" id="120" name="Google Shape;120;p16" title="T subscript s equals fraction numerator 4 over denominator zeta w subscript n end fraction"/>
          <p:cNvPicPr preferRelativeResize="0"/>
          <p:nvPr/>
        </p:nvPicPr>
        <p:blipFill>
          <a:blip r:embed="rId4">
            <a:alphaModFix/>
          </a:blip>
          <a:stretch>
            <a:fillRect/>
          </a:stretch>
        </p:blipFill>
        <p:spPr>
          <a:xfrm>
            <a:off x="7341208" y="1678800"/>
            <a:ext cx="1151100" cy="708375"/>
          </a:xfrm>
          <a:prstGeom prst="rect">
            <a:avLst/>
          </a:prstGeom>
          <a:noFill/>
          <a:ln>
            <a:noFill/>
          </a:ln>
        </p:spPr>
      </p:pic>
      <p:pic>
        <p:nvPicPr>
          <p:cNvPr descr="&lt;math xmlns=&quot;http://www.w3.org/1998/Math/MathML&quot;&gt;&lt;mo&gt;%&lt;/mo&gt;&lt;mi&gt;O&lt;/mi&gt;&lt;mi&gt;S&lt;/mi&gt;&lt;mo&gt;=&lt;/mo&gt;&lt;mfenced&gt;&lt;msup&gt;&lt;mi&gt;e&lt;/mi&gt;&lt;mfrac bevelled=&quot;true&quot;&gt;&lt;mrow&gt;&lt;mo&gt;-&lt;/mo&gt;&lt;mi&gt;&amp;#x3B6;&lt;/mi&gt;&lt;mi&gt;&amp;#x3C0;&lt;/mi&gt;&lt;/mrow&gt;&lt;msqrt&gt;&lt;mn&gt;1&lt;/mn&gt;&lt;mo&gt;-&lt;/mo&gt;&lt;msup&gt;&lt;mi&gt;&amp;#x3B6;&lt;/mi&gt;&lt;mn&gt;2&lt;/mn&gt;&lt;/msup&gt;&lt;/msqrt&gt;&lt;/mfrac&gt;&lt;/msup&gt;&lt;/mfenced&gt;&lt;mn&gt;100&lt;/mn&gt;&lt;mo&gt;%&lt;/mo&gt;&lt;/math&gt;" id="121" name="Google Shape;121;p16" title="percent sign O S equals open parentheses e to the power of bevelled fraction numerator negative zeta pi over denominator square root of 1 minus zeta squared end root end fraction end exponent close parentheses 100 percent sign"/>
          <p:cNvPicPr preferRelativeResize="0"/>
          <p:nvPr/>
        </p:nvPicPr>
        <p:blipFill>
          <a:blip r:embed="rId5">
            <a:alphaModFix/>
          </a:blip>
          <a:stretch>
            <a:fillRect/>
          </a:stretch>
        </p:blipFill>
        <p:spPr>
          <a:xfrm>
            <a:off x="6478713" y="2571750"/>
            <a:ext cx="2647675" cy="364732"/>
          </a:xfrm>
          <a:prstGeom prst="rect">
            <a:avLst/>
          </a:prstGeom>
          <a:noFill/>
          <a:ln>
            <a:noFill/>
          </a:ln>
        </p:spPr>
      </p:pic>
      <p:sp>
        <p:nvSpPr>
          <p:cNvPr id="122" name="Google Shape;122;p16"/>
          <p:cNvSpPr txBox="1"/>
          <p:nvPr/>
        </p:nvSpPr>
        <p:spPr>
          <a:xfrm>
            <a:off x="6640900" y="3350700"/>
            <a:ext cx="2584500" cy="8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%OS = 5%</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Ts= 4 sec</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Damping ratio=0.7</a:t>
            </a:r>
            <a:endParaRPr>
              <a:latin typeface="Lato"/>
              <a:ea typeface="Lato"/>
              <a:cs typeface="Lato"/>
              <a:sym typeface="Lato"/>
            </a:endParaRPr>
          </a:p>
          <a:p>
            <a:pPr indent="0" lvl="0" marL="0" rtl="0" algn="l">
              <a:spcBef>
                <a:spcPts val="0"/>
              </a:spcBef>
              <a:spcAft>
                <a:spcPts val="0"/>
              </a:spcAft>
              <a:buNone/>
            </a:pPr>
            <a:r>
              <a:rPr lang="en">
                <a:latin typeface="Lato"/>
                <a:ea typeface="Lato"/>
                <a:cs typeface="Lato"/>
                <a:sym typeface="Lato"/>
              </a:rPr>
              <a:t>Wn = 1.45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729450" y="621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Lead Controller</a:t>
            </a:r>
            <a:endParaRPr/>
          </a:p>
        </p:txBody>
      </p:sp>
      <p:pic>
        <p:nvPicPr>
          <p:cNvPr id="128" name="Google Shape;128;p17"/>
          <p:cNvPicPr preferRelativeResize="0"/>
          <p:nvPr/>
        </p:nvPicPr>
        <p:blipFill>
          <a:blip r:embed="rId3">
            <a:alphaModFix/>
          </a:blip>
          <a:stretch>
            <a:fillRect/>
          </a:stretch>
        </p:blipFill>
        <p:spPr>
          <a:xfrm>
            <a:off x="0" y="1408875"/>
            <a:ext cx="6620475" cy="3734625"/>
          </a:xfrm>
          <a:prstGeom prst="rect">
            <a:avLst/>
          </a:prstGeom>
          <a:noFill/>
          <a:ln>
            <a:noFill/>
          </a:ln>
        </p:spPr>
      </p:pic>
      <p:sp>
        <p:nvSpPr>
          <p:cNvPr id="129" name="Google Shape;129;p17"/>
          <p:cNvSpPr txBox="1"/>
          <p:nvPr/>
        </p:nvSpPr>
        <p:spPr>
          <a:xfrm>
            <a:off x="6863250" y="1408875"/>
            <a:ext cx="2030700" cy="15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Poles:</a:t>
            </a:r>
            <a:endParaRPr b="1" sz="2000">
              <a:latin typeface="Lato"/>
              <a:ea typeface="Lato"/>
              <a:cs typeface="Lato"/>
              <a:sym typeface="Lato"/>
            </a:endParaRPr>
          </a:p>
          <a:p>
            <a:pPr indent="0" lvl="0" marL="0" rtl="0" algn="ctr">
              <a:spcBef>
                <a:spcPts val="0"/>
              </a:spcBef>
              <a:spcAft>
                <a:spcPts val="0"/>
              </a:spcAft>
              <a:buNone/>
            </a:pPr>
            <a:r>
              <a:rPr lang="en" sz="2000">
                <a:latin typeface="Lato"/>
                <a:ea typeface="Lato"/>
                <a:cs typeface="Lato"/>
                <a:sym typeface="Lato"/>
              </a:rPr>
              <a:t>0.01</a:t>
            </a:r>
            <a:endParaRPr sz="2000">
              <a:latin typeface="Lato"/>
              <a:ea typeface="Lato"/>
              <a:cs typeface="Lato"/>
              <a:sym typeface="Lato"/>
            </a:endParaRPr>
          </a:p>
          <a:p>
            <a:pPr indent="0" lvl="0" marL="0" rtl="0" algn="ctr">
              <a:spcBef>
                <a:spcPts val="0"/>
              </a:spcBef>
              <a:spcAft>
                <a:spcPts val="0"/>
              </a:spcAft>
              <a:buNone/>
            </a:pPr>
            <a:r>
              <a:rPr lang="en" sz="2000">
                <a:latin typeface="Lato"/>
                <a:ea typeface="Lato"/>
                <a:cs typeface="Lato"/>
                <a:sym typeface="Lato"/>
              </a:rPr>
              <a:t>4</a:t>
            </a:r>
            <a:endParaRPr sz="20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727650" y="5589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Simulink Model Used Before Coppelia</a:t>
            </a:r>
            <a:endParaRPr/>
          </a:p>
        </p:txBody>
      </p:sp>
      <p:pic>
        <p:nvPicPr>
          <p:cNvPr id="135" name="Google Shape;135;p18"/>
          <p:cNvPicPr preferRelativeResize="0"/>
          <p:nvPr/>
        </p:nvPicPr>
        <p:blipFill>
          <a:blip r:embed="rId3">
            <a:alphaModFix/>
          </a:blip>
          <a:stretch>
            <a:fillRect/>
          </a:stretch>
        </p:blipFill>
        <p:spPr>
          <a:xfrm>
            <a:off x="126088" y="1545450"/>
            <a:ext cx="8891825" cy="256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729450" y="521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Ball and Beam Simulink Model</a:t>
            </a:r>
            <a:endParaRPr/>
          </a:p>
        </p:txBody>
      </p:sp>
      <p:pic>
        <p:nvPicPr>
          <p:cNvPr id="141" name="Google Shape;141;p19"/>
          <p:cNvPicPr preferRelativeResize="0"/>
          <p:nvPr/>
        </p:nvPicPr>
        <p:blipFill>
          <a:blip r:embed="rId3">
            <a:alphaModFix/>
          </a:blip>
          <a:stretch>
            <a:fillRect/>
          </a:stretch>
        </p:blipFill>
        <p:spPr>
          <a:xfrm>
            <a:off x="1800" y="1882617"/>
            <a:ext cx="9144001" cy="194431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727650" y="621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Coppelia’s Code to Communicate with Matlab</a:t>
            </a:r>
            <a:endParaRPr/>
          </a:p>
        </p:txBody>
      </p:sp>
      <p:pic>
        <p:nvPicPr>
          <p:cNvPr id="147" name="Google Shape;147;p20"/>
          <p:cNvPicPr preferRelativeResize="0"/>
          <p:nvPr/>
        </p:nvPicPr>
        <p:blipFill rotWithShape="1">
          <a:blip r:embed="rId3">
            <a:alphaModFix/>
          </a:blip>
          <a:srcRect b="40599" l="0" r="13778" t="0"/>
          <a:stretch/>
        </p:blipFill>
        <p:spPr>
          <a:xfrm>
            <a:off x="0" y="1468725"/>
            <a:ext cx="4508550" cy="2747655"/>
          </a:xfrm>
          <a:prstGeom prst="rect">
            <a:avLst/>
          </a:prstGeom>
          <a:noFill/>
          <a:ln>
            <a:noFill/>
          </a:ln>
        </p:spPr>
      </p:pic>
      <p:pic>
        <p:nvPicPr>
          <p:cNvPr id="148" name="Google Shape;148;p20"/>
          <p:cNvPicPr preferRelativeResize="0"/>
          <p:nvPr/>
        </p:nvPicPr>
        <p:blipFill rotWithShape="1">
          <a:blip r:embed="rId3">
            <a:alphaModFix/>
          </a:blip>
          <a:srcRect b="0" l="0" r="16839" t="58981"/>
          <a:stretch/>
        </p:blipFill>
        <p:spPr>
          <a:xfrm>
            <a:off x="4508550" y="3148585"/>
            <a:ext cx="4572000" cy="19949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311700" y="82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Matlab Code to Communicate with Coppelia</a:t>
            </a:r>
            <a:endParaRPr/>
          </a:p>
        </p:txBody>
      </p:sp>
      <p:pic>
        <p:nvPicPr>
          <p:cNvPr id="154" name="Google Shape;154;p21"/>
          <p:cNvPicPr preferRelativeResize="0"/>
          <p:nvPr/>
        </p:nvPicPr>
        <p:blipFill>
          <a:blip r:embed="rId3">
            <a:alphaModFix/>
          </a:blip>
          <a:stretch>
            <a:fillRect/>
          </a:stretch>
        </p:blipFill>
        <p:spPr>
          <a:xfrm>
            <a:off x="80350" y="551725"/>
            <a:ext cx="9063651" cy="2835100"/>
          </a:xfrm>
          <a:prstGeom prst="rect">
            <a:avLst/>
          </a:prstGeom>
          <a:noFill/>
          <a:ln>
            <a:noFill/>
          </a:ln>
        </p:spPr>
      </p:pic>
      <p:pic>
        <p:nvPicPr>
          <p:cNvPr id="155" name="Google Shape;155;p21"/>
          <p:cNvPicPr preferRelativeResize="0"/>
          <p:nvPr/>
        </p:nvPicPr>
        <p:blipFill>
          <a:blip r:embed="rId4">
            <a:alphaModFix/>
          </a:blip>
          <a:stretch>
            <a:fillRect/>
          </a:stretch>
        </p:blipFill>
        <p:spPr>
          <a:xfrm>
            <a:off x="80350" y="3386825"/>
            <a:ext cx="5067943" cy="1652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