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7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7F6F-8F5C-4667-A4BD-4CF94BDF8932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75DA-333D-411D-B01E-BF33BAA2B06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0"/>
            <a:ext cx="15906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8573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340769"/>
            <a:ext cx="566737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708920"/>
            <a:ext cx="71723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5157192"/>
            <a:ext cx="27527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5085184"/>
            <a:ext cx="25241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4.2. </a:t>
            </a:r>
            <a:r>
              <a:rPr lang="fr-F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Techniques de reconnaissance de visages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000" b="1" dirty="0">
                <a:solidFill>
                  <a:srgbClr val="C00000"/>
                </a:solidFill>
              </a:rPr>
              <a:t>4.2.1. Réseaux de neurones </a:t>
            </a:r>
            <a:r>
              <a:rPr lang="fr-FR" sz="3000" b="1" dirty="0" smtClean="0">
                <a:solidFill>
                  <a:srgbClr val="C00000"/>
                </a:solidFill>
              </a:rPr>
              <a:t>artificiels</a:t>
            </a:r>
          </a:p>
          <a:p>
            <a:pPr>
              <a:buNone/>
            </a:pPr>
            <a:endParaRPr lang="fr-FR" sz="3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3000" b="1" dirty="0" smtClean="0">
                <a:solidFill>
                  <a:srgbClr val="C00000"/>
                </a:solidFill>
              </a:rPr>
              <a:t> </a:t>
            </a:r>
            <a:endParaRPr lang="fr-FR" sz="3000" dirty="0">
              <a:solidFill>
                <a:srgbClr val="C0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4551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r>
              <a:rPr lang="fr-FR" dirty="0" smtClean="0">
                <a:solidFill>
                  <a:srgbClr val="C00000"/>
                </a:solidFill>
              </a:rPr>
              <a:t>I</a:t>
            </a:r>
            <a:r>
              <a:rPr lang="fr-FR" b="1" dirty="0" smtClean="0">
                <a:solidFill>
                  <a:srgbClr val="C00000"/>
                </a:solidFill>
              </a:rPr>
              <a:t>II</a:t>
            </a:r>
            <a:r>
              <a:rPr lang="fr-FR" b="1" dirty="0">
                <a:solidFill>
                  <a:srgbClr val="C00000"/>
                </a:solidFill>
              </a:rPr>
              <a:t>. Réalisation du projet : </a:t>
            </a:r>
            <a:br>
              <a:rPr lang="fr-FR" b="1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48464" cy="52565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dirty="0"/>
              <a:t>Mener à bien un projet de Machine </a:t>
            </a:r>
            <a:r>
              <a:rPr lang="fr-FR" sz="2400" dirty="0" smtClean="0"/>
              <a:t>Learning consiste </a:t>
            </a:r>
            <a:r>
              <a:rPr lang="fr-FR" sz="2400" dirty="0"/>
              <a:t>à réaliser </a:t>
            </a:r>
            <a:r>
              <a:rPr lang="fr-FR" sz="2400" dirty="0" smtClean="0"/>
              <a:t>six étapes </a:t>
            </a:r>
            <a:r>
              <a:rPr lang="fr-FR" sz="2400" dirty="0"/>
              <a:t>consécutives : </a:t>
            </a:r>
            <a:endParaRPr lang="fr-FR" sz="2400" dirty="0" smtClean="0"/>
          </a:p>
          <a:p>
            <a:pPr>
              <a:buNone/>
            </a:pPr>
            <a:endParaRPr lang="fr-FR" sz="2400" dirty="0"/>
          </a:p>
          <a:p>
            <a:pPr algn="just">
              <a:buNone/>
            </a:pPr>
            <a:r>
              <a:rPr lang="fr-FR" sz="2000" b="1" dirty="0"/>
              <a:t>1 - Définition du problème à résoudre </a:t>
            </a:r>
          </a:p>
          <a:p>
            <a:pPr algn="just">
              <a:buNone/>
            </a:pPr>
            <a:r>
              <a:rPr lang="fr-FR" sz="2000" b="1" dirty="0"/>
              <a:t>2 - Acquisition des données d’apprentissages et de tests </a:t>
            </a:r>
          </a:p>
          <a:p>
            <a:pPr algn="just">
              <a:buNone/>
            </a:pPr>
            <a:r>
              <a:rPr lang="fr-FR" sz="2000" b="1" dirty="0"/>
              <a:t>3 - Préparer et nettoyer les données </a:t>
            </a:r>
          </a:p>
          <a:p>
            <a:pPr algn="just">
              <a:buNone/>
            </a:pPr>
            <a:r>
              <a:rPr lang="fr-FR" sz="2000" b="1" dirty="0"/>
              <a:t>4 - Analyser, explorer les données </a:t>
            </a:r>
          </a:p>
          <a:p>
            <a:pPr algn="just">
              <a:buNone/>
            </a:pPr>
            <a:r>
              <a:rPr lang="fr-FR" sz="2000" b="1" dirty="0"/>
              <a:t>5 - Choisir un modèle d’apprentissage </a:t>
            </a:r>
          </a:p>
          <a:p>
            <a:pPr algn="just">
              <a:buNone/>
            </a:pPr>
            <a:r>
              <a:rPr lang="fr-FR" sz="2000" b="1" dirty="0"/>
              <a:t>6 - Visualiser les résultats, et ajuster ou modifier le modèle d’apprentissage </a:t>
            </a:r>
            <a:endParaRPr lang="fr-FR" sz="2000" b="1" dirty="0" smtClean="0"/>
          </a:p>
          <a:p>
            <a:pPr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   Dans </a:t>
            </a:r>
            <a:r>
              <a:rPr lang="fr-FR" sz="2000" b="1" dirty="0">
                <a:solidFill>
                  <a:srgbClr val="FF0000"/>
                </a:solidFill>
              </a:rPr>
              <a:t>cette partie on va aborder trois parties : </a:t>
            </a:r>
          </a:p>
          <a:p>
            <a:pPr marL="457200" indent="-457200">
              <a:buNone/>
            </a:pPr>
            <a:r>
              <a:rPr lang="fr-FR" sz="2000" b="1" dirty="0" smtClean="0"/>
              <a:t>                                1. Phase </a:t>
            </a:r>
            <a:r>
              <a:rPr lang="fr-FR" sz="2000" b="1" dirty="0"/>
              <a:t>d’apprentissage </a:t>
            </a:r>
          </a:p>
          <a:p>
            <a:pPr marL="457200" indent="-457200">
              <a:buNone/>
            </a:pPr>
            <a:r>
              <a:rPr lang="fr-FR" sz="2000" b="1" dirty="0" smtClean="0"/>
              <a:t>                                2. Phase </a:t>
            </a:r>
            <a:r>
              <a:rPr lang="fr-FR" sz="2000" b="1" dirty="0"/>
              <a:t>de training </a:t>
            </a:r>
          </a:p>
          <a:p>
            <a:pPr marL="457200" indent="-457200">
              <a:buNone/>
            </a:pPr>
            <a:r>
              <a:rPr lang="fr-FR" sz="2000" b="1" dirty="0" smtClean="0"/>
              <a:t>                                3. Phase </a:t>
            </a:r>
            <a:r>
              <a:rPr lang="fr-FR" sz="2000" b="1" dirty="0"/>
              <a:t>de test </a:t>
            </a:r>
          </a:p>
          <a:p>
            <a:pPr algn="just">
              <a:buNone/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509520" cy="1143000"/>
          </a:xfrm>
        </p:spPr>
        <p:txBody>
          <a:bodyPr/>
          <a:lstStyle/>
          <a:p>
            <a:pPr algn="l"/>
            <a:r>
              <a:rPr lang="fr-FR" b="1" dirty="0" smtClean="0">
                <a:solidFill>
                  <a:srgbClr val="C00000"/>
                </a:solidFill>
              </a:rPr>
              <a:t>Plan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40768"/>
            <a:ext cx="8363272" cy="5112568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I. Reconnaissance facial </a:t>
            </a:r>
          </a:p>
          <a:p>
            <a:pPr>
              <a:buNone/>
            </a:pPr>
            <a:r>
              <a:rPr lang="fr-FR" sz="2800" dirty="0" smtClean="0"/>
              <a:t>Comment </a:t>
            </a:r>
            <a:r>
              <a:rPr lang="fr-FR" sz="2800" dirty="0"/>
              <a:t>fonctionne la technologie ? 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II. </a:t>
            </a:r>
            <a:r>
              <a:rPr lang="fr-FR" sz="2800" b="1" dirty="0">
                <a:solidFill>
                  <a:srgbClr val="002060"/>
                </a:solidFill>
              </a:rPr>
              <a:t>Environnement de travail 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sz="2800" dirty="0"/>
              <a:t>Langage de programmation </a:t>
            </a:r>
            <a:endParaRPr lang="fr-FR" sz="2800" b="1" dirty="0" smtClean="0"/>
          </a:p>
          <a:p>
            <a:pPr>
              <a:buNone/>
            </a:pPr>
            <a:r>
              <a:rPr lang="fr-FR" sz="2800" dirty="0" smtClean="0"/>
              <a:t>Bibliothèques </a:t>
            </a:r>
            <a:r>
              <a:rPr lang="fr-FR" sz="2800" dirty="0"/>
              <a:t>utilisées </a:t>
            </a:r>
            <a:endParaRPr lang="fr-FR" sz="2800" dirty="0" smtClean="0"/>
          </a:p>
          <a:p>
            <a:pPr>
              <a:buNone/>
            </a:pPr>
            <a:r>
              <a:rPr lang="fr-FR" sz="2800" dirty="0"/>
              <a:t>Modèles utilises </a:t>
            </a:r>
            <a:endParaRPr lang="fr-FR" sz="2800" dirty="0" smtClean="0"/>
          </a:p>
          <a:p>
            <a:r>
              <a:rPr lang="fr-FR" sz="2800" b="1" dirty="0" smtClean="0">
                <a:solidFill>
                  <a:srgbClr val="002060"/>
                </a:solidFill>
              </a:rPr>
              <a:t>III. Réalisation </a:t>
            </a:r>
            <a:r>
              <a:rPr lang="fr-FR" sz="2800" b="1" dirty="0">
                <a:solidFill>
                  <a:srgbClr val="002060"/>
                </a:solidFill>
              </a:rPr>
              <a:t>du projet 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fr-FR" sz="2800" dirty="0" smtClean="0"/>
              <a:t>1. Phase </a:t>
            </a:r>
            <a:r>
              <a:rPr lang="fr-FR" sz="2800" dirty="0"/>
              <a:t>d’apprentissage </a:t>
            </a:r>
          </a:p>
          <a:p>
            <a:pPr>
              <a:buNone/>
            </a:pPr>
            <a:r>
              <a:rPr lang="fr-FR" sz="2800" dirty="0"/>
              <a:t>2. Phase de training </a:t>
            </a:r>
          </a:p>
          <a:p>
            <a:pPr>
              <a:buNone/>
            </a:pPr>
            <a:r>
              <a:rPr lang="fr-FR" sz="2800" dirty="0"/>
              <a:t>3. Phase de test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r>
              <a:rPr lang="fr-FR" b="1" dirty="0">
                <a:solidFill>
                  <a:srgbClr val="C00000"/>
                </a:solidFill>
              </a:rPr>
              <a:t>I. Reconnaissance facial </a:t>
            </a:r>
            <a:br>
              <a:rPr lang="fr-FR" b="1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r>
              <a:rPr lang="fr-FR" dirty="0"/>
              <a:t>La reconnaissance </a:t>
            </a:r>
            <a:r>
              <a:rPr lang="fr-FR" dirty="0" smtClean="0"/>
              <a:t>faciale, </a:t>
            </a:r>
            <a:r>
              <a:rPr lang="fr-FR" dirty="0"/>
              <a:t>est un procédé informatisé biométrique qui compare, à partir des traits du visage, deux ou plusieurs images prises à des lieux et/ou des moments différents.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1224136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C00000"/>
                </a:solidFill>
              </a:rPr>
              <a:t/>
            </a:r>
            <a:br>
              <a:rPr lang="fr-FR" sz="3600" dirty="0">
                <a:solidFill>
                  <a:srgbClr val="C00000"/>
                </a:solidFill>
              </a:rPr>
            </a:br>
            <a:r>
              <a:rPr lang="fr-FR" sz="3600" dirty="0">
                <a:solidFill>
                  <a:srgbClr val="C00000"/>
                </a:solidFill>
              </a:rPr>
              <a:t>Comment fonctionne la technologie ? </a:t>
            </a:r>
            <a:br>
              <a:rPr lang="fr-FR" sz="3600" dirty="0">
                <a:solidFill>
                  <a:srgbClr val="C00000"/>
                </a:solidFill>
              </a:rPr>
            </a:br>
            <a:endParaRPr lang="fr-FR" sz="3600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2132856"/>
            <a:ext cx="8568952" cy="2952328"/>
          </a:xfrm>
        </p:spPr>
        <p:txBody>
          <a:bodyPr>
            <a:normAutofit/>
          </a:bodyPr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Tous les dispositifs de reconnaissance faciale reposent sur une action de comparaison avec un attribut présenté par une base de données ou un support physique détenu par la </a:t>
            </a:r>
            <a:r>
              <a:rPr lang="fr-FR" dirty="0" smtClean="0">
                <a:solidFill>
                  <a:schemeClr val="tx1"/>
                </a:solidFill>
              </a:rPr>
              <a:t>personne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>
                <a:solidFill>
                  <a:srgbClr val="C00000"/>
                </a:solidFill>
              </a:rPr>
              <a:t>II. </a:t>
            </a:r>
            <a:r>
              <a:rPr lang="fr-FR" b="1" dirty="0">
                <a:solidFill>
                  <a:srgbClr val="C00000"/>
                </a:solidFill>
              </a:rPr>
              <a:t>Environnement de travail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b="1" dirty="0" smtClean="0">
                <a:solidFill>
                  <a:srgbClr val="002060"/>
                </a:solidFill>
              </a:rPr>
              <a:t>Langage </a:t>
            </a:r>
            <a:r>
              <a:rPr lang="fr-FR" b="1" dirty="0">
                <a:solidFill>
                  <a:srgbClr val="002060"/>
                </a:solidFill>
              </a:rPr>
              <a:t>de </a:t>
            </a:r>
            <a:r>
              <a:rPr lang="fr-FR" b="1" dirty="0" smtClean="0">
                <a:solidFill>
                  <a:srgbClr val="002060"/>
                </a:solidFill>
              </a:rPr>
              <a:t>programmation </a:t>
            </a:r>
          </a:p>
          <a:p>
            <a:pPr marL="514350" indent="-514350">
              <a:buNone/>
            </a:pPr>
            <a:r>
              <a:rPr lang="fr-FR" dirty="0" smtClean="0"/>
              <a:t>               Python </a:t>
            </a:r>
            <a:endParaRPr lang="fr-FR" b="1" dirty="0" smtClean="0">
              <a:solidFill>
                <a:srgbClr val="002060"/>
              </a:solidFill>
            </a:endParaRPr>
          </a:p>
          <a:p>
            <a:pPr marL="514350" indent="-514350">
              <a:buAutoNum type="arabicPeriod"/>
            </a:pP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618412"/>
            <a:ext cx="4824536" cy="340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200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fr-F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Outils utilisés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68760"/>
            <a:ext cx="6120680" cy="5256583"/>
          </a:xfrm>
        </p:spPr>
        <p:txBody>
          <a:bodyPr>
            <a:noAutofit/>
          </a:bodyPr>
          <a:lstStyle/>
          <a:p>
            <a:r>
              <a:rPr lang="fr-FR" sz="2800" dirty="0"/>
              <a:t>Pour rédiger et exécuter un programme en python, il existe de nombreux logiciels (appelés interfaces graphiques ou IDE : Environnement de Développement Intégré) possibles. Parmi les interfaces possibles (Notebook, IDLE, Eclipse, bloc-notes, Word ...), nous avons choisi d’utiliser le logiciel «</a:t>
            </a:r>
            <a:r>
              <a:rPr lang="fr-FR" sz="2800" dirty="0" err="1"/>
              <a:t>Jupyter</a:t>
            </a:r>
            <a:r>
              <a:rPr lang="fr-FR" sz="2800" dirty="0"/>
              <a:t>» Celui-ci présente de nombreux avantages d’aide à la programmation. </a:t>
            </a:r>
            <a:endParaRPr lang="fr-FR" sz="28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412776"/>
            <a:ext cx="2620619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3. Bibliothèques utilisées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295275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916832"/>
            <a:ext cx="268605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844824"/>
            <a:ext cx="25622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09112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4. Modèles utilises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4040188" cy="639762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Cascade Classifier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0" y="1988840"/>
            <a:ext cx="8640960" cy="1872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     Le </a:t>
            </a:r>
            <a:r>
              <a:rPr lang="fr-FR" dirty="0"/>
              <a:t>premier classificateur en cascade a été le détecteur de </a:t>
            </a:r>
            <a:r>
              <a:rPr lang="fr-FR" dirty="0" smtClean="0"/>
              <a:t>visage de </a:t>
            </a:r>
            <a:r>
              <a:rPr lang="fr-FR" dirty="0"/>
              <a:t>Viola et Jones (2001). L'exigence de ce </a:t>
            </a:r>
            <a:r>
              <a:rPr lang="fr-FR" dirty="0" err="1"/>
              <a:t>classifieur</a:t>
            </a:r>
            <a:r>
              <a:rPr lang="fr-FR" dirty="0"/>
              <a:t> devait être rapide afin d'être implémentée sur des processeurs de faible puissance, tels que des caméras et des téléphones.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89040"/>
            <a:ext cx="78261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339</Words>
  <Application>Microsoft Office PowerPoint</Application>
  <PresentationFormat>Affichage à l'écran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Plan </vt:lpstr>
      <vt:lpstr> I. Reconnaissance facial  </vt:lpstr>
      <vt:lpstr> Comment fonctionne la technologie ?  </vt:lpstr>
      <vt:lpstr>II. Environnement de travail </vt:lpstr>
      <vt:lpstr>2. Outils utilisés </vt:lpstr>
      <vt:lpstr>3. Bibliothèques utilisées </vt:lpstr>
      <vt:lpstr>Diapositive 8</vt:lpstr>
      <vt:lpstr>4. Modèles utilises </vt:lpstr>
      <vt:lpstr>4.2. Techniques de reconnaissance de visages </vt:lpstr>
      <vt:lpstr> III. Réalisation du projet :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EL Msayer Mohamed</dc:creator>
  <cp:lastModifiedBy>EL Msayer Mohamed</cp:lastModifiedBy>
  <cp:revision>13</cp:revision>
  <dcterms:created xsi:type="dcterms:W3CDTF">2020-07-23T04:00:50Z</dcterms:created>
  <dcterms:modified xsi:type="dcterms:W3CDTF">2020-07-23T05:31:34Z</dcterms:modified>
</cp:coreProperties>
</file>