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64" r:id="rId4"/>
    <p:sldId id="260" r:id="rId5"/>
    <p:sldId id="262" r:id="rId6"/>
    <p:sldId id="271" r:id="rId7"/>
    <p:sldId id="291" r:id="rId8"/>
    <p:sldId id="268" r:id="rId9"/>
    <p:sldId id="269" r:id="rId10"/>
    <p:sldId id="270" r:id="rId11"/>
    <p:sldId id="288" r:id="rId12"/>
    <p:sldId id="289" r:id="rId13"/>
    <p:sldId id="292" r:id="rId14"/>
    <p:sldId id="279" r:id="rId15"/>
    <p:sldId id="280" r:id="rId16"/>
    <p:sldId id="294" r:id="rId17"/>
    <p:sldId id="295" r:id="rId18"/>
    <p:sldId id="272" r:id="rId19"/>
    <p:sldId id="296" r:id="rId20"/>
    <p:sldId id="297" r:id="rId21"/>
    <p:sldId id="298" r:id="rId22"/>
    <p:sldId id="290" r:id="rId23"/>
    <p:sldId id="281" r:id="rId24"/>
    <p:sldId id="282" r:id="rId25"/>
    <p:sldId id="273" r:id="rId26"/>
    <p:sldId id="284" r:id="rId27"/>
    <p:sldId id="283" r:id="rId28"/>
    <p:sldId id="285" r:id="rId29"/>
    <p:sldId id="299" r:id="rId30"/>
    <p:sldId id="300" r:id="rId31"/>
    <p:sldId id="293" r:id="rId32"/>
    <p:sldId id="263" r:id="rId33"/>
    <p:sldId id="286" r:id="rId34"/>
    <p:sldId id="27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666" y="-25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6DB110-D67B-4D2E-9EF2-94E6D0A7A147}" type="datetimeFigureOut">
              <a:rPr lang="en-IN" smtClean="0"/>
              <a:t>04-05-2023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33D53F-D5A6-444D-842F-42B57560E2D6}" type="slidenum">
              <a:rPr lang="en-IN" smtClean="0"/>
              <a:t>‹#›</a:t>
            </a:fld>
            <a:endParaRPr lang="en-IN"/>
          </a:p>
        </p:txBody>
      </p:sp>
    </p:spTree>
    <p:extLst>
      <p:ext uri="{BB962C8B-B14F-4D97-AF65-F5344CB8AC3E}">
        <p14:creationId xmlns:p14="http://schemas.microsoft.com/office/powerpoint/2010/main" val="2254562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DC9F49-68BC-40BD-8108-0DC748C9A13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normAutofit/>
          </a:bodyPr>
          <a:lstStyle/>
          <a:p>
            <a:r>
              <a:rPr lang="en-US" sz="3200" b="1" u="sng" dirty="0" smtClean="0">
                <a:solidFill>
                  <a:srgbClr val="FF0000"/>
                </a:solidFill>
                <a:latin typeface="Times New Roman" pitchFamily="18" charset="0"/>
                <a:cs typeface="Times New Roman" pitchFamily="18" charset="0"/>
              </a:rPr>
              <a:t>ABSTRACT</a:t>
            </a:r>
          </a:p>
        </p:txBody>
      </p:sp>
      <p:sp>
        <p:nvSpPr>
          <p:cNvPr id="3" name="Subtitle 2"/>
          <p:cNvSpPr>
            <a:spLocks noGrp="1"/>
          </p:cNvSpPr>
          <p:nvPr>
            <p:ph type="subTitle" idx="1"/>
          </p:nvPr>
        </p:nvSpPr>
        <p:spPr>
          <a:xfrm>
            <a:off x="685800" y="1447800"/>
            <a:ext cx="7696200" cy="4495800"/>
          </a:xfrm>
        </p:spPr>
        <p:txBody>
          <a:bodyPr>
            <a:noAutofit/>
          </a:bodyPr>
          <a:lstStyle/>
          <a:p>
            <a:pPr marL="342900" indent="-342900" algn="just">
              <a:lnSpc>
                <a:spcPct val="150000"/>
              </a:lnSpc>
              <a:buFont typeface="Arial" pitchFamily="34" charset="0"/>
              <a:buChar char="•"/>
            </a:pPr>
            <a:r>
              <a:rPr lang="en-US" sz="2000" dirty="0">
                <a:solidFill>
                  <a:schemeClr val="tx1"/>
                </a:solidFill>
                <a:latin typeface="Times New Roman" pitchFamily="18" charset="0"/>
                <a:cs typeface="Times New Roman" pitchFamily="18" charset="0"/>
              </a:rPr>
              <a:t>Text classification has become one of the most useful applications </a:t>
            </a:r>
            <a:r>
              <a:rPr lang="en-US" sz="2000" dirty="0" smtClean="0">
                <a:solidFill>
                  <a:schemeClr val="tx1"/>
                </a:solidFill>
                <a:latin typeface="Times New Roman" pitchFamily="18" charset="0"/>
                <a:cs typeface="Times New Roman" pitchFamily="18" charset="0"/>
              </a:rPr>
              <a:t>this </a:t>
            </a:r>
            <a:r>
              <a:rPr lang="en-US" sz="2000" dirty="0">
                <a:solidFill>
                  <a:schemeClr val="tx1"/>
                </a:solidFill>
                <a:latin typeface="Times New Roman" pitchFamily="18" charset="0"/>
                <a:cs typeface="Times New Roman" pitchFamily="18" charset="0"/>
              </a:rPr>
              <a:t>process includes techniques like Tokenizing, Stemming, and </a:t>
            </a:r>
            <a:r>
              <a:rPr lang="en-US" sz="2000" dirty="0" smtClean="0">
                <a:solidFill>
                  <a:schemeClr val="tx1"/>
                </a:solidFill>
                <a:latin typeface="Times New Roman" pitchFamily="18" charset="0"/>
                <a:cs typeface="Times New Roman" pitchFamily="18" charset="0"/>
              </a:rPr>
              <a:t>multi classification. </a:t>
            </a:r>
            <a:r>
              <a:rPr lang="en-US" sz="2000" dirty="0">
                <a:solidFill>
                  <a:schemeClr val="tx1"/>
                </a:solidFill>
                <a:latin typeface="Times New Roman" pitchFamily="18" charset="0"/>
                <a:cs typeface="Times New Roman" pitchFamily="18" charset="0"/>
              </a:rPr>
              <a:t>This </a:t>
            </a:r>
            <a:r>
              <a:rPr lang="en-US" sz="2000" dirty="0" smtClean="0">
                <a:solidFill>
                  <a:schemeClr val="tx1"/>
                </a:solidFill>
                <a:latin typeface="Times New Roman" pitchFamily="18" charset="0"/>
                <a:cs typeface="Times New Roman" pitchFamily="18" charset="0"/>
              </a:rPr>
              <a:t>project uses NLP technique and SVM algorithm, </a:t>
            </a:r>
            <a:r>
              <a:rPr lang="en-US" sz="2000" dirty="0">
                <a:solidFill>
                  <a:schemeClr val="tx1"/>
                </a:solidFill>
                <a:latin typeface="Times New Roman" pitchFamily="18" charset="0"/>
                <a:cs typeface="Times New Roman" pitchFamily="18" charset="0"/>
              </a:rPr>
              <a:t>that are used to classify online comments based on their level of toxicity.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fontAlgn="base"/>
            <a:r>
              <a:rPr lang="en-US" sz="2000" b="1" dirty="0" smtClean="0">
                <a:latin typeface="Times New Roman" pitchFamily="18" charset="0"/>
                <a:cs typeface="Times New Roman" pitchFamily="18" charset="0"/>
              </a:rPr>
              <a:t>Chunking - </a:t>
            </a:r>
            <a:r>
              <a:rPr lang="en-US" sz="2000" dirty="0" smtClean="0">
                <a:latin typeface="Times New Roman" pitchFamily="18" charset="0"/>
                <a:cs typeface="Times New Roman" pitchFamily="18" charset="0"/>
              </a:rPr>
              <a:t>picking up individual pieces of information and grouping them into bigger pieces.</a:t>
            </a:r>
          </a:p>
          <a:p>
            <a:pPr algn="just" fontAlgn="base"/>
            <a:r>
              <a:rPr lang="en-US" sz="2000" b="1" dirty="0" smtClean="0">
                <a:latin typeface="Times New Roman" pitchFamily="18" charset="0"/>
                <a:cs typeface="Times New Roman" pitchFamily="18" charset="0"/>
              </a:rPr>
              <a:t>NLTK</a:t>
            </a:r>
            <a:r>
              <a:rPr lang="en-US" sz="2000" dirty="0" smtClean="0">
                <a:latin typeface="Times New Roman" pitchFamily="18" charset="0"/>
                <a:cs typeface="Times New Roman" pitchFamily="18" charset="0"/>
              </a:rPr>
              <a:t> – Natural Language Tool Kit(NLTK) is a library which is heavily used for all the natural language processing and the text analysis.</a:t>
            </a:r>
          </a:p>
          <a:p>
            <a:pPr algn="just" fontAlgn="base"/>
            <a:endParaRPr lang="en-US" sz="2000" dirty="0" smtClean="0">
              <a:latin typeface="Times New Roman" pitchFamily="18" charset="0"/>
              <a:cs typeface="Times New Roman" pitchFamily="18" charset="0"/>
            </a:endParaRPr>
          </a:p>
        </p:txBody>
      </p:sp>
      <p:pic>
        <p:nvPicPr>
          <p:cNvPr id="3074" name="Picture 2" descr="NLP Tutorial - Javatpoint"/>
          <p:cNvPicPr>
            <a:picLocks noChangeAspect="1" noChangeArrowheads="1"/>
          </p:cNvPicPr>
          <p:nvPr/>
        </p:nvPicPr>
        <p:blipFill>
          <a:blip r:embed="rId2"/>
          <a:srcRect/>
          <a:stretch>
            <a:fillRect/>
          </a:stretch>
        </p:blipFill>
        <p:spPr bwMode="auto">
          <a:xfrm>
            <a:off x="6155378" y="2590800"/>
            <a:ext cx="2988622" cy="2647950"/>
          </a:xfrm>
          <a:prstGeom prst="rect">
            <a:avLst/>
          </a:prstGeom>
          <a:noFill/>
        </p:spPr>
      </p:pic>
      <p:pic>
        <p:nvPicPr>
          <p:cNvPr id="3075" name="Picture 3"/>
          <p:cNvPicPr>
            <a:picLocks noChangeAspect="1" noChangeArrowheads="1"/>
          </p:cNvPicPr>
          <p:nvPr/>
        </p:nvPicPr>
        <p:blipFill>
          <a:blip r:embed="rId3" cstate="print"/>
          <a:srcRect r="41571"/>
          <a:stretch>
            <a:fillRect/>
          </a:stretch>
        </p:blipFill>
        <p:spPr bwMode="auto">
          <a:xfrm>
            <a:off x="152400" y="2590800"/>
            <a:ext cx="5867400" cy="330041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solidFill>
                  <a:srgbClr val="FF0000"/>
                </a:solidFill>
                <a:latin typeface="Times New Roman" pitchFamily="18" charset="0"/>
                <a:cs typeface="Times New Roman" pitchFamily="18" charset="0"/>
              </a:rPr>
              <a:t>Algorithms explanation</a:t>
            </a:r>
            <a:endParaRPr lang="en-US"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r>
              <a:rPr lang="en-US" sz="2400" b="1" dirty="0">
                <a:latin typeface="Times New Roman" pitchFamily="18" charset="0"/>
                <a:cs typeface="Times New Roman" pitchFamily="18" charset="0"/>
              </a:rPr>
              <a:t>RANDOM FOREST </a:t>
            </a:r>
            <a:r>
              <a:rPr lang="en-US" sz="2400" b="1" dirty="0" smtClean="0">
                <a:latin typeface="Times New Roman" pitchFamily="18" charset="0"/>
                <a:cs typeface="Times New Roman" pitchFamily="18" charset="0"/>
              </a:rPr>
              <a:t>ALOGRITHM</a:t>
            </a:r>
          </a:p>
          <a:p>
            <a:pPr algn="just"/>
            <a:r>
              <a:rPr lang="en-US" sz="1500" dirty="0">
                <a:latin typeface="Times New Roman" pitchFamily="18" charset="0"/>
                <a:cs typeface="Times New Roman" pitchFamily="18" charset="0"/>
              </a:rPr>
              <a:t>Random forest is a supervised learning algorithm which is used for both classification as well as regression. </a:t>
            </a:r>
            <a:r>
              <a:rPr lang="en-US" sz="1500" dirty="0">
                <a:latin typeface="Times New Roman" pitchFamily="18" charset="0"/>
                <a:cs typeface="Times New Roman" pitchFamily="18" charset="0"/>
              </a:rPr>
              <a:t>But however, it is mainly used for classification problems. </a:t>
            </a:r>
            <a:endParaRPr lang="en-US" sz="1500" dirty="0" smtClean="0">
              <a:latin typeface="Times New Roman" pitchFamily="18" charset="0"/>
              <a:cs typeface="Times New Roman" pitchFamily="18" charset="0"/>
            </a:endParaRPr>
          </a:p>
          <a:p>
            <a:pPr algn="just"/>
            <a:r>
              <a:rPr lang="en-US" sz="1500" dirty="0" smtClean="0">
                <a:latin typeface="Times New Roman" pitchFamily="18" charset="0"/>
                <a:cs typeface="Times New Roman" pitchFamily="18" charset="0"/>
              </a:rPr>
              <a:t>As </a:t>
            </a:r>
            <a:r>
              <a:rPr lang="en-US" sz="1500" dirty="0">
                <a:latin typeface="Times New Roman" pitchFamily="18" charset="0"/>
                <a:cs typeface="Times New Roman" pitchFamily="18" charset="0"/>
              </a:rPr>
              <a:t>we know that a forest is made up of trees and more trees means more robust forest. Similarly, random forest algorithm creates decision trees on data samples and then gets the prediction from each of them and finally selects the best solution by means of voting. </a:t>
            </a:r>
            <a:endParaRPr lang="en-US" sz="1500" dirty="0" smtClean="0">
              <a:latin typeface="Times New Roman" pitchFamily="18" charset="0"/>
              <a:cs typeface="Times New Roman" pitchFamily="18" charset="0"/>
            </a:endParaRPr>
          </a:p>
          <a:p>
            <a:pPr algn="just"/>
            <a:r>
              <a:rPr lang="en-US" sz="1500" dirty="0" smtClean="0">
                <a:latin typeface="Times New Roman" pitchFamily="18" charset="0"/>
                <a:cs typeface="Times New Roman" pitchFamily="18" charset="0"/>
              </a:rPr>
              <a:t>It </a:t>
            </a:r>
            <a:r>
              <a:rPr lang="en-US" sz="1500" dirty="0">
                <a:latin typeface="Times New Roman" pitchFamily="18" charset="0"/>
                <a:cs typeface="Times New Roman" pitchFamily="18" charset="0"/>
              </a:rPr>
              <a:t>is an ensemble method which is better than a single decision tree because it reduces the over-fitting by averaging the result. Random forest is nothing but a collection of multiple decision tree models</a:t>
            </a:r>
            <a:r>
              <a:rPr lang="en-US" sz="1500" dirty="0" smtClean="0">
                <a:latin typeface="Times New Roman" pitchFamily="18" charset="0"/>
                <a:cs typeface="Times New Roman" pitchFamily="18" charset="0"/>
              </a:rPr>
              <a:t>.</a:t>
            </a:r>
          </a:p>
          <a:p>
            <a:pPr algn="just"/>
            <a:r>
              <a:rPr lang="en-US" sz="1500" dirty="0">
                <a:latin typeface="Times New Roman" pitchFamily="18" charset="0"/>
                <a:cs typeface="Times New Roman" pitchFamily="18" charset="0"/>
              </a:rPr>
              <a:t>Random forests creates decision trees on randomly selected data samples, gets prediction from each tree and selects the best solution by means of voting. </a:t>
            </a:r>
            <a:r>
              <a:rPr lang="en-US" sz="1500" dirty="0">
                <a:latin typeface="Times New Roman" pitchFamily="18" charset="0"/>
                <a:cs typeface="Times New Roman" pitchFamily="18" charset="0"/>
              </a:rPr>
              <a:t>It also provides a pretty good indicator of the feature </a:t>
            </a:r>
            <a:r>
              <a:rPr lang="en-US" sz="1500" dirty="0">
                <a:latin typeface="Times New Roman" pitchFamily="18" charset="0"/>
                <a:cs typeface="Times New Roman" pitchFamily="18" charset="0"/>
              </a:rPr>
              <a:t>importance</a:t>
            </a:r>
            <a:r>
              <a:rPr lang="en-US" sz="1500" dirty="0" smtClean="0">
                <a:latin typeface="Times New Roman" pitchFamily="18" charset="0"/>
                <a:cs typeface="Times New Roman" pitchFamily="18" charset="0"/>
              </a:rPr>
              <a:t>.</a:t>
            </a:r>
          </a:p>
          <a:p>
            <a:r>
              <a:rPr lang="en-IN" sz="1500" b="1" dirty="0">
                <a:latin typeface="Times New Roman" pitchFamily="18" charset="0"/>
                <a:cs typeface="Times New Roman" pitchFamily="18" charset="0"/>
              </a:rPr>
              <a:t>It works in four steps:</a:t>
            </a:r>
          </a:p>
          <a:p>
            <a:pPr lvl="1">
              <a:buFont typeface="+mj-lt"/>
              <a:buAutoNum type="arabicPeriod"/>
            </a:pPr>
            <a:r>
              <a:rPr lang="en-IN" sz="1600" dirty="0">
                <a:latin typeface="Times New Roman" pitchFamily="18" charset="0"/>
                <a:cs typeface="Times New Roman" pitchFamily="18" charset="0"/>
              </a:rPr>
              <a:t>Select random samples from a given dataset.</a:t>
            </a:r>
          </a:p>
          <a:p>
            <a:pPr lvl="1">
              <a:buFont typeface="+mj-lt"/>
              <a:buAutoNum type="arabicPeriod"/>
            </a:pPr>
            <a:r>
              <a:rPr lang="en-IN" sz="1600" dirty="0">
                <a:latin typeface="Times New Roman" pitchFamily="18" charset="0"/>
                <a:cs typeface="Times New Roman" pitchFamily="18" charset="0"/>
              </a:rPr>
              <a:t>Construct a decision tree for each sample and get a prediction result from each decision tree.</a:t>
            </a:r>
          </a:p>
          <a:p>
            <a:pPr lvl="1">
              <a:buFont typeface="+mj-lt"/>
              <a:buAutoNum type="arabicPeriod"/>
            </a:pPr>
            <a:r>
              <a:rPr lang="en-IN" sz="1600" dirty="0">
                <a:latin typeface="Times New Roman" pitchFamily="18" charset="0"/>
                <a:cs typeface="Times New Roman" pitchFamily="18" charset="0"/>
              </a:rPr>
              <a:t>Perform a vote for each predicted result.</a:t>
            </a:r>
          </a:p>
          <a:p>
            <a:pPr lvl="1">
              <a:buFont typeface="+mj-lt"/>
              <a:buAutoNum type="arabicPeriod"/>
            </a:pPr>
            <a:r>
              <a:rPr lang="en-IN" sz="1600" dirty="0">
                <a:latin typeface="Times New Roman" pitchFamily="18" charset="0"/>
                <a:cs typeface="Times New Roman" pitchFamily="18" charset="0"/>
              </a:rPr>
              <a:t>Select the prediction result with the most votes as the final prediction.</a:t>
            </a:r>
          </a:p>
          <a:p>
            <a:pPr lvl="1" algn="just">
              <a:buFont typeface="+mj-lt"/>
              <a:buAutoNum type="arabicPeriod"/>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78671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7.png" descr="random forest.jpg"/>
          <p:cNvPicPr/>
          <p:nvPr/>
        </p:nvPicPr>
        <p:blipFill>
          <a:blip r:embed="rId2"/>
          <a:srcRect/>
          <a:stretch>
            <a:fillRect/>
          </a:stretch>
        </p:blipFill>
        <p:spPr>
          <a:xfrm>
            <a:off x="609600" y="685800"/>
            <a:ext cx="8001000" cy="5029200"/>
          </a:xfrm>
          <a:prstGeom prst="rect">
            <a:avLst/>
          </a:prstGeom>
          <a:ln/>
        </p:spPr>
      </p:pic>
    </p:spTree>
    <p:extLst>
      <p:ext uri="{BB962C8B-B14F-4D97-AF65-F5344CB8AC3E}">
        <p14:creationId xmlns:p14="http://schemas.microsoft.com/office/powerpoint/2010/main" val="2526806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Autofit/>
          </a:bodyPr>
          <a:lstStyle/>
          <a:p>
            <a:pPr marL="0" indent="0" algn="just">
              <a:buNone/>
            </a:pPr>
            <a:r>
              <a:rPr lang="en-IN" sz="2400" b="1" dirty="0">
                <a:latin typeface="Times New Roman" pitchFamily="18" charset="0"/>
                <a:cs typeface="Times New Roman" pitchFamily="18" charset="0"/>
              </a:rPr>
              <a:t>Advantages:</a:t>
            </a:r>
          </a:p>
          <a:p>
            <a:pPr lvl="0" algn="just"/>
            <a:r>
              <a:rPr lang="en-IN" sz="2400" dirty="0">
                <a:latin typeface="Times New Roman" pitchFamily="18" charset="0"/>
                <a:cs typeface="Times New Roman" pitchFamily="18" charset="0"/>
              </a:rPr>
              <a:t>Random forests are considered as a highly accurate and robust method because of the number of decision trees participating in the process.</a:t>
            </a:r>
          </a:p>
          <a:p>
            <a:pPr lvl="0" algn="just"/>
            <a:r>
              <a:rPr lang="en-IN" sz="2400" dirty="0">
                <a:latin typeface="Times New Roman" pitchFamily="18" charset="0"/>
                <a:cs typeface="Times New Roman" pitchFamily="18" charset="0"/>
              </a:rPr>
              <a:t>It does not suffer from the over fitting problem. The main reason is that it takes the average of all the predictions, which cancels out the biases.</a:t>
            </a:r>
          </a:p>
          <a:p>
            <a:pPr lvl="0" algn="just"/>
            <a:r>
              <a:rPr lang="en-IN" sz="2400" dirty="0">
                <a:latin typeface="Times New Roman" pitchFamily="18" charset="0"/>
                <a:cs typeface="Times New Roman" pitchFamily="18" charset="0"/>
              </a:rPr>
              <a:t>The algorithm can be used in both classification and regression problems.</a:t>
            </a:r>
          </a:p>
          <a:p>
            <a:pPr lvl="0" algn="just"/>
            <a:r>
              <a:rPr lang="en-IN" sz="2400" dirty="0">
                <a:latin typeface="Times New Roman" pitchFamily="18" charset="0"/>
                <a:cs typeface="Times New Roman" pitchFamily="18" charset="0"/>
              </a:rPr>
              <a:t>Random forests can also handle missing values. There are two ways to handle these: using median values to replace continuous variables, and computing the proximity-weighted average of missing values.</a:t>
            </a:r>
          </a:p>
          <a:p>
            <a:pPr lvl="0" algn="just"/>
            <a:r>
              <a:rPr lang="en-IN" sz="2400" dirty="0">
                <a:latin typeface="Times New Roman" pitchFamily="18" charset="0"/>
                <a:cs typeface="Times New Roman" pitchFamily="18" charset="0"/>
              </a:rPr>
              <a:t>You can get the relative feature importance, which helps in selecting the most contributing features for the classifier.</a:t>
            </a:r>
          </a:p>
          <a:p>
            <a:pPr algn="just"/>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552643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solidFill>
                  <a:srgbClr val="FF0000"/>
                </a:solidFill>
                <a:latin typeface="Times New Roman" pitchFamily="18" charset="0"/>
                <a:cs typeface="Times New Roman" pitchFamily="18" charset="0"/>
              </a:rPr>
              <a:t>Dataset Description</a:t>
            </a:r>
            <a:endParaRPr lang="en-IN"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marL="0" indent="0" algn="just" fontAlgn="base">
              <a:lnSpc>
                <a:spcPct val="170000"/>
              </a:lnSpc>
              <a:buNone/>
            </a:pPr>
            <a:r>
              <a:rPr lang="en-US" sz="2400" b="1" dirty="0">
                <a:latin typeface="Times New Roman" pitchFamily="18" charset="0"/>
                <a:cs typeface="Times New Roman" pitchFamily="18" charset="0"/>
              </a:rPr>
              <a:t>Dataset Description</a:t>
            </a:r>
          </a:p>
          <a:p>
            <a:pPr marL="0" indent="0" algn="just" fontAlgn="base">
              <a:lnSpc>
                <a:spcPct val="170000"/>
              </a:lnSpc>
              <a:buNone/>
            </a:pPr>
            <a:r>
              <a:rPr lang="en-US" sz="2400" dirty="0">
                <a:latin typeface="Times New Roman" pitchFamily="18" charset="0"/>
                <a:cs typeface="Times New Roman" pitchFamily="18" charset="0"/>
              </a:rPr>
              <a:t>You are provided with a large number of Wikipedia comments which have been labeled by human raters for toxic behavior. The types of toxicity are:</a:t>
            </a:r>
          </a:p>
          <a:p>
            <a:pPr marL="0" indent="0" algn="just" fontAlgn="base">
              <a:lnSpc>
                <a:spcPct val="170000"/>
              </a:lnSpc>
            </a:pPr>
            <a:r>
              <a:rPr lang="en-US" sz="2200" dirty="0">
                <a:latin typeface="Times New Roman" pitchFamily="18" charset="0"/>
                <a:cs typeface="Times New Roman" pitchFamily="18" charset="0"/>
              </a:rPr>
              <a:t>toxic</a:t>
            </a:r>
          </a:p>
          <a:p>
            <a:pPr marL="0" indent="0" algn="just" fontAlgn="base">
              <a:lnSpc>
                <a:spcPct val="170000"/>
              </a:lnSpc>
            </a:pPr>
            <a:r>
              <a:rPr lang="en-US" sz="2200" dirty="0" err="1">
                <a:latin typeface="Times New Roman" pitchFamily="18" charset="0"/>
                <a:cs typeface="Times New Roman" pitchFamily="18" charset="0"/>
              </a:rPr>
              <a:t>severe_toxic</a:t>
            </a:r>
            <a:endParaRPr lang="en-US" sz="2200" dirty="0">
              <a:latin typeface="Times New Roman" pitchFamily="18" charset="0"/>
              <a:cs typeface="Times New Roman" pitchFamily="18" charset="0"/>
            </a:endParaRPr>
          </a:p>
          <a:p>
            <a:pPr marL="0" indent="0" algn="just" fontAlgn="base">
              <a:lnSpc>
                <a:spcPct val="170000"/>
              </a:lnSpc>
            </a:pPr>
            <a:r>
              <a:rPr lang="en-US" sz="2200" dirty="0">
                <a:latin typeface="Times New Roman" pitchFamily="18" charset="0"/>
                <a:cs typeface="Times New Roman" pitchFamily="18" charset="0"/>
              </a:rPr>
              <a:t>obscene</a:t>
            </a:r>
          </a:p>
          <a:p>
            <a:pPr marL="0" indent="0" algn="just" fontAlgn="base">
              <a:lnSpc>
                <a:spcPct val="170000"/>
              </a:lnSpc>
            </a:pPr>
            <a:r>
              <a:rPr lang="en-US" sz="2200" dirty="0">
                <a:latin typeface="Times New Roman" pitchFamily="18" charset="0"/>
                <a:cs typeface="Times New Roman" pitchFamily="18" charset="0"/>
              </a:rPr>
              <a:t>threat</a:t>
            </a:r>
          </a:p>
          <a:p>
            <a:pPr marL="0" indent="0" algn="just" fontAlgn="base">
              <a:lnSpc>
                <a:spcPct val="170000"/>
              </a:lnSpc>
            </a:pPr>
            <a:r>
              <a:rPr lang="en-US" sz="2200" dirty="0">
                <a:latin typeface="Times New Roman" pitchFamily="18" charset="0"/>
                <a:cs typeface="Times New Roman" pitchFamily="18" charset="0"/>
              </a:rPr>
              <a:t>insult</a:t>
            </a:r>
          </a:p>
          <a:p>
            <a:pPr marL="0" indent="0" algn="just" fontAlgn="base">
              <a:lnSpc>
                <a:spcPct val="170000"/>
              </a:lnSpc>
            </a:pPr>
            <a:r>
              <a:rPr lang="en-US" sz="2200" dirty="0" err="1">
                <a:latin typeface="Times New Roman" pitchFamily="18" charset="0"/>
                <a:cs typeface="Times New Roman" pitchFamily="18" charset="0"/>
              </a:rPr>
              <a:t>identity_hate</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91869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indent="0" algn="just" fontAlgn="base">
              <a:lnSpc>
                <a:spcPct val="160000"/>
              </a:lnSpc>
              <a:buNone/>
            </a:pPr>
            <a:r>
              <a:rPr lang="en-US" sz="2000" b="1" dirty="0">
                <a:latin typeface="Times New Roman" pitchFamily="18" charset="0"/>
                <a:cs typeface="Times New Roman" pitchFamily="18" charset="0"/>
              </a:rPr>
              <a:t>File descriptions</a:t>
            </a:r>
          </a:p>
          <a:p>
            <a:pPr marL="0" indent="0" algn="just" fontAlgn="base">
              <a:lnSpc>
                <a:spcPct val="160000"/>
              </a:lnSpc>
            </a:pPr>
            <a:r>
              <a:rPr lang="en-US" sz="2000" b="1" dirty="0">
                <a:latin typeface="Times New Roman" pitchFamily="18" charset="0"/>
                <a:cs typeface="Times New Roman" pitchFamily="18" charset="0"/>
              </a:rPr>
              <a:t>train.csv </a:t>
            </a:r>
            <a:r>
              <a:rPr lang="en-US" sz="2000" dirty="0">
                <a:latin typeface="Times New Roman" pitchFamily="18" charset="0"/>
                <a:cs typeface="Times New Roman" pitchFamily="18" charset="0"/>
              </a:rPr>
              <a:t>- the training set, contains comments with their binary labels</a:t>
            </a:r>
          </a:p>
          <a:p>
            <a:pPr marL="0" indent="0" algn="just" fontAlgn="base">
              <a:lnSpc>
                <a:spcPct val="160000"/>
              </a:lnSpc>
            </a:pPr>
            <a:r>
              <a:rPr lang="en-US" sz="2000" b="1" dirty="0">
                <a:latin typeface="Times New Roman" pitchFamily="18" charset="0"/>
                <a:cs typeface="Times New Roman" pitchFamily="18" charset="0"/>
              </a:rPr>
              <a:t>test.csv</a:t>
            </a:r>
            <a:r>
              <a:rPr lang="en-US" sz="2000" dirty="0">
                <a:latin typeface="Times New Roman" pitchFamily="18" charset="0"/>
                <a:cs typeface="Times New Roman" pitchFamily="18" charset="0"/>
              </a:rPr>
              <a:t> - the test set, you must predict the toxicity probabilities for these comments. To deter hand labeling, the test set contains some comments which are not included in scoring.</a:t>
            </a:r>
          </a:p>
          <a:p>
            <a:pPr marL="0" indent="0" algn="just" fontAlgn="base">
              <a:lnSpc>
                <a:spcPct val="160000"/>
              </a:lnSpc>
            </a:pPr>
            <a:r>
              <a:rPr lang="en-US" sz="2000" b="1" dirty="0">
                <a:latin typeface="Times New Roman" pitchFamily="18" charset="0"/>
                <a:cs typeface="Times New Roman" pitchFamily="18" charset="0"/>
              </a:rPr>
              <a:t>sample_submission.csv</a:t>
            </a:r>
            <a:r>
              <a:rPr lang="en-US" sz="2000" dirty="0">
                <a:latin typeface="Times New Roman" pitchFamily="18" charset="0"/>
                <a:cs typeface="Times New Roman" pitchFamily="18" charset="0"/>
              </a:rPr>
              <a:t> - a sample submission file in the correct format</a:t>
            </a:r>
          </a:p>
          <a:p>
            <a:pPr marL="0" indent="0" algn="just" fontAlgn="base">
              <a:lnSpc>
                <a:spcPct val="160000"/>
              </a:lnSpc>
            </a:pPr>
            <a:r>
              <a:rPr lang="en-US" sz="2000" b="1" dirty="0">
                <a:latin typeface="Times New Roman" pitchFamily="18" charset="0"/>
                <a:cs typeface="Times New Roman" pitchFamily="18" charset="0"/>
              </a:rPr>
              <a:t>test_labels.csv</a:t>
            </a:r>
            <a:r>
              <a:rPr lang="en-US" sz="2000" dirty="0">
                <a:latin typeface="Times New Roman" pitchFamily="18" charset="0"/>
                <a:cs typeface="Times New Roman" pitchFamily="18" charset="0"/>
              </a:rPr>
              <a:t> - labels for the test data; value of -1 indicates it was not used for scoring; (Note: file added after competition close!)</a:t>
            </a:r>
          </a:p>
          <a:p>
            <a:pPr marL="0" indent="0" algn="just">
              <a:lnSpc>
                <a:spcPct val="16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896419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089025"/>
          </a:xfrm>
        </p:spPr>
        <p:txBody>
          <a:bodyPr>
            <a:noAutofit/>
          </a:bodyPr>
          <a:lstStyle/>
          <a:p>
            <a:pPr lvl="0"/>
            <a:r>
              <a:rPr lang="en-US" b="1" u="sng" dirty="0">
                <a:solidFill>
                  <a:srgbClr val="FF0000"/>
                </a:solidFill>
                <a:latin typeface="Times New Roman" pitchFamily="18" charset="0"/>
                <a:cs typeface="Times New Roman" pitchFamily="18" charset="0"/>
              </a:rPr>
              <a:t>Functional </a:t>
            </a:r>
            <a:r>
              <a:rPr lang="en-US" b="1" u="sng" dirty="0">
                <a:solidFill>
                  <a:srgbClr val="FF0000"/>
                </a:solidFill>
                <a:latin typeface="Times New Roman" pitchFamily="18" charset="0"/>
                <a:cs typeface="Times New Roman" pitchFamily="18" charset="0"/>
              </a:rPr>
              <a:t>Requirements</a:t>
            </a:r>
            <a:endParaRPr lang="en-US" b="1" u="sng"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685800" y="1447800"/>
            <a:ext cx="7696200" cy="5257800"/>
          </a:xfrm>
        </p:spPr>
        <p:txBody>
          <a:bodyPr>
            <a:noAutofit/>
          </a:bodyPr>
          <a:lstStyle/>
          <a:p>
            <a:pPr marL="342900" lvl="0" indent="-342900" algn="just">
              <a:lnSpc>
                <a:spcPct val="150000"/>
              </a:lnSpc>
              <a:buFont typeface="Arial" pitchFamily="34" charset="0"/>
              <a:buChar char="•"/>
            </a:pPr>
            <a:r>
              <a:rPr lang="en-US" sz="2000" dirty="0" smtClean="0">
                <a:solidFill>
                  <a:schemeClr val="tx1"/>
                </a:solidFill>
                <a:latin typeface="Times New Roman" pitchFamily="18" charset="0"/>
                <a:cs typeface="Times New Roman" pitchFamily="18" charset="0"/>
              </a:rPr>
              <a:t>NLP </a:t>
            </a:r>
            <a:r>
              <a:rPr lang="en-US" sz="2000" dirty="0" smtClean="0">
                <a:solidFill>
                  <a:schemeClr val="tx1"/>
                </a:solidFill>
                <a:latin typeface="Times New Roman" pitchFamily="18" charset="0"/>
                <a:cs typeface="Times New Roman" pitchFamily="18" charset="0"/>
              </a:rPr>
              <a:t>is used </a:t>
            </a:r>
            <a:r>
              <a:rPr lang="en-US" sz="2000" dirty="0">
                <a:solidFill>
                  <a:schemeClr val="tx1"/>
                </a:solidFill>
                <a:latin typeface="Times New Roman" pitchFamily="18" charset="0"/>
                <a:cs typeface="Times New Roman" pitchFamily="18" charset="0"/>
              </a:rPr>
              <a:t>For Comment words </a:t>
            </a:r>
            <a:r>
              <a:rPr lang="en-US" sz="2000" dirty="0" smtClean="0">
                <a:solidFill>
                  <a:schemeClr val="tx1"/>
                </a:solidFill>
                <a:latin typeface="Times New Roman" pitchFamily="18" charset="0"/>
                <a:cs typeface="Times New Roman" pitchFamily="18" charset="0"/>
              </a:rPr>
              <a:t>separation, in these comments </a:t>
            </a:r>
            <a:r>
              <a:rPr lang="en-US" sz="2000" dirty="0" err="1" smtClean="0">
                <a:solidFill>
                  <a:schemeClr val="tx1"/>
                </a:solidFill>
                <a:latin typeface="Times New Roman" pitchFamily="18" charset="0"/>
                <a:cs typeface="Times New Roman" pitchFamily="18" charset="0"/>
              </a:rPr>
              <a:t>npl</a:t>
            </a:r>
            <a:r>
              <a:rPr lang="en-US" sz="2000" dirty="0" smtClean="0">
                <a:solidFill>
                  <a:schemeClr val="tx1"/>
                </a:solidFill>
                <a:latin typeface="Times New Roman" pitchFamily="18" charset="0"/>
                <a:cs typeface="Times New Roman" pitchFamily="18" charset="0"/>
              </a:rPr>
              <a:t> uses these techniques tokenization, stemming and </a:t>
            </a:r>
            <a:r>
              <a:rPr lang="en-US" sz="2000" dirty="0" err="1" smtClean="0">
                <a:solidFill>
                  <a:schemeClr val="tx1"/>
                </a:solidFill>
                <a:latin typeface="Times New Roman" pitchFamily="18" charset="0"/>
                <a:cs typeface="Times New Roman" pitchFamily="18" charset="0"/>
              </a:rPr>
              <a:t>vectorization</a:t>
            </a:r>
            <a:r>
              <a:rPr lang="en-US" sz="2000" dirty="0">
                <a:solidFill>
                  <a:schemeClr val="tx1"/>
                </a:solidFill>
                <a:latin typeface="Times New Roman" pitchFamily="18" charset="0"/>
                <a:cs typeface="Times New Roman" pitchFamily="18" charset="0"/>
              </a:rPr>
              <a:t>.</a:t>
            </a:r>
            <a:endParaRPr lang="en-US" sz="2000" dirty="0" smtClean="0">
              <a:solidFill>
                <a:schemeClr val="tx1"/>
              </a:solidFill>
              <a:latin typeface="Times New Roman" pitchFamily="18" charset="0"/>
              <a:cs typeface="Times New Roman" pitchFamily="18" charset="0"/>
            </a:endParaRPr>
          </a:p>
          <a:p>
            <a:pPr marL="342900" lvl="0" indent="-342900" algn="just">
              <a:lnSpc>
                <a:spcPct val="150000"/>
              </a:lnSpc>
              <a:buFont typeface="Arial" pitchFamily="34" charset="0"/>
              <a:buChar char="•"/>
            </a:pPr>
            <a:r>
              <a:rPr lang="en-US" sz="2000" dirty="0" smtClean="0">
                <a:solidFill>
                  <a:schemeClr val="tx1"/>
                </a:solidFill>
                <a:latin typeface="Times New Roman" pitchFamily="18" charset="0"/>
                <a:cs typeface="Times New Roman" pitchFamily="18" charset="0"/>
              </a:rPr>
              <a:t>This </a:t>
            </a:r>
            <a:r>
              <a:rPr lang="en-US" sz="2000" dirty="0">
                <a:solidFill>
                  <a:schemeClr val="tx1"/>
                </a:solidFill>
                <a:latin typeface="Times New Roman" pitchFamily="18" charset="0"/>
                <a:cs typeface="Times New Roman" pitchFamily="18" charset="0"/>
              </a:rPr>
              <a:t>model is used to </a:t>
            </a:r>
            <a:r>
              <a:rPr lang="en-US" sz="2000" dirty="0" smtClean="0">
                <a:solidFill>
                  <a:schemeClr val="tx1"/>
                </a:solidFill>
                <a:latin typeface="Times New Roman" pitchFamily="18" charset="0"/>
                <a:cs typeface="Times New Roman" pitchFamily="18" charset="0"/>
              </a:rPr>
              <a:t>Classify the all toxic comments category for a given dataset.</a:t>
            </a:r>
            <a:endParaRPr lang="en-IN" sz="2000" dirty="0">
              <a:solidFill>
                <a:schemeClr val="tx1"/>
              </a:solidFill>
              <a:latin typeface="Times New Roman" pitchFamily="18" charset="0"/>
              <a:cs typeface="Times New Roman" pitchFamily="18" charset="0"/>
            </a:endParaRPr>
          </a:p>
          <a:p>
            <a:pPr marL="342900" lvl="0" indent="-342900" algn="just">
              <a:lnSpc>
                <a:spcPct val="150000"/>
              </a:lnSpc>
              <a:buFont typeface="Arial" pitchFamily="34" charset="0"/>
              <a:buChar char="•"/>
            </a:pPr>
            <a:r>
              <a:rPr lang="en-US" sz="2000" dirty="0">
                <a:solidFill>
                  <a:schemeClr val="tx1"/>
                </a:solidFill>
                <a:latin typeface="Times New Roman" pitchFamily="18" charset="0"/>
                <a:cs typeface="Times New Roman" pitchFamily="18" charset="0"/>
              </a:rPr>
              <a:t>When the system has any input value being missed, it could not provide accurate results.</a:t>
            </a:r>
            <a:endParaRPr lang="en-IN" sz="2000" dirty="0">
              <a:solidFill>
                <a:schemeClr val="tx1"/>
              </a:solidFill>
              <a:latin typeface="Times New Roman" pitchFamily="18" charset="0"/>
              <a:cs typeface="Times New Roman" pitchFamily="18" charset="0"/>
            </a:endParaRPr>
          </a:p>
          <a:p>
            <a:pPr marL="342900" lvl="0" indent="-342900" algn="just">
              <a:lnSpc>
                <a:spcPct val="150000"/>
              </a:lnSpc>
              <a:buFont typeface="Arial" pitchFamily="34" charset="0"/>
              <a:buChar char="•"/>
            </a:pPr>
            <a:r>
              <a:rPr lang="en-US" sz="2000" dirty="0">
                <a:solidFill>
                  <a:schemeClr val="tx1"/>
                </a:solidFill>
                <a:latin typeface="Times New Roman" pitchFamily="18" charset="0"/>
                <a:cs typeface="Times New Roman" pitchFamily="18" charset="0"/>
              </a:rPr>
              <a:t>From the input dataset, there are </a:t>
            </a:r>
            <a:r>
              <a:rPr lang="en-US" sz="2000" dirty="0" smtClean="0">
                <a:solidFill>
                  <a:schemeClr val="tx1"/>
                </a:solidFill>
                <a:latin typeface="Times New Roman" pitchFamily="18" charset="0"/>
                <a:cs typeface="Times New Roman" pitchFamily="18" charset="0"/>
              </a:rPr>
              <a:t>8 attributes </a:t>
            </a:r>
            <a:r>
              <a:rPr lang="en-US" sz="2000" dirty="0">
                <a:solidFill>
                  <a:schemeClr val="tx1"/>
                </a:solidFill>
                <a:latin typeface="Times New Roman" pitchFamily="18" charset="0"/>
                <a:cs typeface="Times New Roman" pitchFamily="18" charset="0"/>
              </a:rPr>
              <a:t>that </a:t>
            </a:r>
            <a:r>
              <a:rPr lang="en-US" sz="2000" dirty="0" smtClean="0">
                <a:solidFill>
                  <a:schemeClr val="tx1"/>
                </a:solidFill>
                <a:latin typeface="Times New Roman" pitchFamily="18" charset="0"/>
                <a:cs typeface="Times New Roman" pitchFamily="18" charset="0"/>
              </a:rPr>
              <a:t>defines in that 6 are the categories of the comments and reaming are the comment and Id, </a:t>
            </a:r>
            <a:r>
              <a:rPr lang="en-US" sz="2000" dirty="0">
                <a:solidFill>
                  <a:schemeClr val="tx1"/>
                </a:solidFill>
                <a:latin typeface="Times New Roman" pitchFamily="18" charset="0"/>
                <a:cs typeface="Times New Roman" pitchFamily="18" charset="0"/>
              </a:rPr>
              <a:t>of </a:t>
            </a:r>
            <a:r>
              <a:rPr lang="en-US" sz="2000" dirty="0" smtClean="0">
                <a:solidFill>
                  <a:schemeClr val="tx1"/>
                </a:solidFill>
                <a:latin typeface="Times New Roman" pitchFamily="18" charset="0"/>
                <a:cs typeface="Times New Roman" pitchFamily="18" charset="0"/>
              </a:rPr>
              <a:t>which having of </a:t>
            </a:r>
            <a:r>
              <a:rPr lang="en-IN" sz="2000" dirty="0">
                <a:solidFill>
                  <a:schemeClr val="tx1"/>
                </a:solidFill>
                <a:latin typeface="Times New Roman" pitchFamily="18" charset="0"/>
                <a:cs typeface="Times New Roman" pitchFamily="18" charset="0"/>
              </a:rPr>
              <a:t>159571</a:t>
            </a:r>
            <a:r>
              <a:rPr lang="en-IN" sz="2000" dirty="0" smtClean="0"/>
              <a:t> </a:t>
            </a:r>
            <a:r>
              <a:rPr lang="en-US" sz="2000" dirty="0" smtClean="0">
                <a:solidFill>
                  <a:schemeClr val="tx1"/>
                </a:solidFill>
                <a:latin typeface="Times New Roman" pitchFamily="18" charset="0"/>
                <a:cs typeface="Times New Roman" pitchFamily="18" charset="0"/>
              </a:rPr>
              <a:t>tuples, that define </a:t>
            </a:r>
            <a:r>
              <a:rPr lang="en-US" sz="2000" dirty="0">
                <a:solidFill>
                  <a:schemeClr val="tx1"/>
                </a:solidFill>
                <a:latin typeface="Times New Roman" pitchFamily="18" charset="0"/>
                <a:cs typeface="Times New Roman" pitchFamily="18" charset="0"/>
              </a:rPr>
              <a:t>the </a:t>
            </a:r>
            <a:r>
              <a:rPr lang="en-US" sz="2000" dirty="0" smtClean="0">
                <a:solidFill>
                  <a:schemeClr val="tx1"/>
                </a:solidFill>
                <a:latin typeface="Times New Roman" pitchFamily="18" charset="0"/>
                <a:cs typeface="Times New Roman" pitchFamily="18" charset="0"/>
              </a:rPr>
              <a:t>classification of the toxic comments are </a:t>
            </a:r>
            <a:r>
              <a:rPr lang="en-US" sz="2000" dirty="0">
                <a:solidFill>
                  <a:schemeClr val="tx1"/>
                </a:solidFill>
                <a:latin typeface="Times New Roman" pitchFamily="18" charset="0"/>
                <a:cs typeface="Times New Roman" pitchFamily="18" charset="0"/>
              </a:rPr>
              <a:t>considered.</a:t>
            </a:r>
            <a:endParaRPr lang="en-IN"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9049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normAutofit/>
          </a:bodyPr>
          <a:lstStyle/>
          <a:p>
            <a:r>
              <a:rPr lang="en-US" b="1" u="sng" dirty="0" smtClean="0">
                <a:solidFill>
                  <a:srgbClr val="FF0000"/>
                </a:solidFill>
                <a:latin typeface="Times New Roman" pitchFamily="18" charset="0"/>
                <a:cs typeface="Times New Roman" pitchFamily="18" charset="0"/>
              </a:rPr>
              <a:t>Non Functional Requirements</a:t>
            </a:r>
            <a:endParaRPr lang="en-US" b="1" u="sng"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685800" y="1447800"/>
            <a:ext cx="7696200" cy="5257800"/>
          </a:xfrm>
        </p:spPr>
        <p:txBody>
          <a:bodyPr>
            <a:noAutofit/>
          </a:bodyPr>
          <a:lstStyle/>
          <a:p>
            <a:pPr marL="342900" lvl="0" indent="-342900" algn="just">
              <a:lnSpc>
                <a:spcPct val="150000"/>
              </a:lnSpc>
              <a:buFont typeface="Arial" pitchFamily="34" charset="0"/>
              <a:buChar char="•"/>
            </a:pPr>
            <a:r>
              <a:rPr lang="en-US" sz="2000" dirty="0" smtClean="0">
                <a:solidFill>
                  <a:schemeClr val="tx1"/>
                </a:solidFill>
                <a:latin typeface="Times New Roman" pitchFamily="18" charset="0"/>
                <a:cs typeface="Times New Roman" pitchFamily="18" charset="0"/>
              </a:rPr>
              <a:t>Scalability</a:t>
            </a:r>
            <a:r>
              <a:rPr lang="en-US" sz="2000" dirty="0">
                <a:solidFill>
                  <a:schemeClr val="tx1"/>
                </a:solidFill>
                <a:latin typeface="Times New Roman" pitchFamily="18" charset="0"/>
                <a:cs typeface="Times New Roman" pitchFamily="18" charset="0"/>
              </a:rPr>
              <a:t>: The model is designed to pre-process the data and deliver correct results varying with the scalable data</a:t>
            </a:r>
            <a:endParaRPr lang="en-IN" sz="2000" dirty="0">
              <a:solidFill>
                <a:schemeClr val="tx1"/>
              </a:solidFill>
              <a:latin typeface="Times New Roman" pitchFamily="18" charset="0"/>
              <a:cs typeface="Times New Roman" pitchFamily="18" charset="0"/>
            </a:endParaRPr>
          </a:p>
          <a:p>
            <a:pPr marL="342900" lvl="0" indent="-342900" algn="just">
              <a:lnSpc>
                <a:spcPct val="150000"/>
              </a:lnSpc>
              <a:buFont typeface="Arial" pitchFamily="34" charset="0"/>
              <a:buChar char="•"/>
            </a:pPr>
            <a:r>
              <a:rPr lang="en-US" sz="2000" dirty="0">
                <a:solidFill>
                  <a:schemeClr val="tx1"/>
                </a:solidFill>
                <a:latin typeface="Times New Roman" pitchFamily="18" charset="0"/>
                <a:cs typeface="Times New Roman" pitchFamily="18" charset="0"/>
              </a:rPr>
              <a:t>Accuracy: The model uses </a:t>
            </a:r>
            <a:r>
              <a:rPr lang="en-US" sz="2000" dirty="0" smtClean="0">
                <a:solidFill>
                  <a:schemeClr val="tx1"/>
                </a:solidFill>
                <a:latin typeface="Times New Roman" pitchFamily="18" charset="0"/>
                <a:cs typeface="Times New Roman" pitchFamily="18" charset="0"/>
              </a:rPr>
              <a:t>SVM machine </a:t>
            </a:r>
            <a:r>
              <a:rPr lang="en-US" sz="2000" dirty="0">
                <a:solidFill>
                  <a:schemeClr val="tx1"/>
                </a:solidFill>
                <a:latin typeface="Times New Roman" pitchFamily="18" charset="0"/>
                <a:cs typeface="Times New Roman" pitchFamily="18" charset="0"/>
              </a:rPr>
              <a:t>learning </a:t>
            </a:r>
            <a:r>
              <a:rPr lang="en-US" sz="2000" dirty="0" smtClean="0">
                <a:solidFill>
                  <a:schemeClr val="tx1"/>
                </a:solidFill>
                <a:latin typeface="Times New Roman" pitchFamily="18" charset="0"/>
                <a:cs typeface="Times New Roman" pitchFamily="18" charset="0"/>
              </a:rPr>
              <a:t>algorithm for </a:t>
            </a:r>
            <a:r>
              <a:rPr lang="en-US" sz="2000" dirty="0">
                <a:solidFill>
                  <a:schemeClr val="tx1"/>
                </a:solidFill>
                <a:latin typeface="Times New Roman" pitchFamily="18" charset="0"/>
                <a:cs typeface="Times New Roman" pitchFamily="18" charset="0"/>
              </a:rPr>
              <a:t>providing accurate results based on input </a:t>
            </a:r>
            <a:r>
              <a:rPr lang="en-US" sz="2000" dirty="0" smtClean="0">
                <a:solidFill>
                  <a:schemeClr val="tx1"/>
                </a:solidFill>
                <a:latin typeface="Times New Roman" pitchFamily="18" charset="0"/>
                <a:cs typeface="Times New Roman" pitchFamily="18" charset="0"/>
              </a:rPr>
              <a:t>data</a:t>
            </a:r>
            <a:endParaRPr lang="en-US" sz="2000" dirty="0">
              <a:solidFill>
                <a:schemeClr val="tx1"/>
              </a:solidFill>
              <a:latin typeface="Times New Roman" pitchFamily="18" charset="0"/>
              <a:cs typeface="Times New Roman" pitchFamily="18" charset="0"/>
            </a:endParaRPr>
          </a:p>
          <a:p>
            <a:pPr marL="342900" lvl="0" indent="-342900" algn="just">
              <a:lnSpc>
                <a:spcPct val="150000"/>
              </a:lnSpc>
              <a:buFont typeface="Arial" pitchFamily="34" charset="0"/>
              <a:buChar char="•"/>
            </a:pPr>
            <a:r>
              <a:rPr lang="en-IN" sz="2000" dirty="0" smtClean="0">
                <a:solidFill>
                  <a:schemeClr val="tx1"/>
                </a:solidFill>
                <a:latin typeface="Times New Roman" pitchFamily="18" charset="0"/>
                <a:cs typeface="Times New Roman" pitchFamily="18" charset="0"/>
              </a:rPr>
              <a:t>Serviceability: This project is used know the type of comment and this service is we can provide to all social media platform.</a:t>
            </a:r>
          </a:p>
          <a:p>
            <a:pPr marL="342900" lvl="0" indent="-342900" algn="just">
              <a:lnSpc>
                <a:spcPct val="150000"/>
              </a:lnSpc>
              <a:buFont typeface="Arial" pitchFamily="34" charset="0"/>
              <a:buChar char="•"/>
            </a:pPr>
            <a:r>
              <a:rPr lang="en-IN" sz="2000" dirty="0" smtClean="0">
                <a:solidFill>
                  <a:schemeClr val="tx1"/>
                </a:solidFill>
                <a:latin typeface="Times New Roman" pitchFamily="18" charset="0"/>
                <a:cs typeface="Times New Roman" pitchFamily="18" charset="0"/>
              </a:rPr>
              <a:t>Reliability: Accuracy </a:t>
            </a:r>
            <a:r>
              <a:rPr lang="en-US" sz="2000" dirty="0" smtClean="0">
                <a:solidFill>
                  <a:schemeClr val="tx1"/>
                </a:solidFill>
                <a:latin typeface="Times New Roman" pitchFamily="18" charset="0"/>
                <a:cs typeface="Times New Roman" pitchFamily="18" charset="0"/>
              </a:rPr>
              <a:t>Scores </a:t>
            </a:r>
            <a:r>
              <a:rPr lang="en-US" sz="2000" dirty="0">
                <a:solidFill>
                  <a:schemeClr val="tx1"/>
                </a:solidFill>
                <a:latin typeface="Times New Roman" pitchFamily="18" charset="0"/>
                <a:cs typeface="Times New Roman" pitchFamily="18" charset="0"/>
              </a:rPr>
              <a:t>that are highly reliable are precise, reproducible, and consistent from </a:t>
            </a:r>
            <a:r>
              <a:rPr lang="en-US" sz="2000" dirty="0" smtClean="0">
                <a:solidFill>
                  <a:schemeClr val="tx1"/>
                </a:solidFill>
                <a:latin typeface="Times New Roman" pitchFamily="18" charset="0"/>
                <a:cs typeface="Times New Roman" pitchFamily="18" charset="0"/>
              </a:rPr>
              <a:t>testing set.</a:t>
            </a:r>
            <a:endParaRPr lang="en-IN"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91029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latin typeface="Times New Roman" pitchFamily="18" charset="0"/>
                <a:cs typeface="Times New Roman" pitchFamily="18" charset="0"/>
              </a:rPr>
              <a:t>UML - USECASE</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5295900"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latin typeface="Times New Roman" pitchFamily="18" charset="0"/>
                <a:cs typeface="Times New Roman" pitchFamily="18" charset="0"/>
              </a:rPr>
              <a:t>UML - </a:t>
            </a:r>
            <a:r>
              <a:rPr lang="en-US" b="1" u="sng" dirty="0" smtClean="0">
                <a:solidFill>
                  <a:srgbClr val="FF0000"/>
                </a:solidFill>
                <a:latin typeface="Times New Roman" pitchFamily="18" charset="0"/>
                <a:cs typeface="Times New Roman" pitchFamily="18" charset="0"/>
              </a:rPr>
              <a:t>Sequence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690688"/>
            <a:ext cx="7658100"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212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332656"/>
            <a:ext cx="5004048" cy="1143000"/>
          </a:xfrm>
        </p:spPr>
        <p:txBody>
          <a:bodyPr>
            <a:normAutofit/>
          </a:bodyPr>
          <a:lstStyle/>
          <a:p>
            <a:r>
              <a:rPr lang="en-US" sz="3200" b="1" u="sng" dirty="0" smtClean="0">
                <a:solidFill>
                  <a:srgbClr val="FF0000"/>
                </a:solidFill>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noAutofit/>
          </a:bodyPr>
          <a:lstStyle/>
          <a:p>
            <a:pPr algn="just"/>
            <a:r>
              <a:rPr lang="en-US" sz="2000" dirty="0">
                <a:latin typeface="Times New Roman" pitchFamily="18" charset="0"/>
                <a:cs typeface="Times New Roman" pitchFamily="18" charset="0"/>
              </a:rPr>
              <a:t>Social media is a place where a lot of discussions happen, being anonymous while doing so has given the freedom to many people to express their opinions freely.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But </a:t>
            </a:r>
            <a:r>
              <a:rPr lang="en-US" sz="2000" dirty="0">
                <a:latin typeface="Times New Roman" pitchFamily="18" charset="0"/>
                <a:cs typeface="Times New Roman" pitchFamily="18" charset="0"/>
              </a:rPr>
              <a:t>people who disagree with a point of view extremely can misuse this freedom sometimes. Sharing things that you care about will become a difficult task with this constant threat of harassment or toxic comments online.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will eventually lead to people not sharing their ideas online and stop asking for other people’s opinion on them.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Unfortunately</a:t>
            </a:r>
            <a:r>
              <a:rPr lang="en-US" sz="2000" dirty="0">
                <a:latin typeface="Times New Roman" pitchFamily="18" charset="0"/>
                <a:cs typeface="Times New Roman" pitchFamily="18" charset="0"/>
              </a:rPr>
              <a:t>, the social media platforms face these issues all the time and find it difficult to identify and stop these toxic remarks before it leads to the abrupt end of conversations. </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031614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latin typeface="Times New Roman" pitchFamily="18" charset="0"/>
                <a:cs typeface="Times New Roman" pitchFamily="18" charset="0"/>
              </a:rPr>
              <a:t>UML - </a:t>
            </a:r>
            <a:r>
              <a:rPr lang="en-US" b="1" u="sng" dirty="0" smtClean="0">
                <a:solidFill>
                  <a:srgbClr val="FF0000"/>
                </a:solidFill>
                <a:latin typeface="Times New Roman" pitchFamily="18" charset="0"/>
                <a:cs typeface="Times New Roman" pitchFamily="18" charset="0"/>
              </a:rPr>
              <a:t>Activity</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627503"/>
            <a:ext cx="3176588" cy="5006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3937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latin typeface="Times New Roman" pitchFamily="18" charset="0"/>
                <a:cs typeface="Times New Roman" pitchFamily="18" charset="0"/>
              </a:rPr>
              <a:t>UML - </a:t>
            </a:r>
            <a:r>
              <a:rPr lang="en-US" b="1" u="sng" dirty="0" smtClean="0">
                <a:solidFill>
                  <a:srgbClr val="FF0000"/>
                </a:solidFill>
                <a:latin typeface="Times New Roman" pitchFamily="18" charset="0"/>
                <a:cs typeface="Times New Roman" pitchFamily="18" charset="0"/>
              </a:rPr>
              <a:t>Deployment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3" y="1600200"/>
            <a:ext cx="8753475" cy="505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3869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latin typeface="Times New Roman" pitchFamily="18" charset="0"/>
                <a:cs typeface="Times New Roman" pitchFamily="18" charset="0"/>
              </a:rPr>
              <a:t>IMPLEMENTATION</a:t>
            </a:r>
            <a:endParaRPr lang="en-US" dirty="0"/>
          </a:p>
        </p:txBody>
      </p:sp>
      <p:sp>
        <p:nvSpPr>
          <p:cNvPr id="3" name="Content Placeholder 2"/>
          <p:cNvSpPr>
            <a:spLocks noGrp="1"/>
          </p:cNvSpPr>
          <p:nvPr>
            <p:ph idx="1"/>
          </p:nvPr>
        </p:nvSpPr>
        <p:spPr>
          <a:xfrm>
            <a:off x="457200" y="1295400"/>
            <a:ext cx="8229600" cy="1219200"/>
          </a:xfrm>
        </p:spPr>
        <p:txBody>
          <a:bodyPr>
            <a:normAutofit/>
          </a:bodyPr>
          <a:lstStyle/>
          <a:p>
            <a:r>
              <a:rPr lang="en-IN" b="1" dirty="0" smtClean="0">
                <a:latin typeface="Times New Roman" panose="02020603050405020304" pitchFamily="18" charset="0"/>
                <a:cs typeface="Times New Roman" panose="02020603050405020304" pitchFamily="18" charset="0"/>
              </a:rPr>
              <a:t>Download Dataset </a:t>
            </a:r>
          </a:p>
          <a:p>
            <a:r>
              <a:rPr lang="en-US" b="1" dirty="0" smtClean="0">
                <a:latin typeface="Times New Roman" panose="02020603050405020304" pitchFamily="18" charset="0"/>
                <a:cs typeface="Times New Roman" panose="02020603050405020304" pitchFamily="18" charset="0"/>
              </a:rPr>
              <a:t>Importing Dataset</a:t>
            </a:r>
            <a:endParaRPr lang="en-US"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79853"/>
            <a:ext cx="6476320"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9106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85" y="1905000"/>
            <a:ext cx="828721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04800" y="304800"/>
            <a:ext cx="8458200" cy="1077218"/>
          </a:xfrm>
          <a:prstGeom prst="rect">
            <a:avLst/>
          </a:prstGeom>
        </p:spPr>
        <p:txBody>
          <a:bodyPr wrap="square">
            <a:spAutoFit/>
          </a:bodyPr>
          <a:lstStyle/>
          <a:p>
            <a:pPr marL="342900" indent="-342900">
              <a:spcBef>
                <a:spcPct val="20000"/>
              </a:spcBef>
              <a:buFont typeface="Arial" pitchFamily="34" charset="0"/>
              <a:buChar char="•"/>
            </a:pPr>
            <a:r>
              <a:rPr lang="en-US" sz="3200" b="1" dirty="0">
                <a:latin typeface="Times New Roman" panose="02020603050405020304" pitchFamily="18" charset="0"/>
                <a:cs typeface="Times New Roman" panose="02020603050405020304" pitchFamily="18" charset="0"/>
              </a:rPr>
              <a:t> Calculating number of comments under each label</a:t>
            </a:r>
          </a:p>
        </p:txBody>
      </p:sp>
    </p:spTree>
    <p:extLst>
      <p:ext uri="{BB962C8B-B14F-4D97-AF65-F5344CB8AC3E}">
        <p14:creationId xmlns:p14="http://schemas.microsoft.com/office/powerpoint/2010/main" val="4178471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8052326" cy="418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9427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228600"/>
            <a:ext cx="8229600" cy="990600"/>
          </a:xfrm>
        </p:spPr>
        <p:txBody>
          <a:bodyPr>
            <a:normAutofit/>
          </a:bodyPr>
          <a:lstStyle/>
          <a:p>
            <a:r>
              <a:rPr lang="en-IN" sz="2800" b="1" dirty="0"/>
              <a:t>Removing Stop Words</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779171"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228600"/>
            <a:ext cx="8229600" cy="990600"/>
          </a:xfrm>
        </p:spPr>
        <p:txBody>
          <a:bodyPr>
            <a:normAutofit/>
          </a:bodyPr>
          <a:lstStyle/>
          <a:p>
            <a:r>
              <a:rPr lang="en-IN" sz="2800" b="1" dirty="0"/>
              <a:t>Stemming</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214438"/>
            <a:ext cx="8743950"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2505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228600"/>
            <a:ext cx="8229600" cy="990600"/>
          </a:xfrm>
        </p:spPr>
        <p:txBody>
          <a:bodyPr>
            <a:normAutofit/>
          </a:bodyPr>
          <a:lstStyle/>
          <a:p>
            <a:r>
              <a:rPr lang="en-IN" sz="2800" b="1" dirty="0"/>
              <a:t>Multi-Label </a:t>
            </a:r>
            <a:r>
              <a:rPr lang="en-IN" sz="2800" b="1" dirty="0" smtClean="0"/>
              <a:t>Classification using SVM</a:t>
            </a:r>
            <a:endParaRPr lang="en-IN" sz="28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438275"/>
            <a:ext cx="7429500"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9093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228600"/>
            <a:ext cx="8229600" cy="990600"/>
          </a:xfrm>
        </p:spPr>
        <p:txBody>
          <a:bodyPr>
            <a:normAutofit/>
          </a:bodyPr>
          <a:lstStyle/>
          <a:p>
            <a:r>
              <a:rPr lang="en-IN" sz="2800" b="1" dirty="0" smtClean="0"/>
              <a:t>Processing outputs for every category comments with accuracy</a:t>
            </a:r>
            <a:endParaRPr lang="en-IN" sz="28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914400"/>
            <a:ext cx="4476750" cy="5652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5305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228600"/>
            <a:ext cx="8229600" cy="990600"/>
          </a:xfrm>
        </p:spPr>
        <p:txBody>
          <a:bodyPr>
            <a:normAutofit/>
          </a:bodyPr>
          <a:lstStyle/>
          <a:p>
            <a:r>
              <a:rPr lang="en-IN" sz="2800" b="1" dirty="0"/>
              <a:t>TF-IDF</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79" y="838200"/>
            <a:ext cx="9036201"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695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a:bodyPr>
          <a:lstStyle/>
          <a:p>
            <a:pPr algn="just"/>
            <a:r>
              <a:rPr lang="en-US" sz="2000" dirty="0">
                <a:latin typeface="Times New Roman" pitchFamily="18" charset="0"/>
                <a:cs typeface="Times New Roman" pitchFamily="18" charset="0"/>
              </a:rPr>
              <a:t>In this </a:t>
            </a:r>
            <a:r>
              <a:rPr lang="en-US" sz="2000" dirty="0" smtClean="0">
                <a:latin typeface="Times New Roman" pitchFamily="18" charset="0"/>
                <a:cs typeface="Times New Roman" pitchFamily="18" charset="0"/>
              </a:rPr>
              <a:t>project using </a:t>
            </a:r>
            <a:r>
              <a:rPr lang="en-US" sz="2000" dirty="0">
                <a:latin typeface="Times New Roman" pitchFamily="18" charset="0"/>
                <a:cs typeface="Times New Roman" pitchFamily="18" charset="0"/>
              </a:rPr>
              <a:t>Natural Language Processing with </a:t>
            </a:r>
            <a:r>
              <a:rPr lang="en-US" sz="2000" dirty="0" smtClean="0">
                <a:latin typeface="Times New Roman" pitchFamily="18" charset="0"/>
                <a:cs typeface="Times New Roman" pitchFamily="18" charset="0"/>
              </a:rPr>
              <a:t>regression technique to </a:t>
            </a:r>
            <a:r>
              <a:rPr lang="en-US" sz="2000" dirty="0">
                <a:latin typeface="Times New Roman" pitchFamily="18" charset="0"/>
                <a:cs typeface="Times New Roman" pitchFamily="18" charset="0"/>
              </a:rPr>
              <a:t>solve this problem of identifying the toxicity of online comments. Word </a:t>
            </a:r>
            <a:r>
              <a:rPr lang="en-US" sz="2000" dirty="0" err="1">
                <a:latin typeface="Times New Roman" pitchFamily="18" charset="0"/>
                <a:cs typeface="Times New Roman" pitchFamily="18" charset="0"/>
              </a:rPr>
              <a:t>embeddings</a:t>
            </a:r>
            <a:r>
              <a:rPr lang="en-US" sz="2000" dirty="0">
                <a:latin typeface="Times New Roman" pitchFamily="18" charset="0"/>
                <a:cs typeface="Times New Roman" pitchFamily="18" charset="0"/>
              </a:rPr>
              <a:t> will be used in conjunction with recurrent </a:t>
            </a:r>
            <a:r>
              <a:rPr lang="en-US" sz="2000" dirty="0" smtClean="0">
                <a:latin typeface="Times New Roman" pitchFamily="18" charset="0"/>
                <a:cs typeface="Times New Roman" pitchFamily="18" charset="0"/>
              </a:rPr>
              <a:t>with Support </a:t>
            </a:r>
            <a:r>
              <a:rPr lang="en-US" sz="2000" dirty="0">
                <a:latin typeface="Times New Roman" pitchFamily="18" charset="0"/>
                <a:cs typeface="Times New Roman" pitchFamily="18" charset="0"/>
              </a:rPr>
              <a:t>Vector Machine (SVM</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228600"/>
            <a:ext cx="8229600" cy="990600"/>
          </a:xfrm>
        </p:spPr>
        <p:txBody>
          <a:bodyPr>
            <a:normAutofit/>
          </a:bodyPr>
          <a:lstStyle/>
          <a:p>
            <a:r>
              <a:rPr lang="en-IN" sz="2800" b="1" dirty="0" smtClean="0"/>
              <a:t>Random forest algorithm output</a:t>
            </a:r>
            <a:endParaRPr lang="en-IN" sz="2800" b="1" dirty="0"/>
          </a:p>
        </p:txBody>
      </p:sp>
    </p:spTree>
    <p:extLst>
      <p:ext uri="{BB962C8B-B14F-4D97-AF65-F5344CB8AC3E}">
        <p14:creationId xmlns:p14="http://schemas.microsoft.com/office/powerpoint/2010/main" val="3464920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228600"/>
            <a:ext cx="8229600" cy="990600"/>
          </a:xfrm>
        </p:spPr>
        <p:txBody>
          <a:bodyPr>
            <a:normAutofit/>
          </a:bodyPr>
          <a:lstStyle/>
          <a:p>
            <a:r>
              <a:rPr lang="en-IN" sz="2800" b="1" dirty="0" smtClean="0"/>
              <a:t>Web user Interface</a:t>
            </a:r>
            <a:endParaRPr lang="en-IN" sz="2800" b="1" dirty="0"/>
          </a:p>
        </p:txBody>
      </p:sp>
    </p:spTree>
    <p:extLst>
      <p:ext uri="{BB962C8B-B14F-4D97-AF65-F5344CB8AC3E}">
        <p14:creationId xmlns:p14="http://schemas.microsoft.com/office/powerpoint/2010/main" val="1916132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solidFill>
                  <a:srgbClr val="FF0000"/>
                </a:solidFill>
                <a:latin typeface="Times New Roman" pitchFamily="18" charset="0"/>
                <a:cs typeface="Times New Roman" pitchFamily="18" charset="0"/>
              </a:rPr>
              <a:t>CONCLUSION</a:t>
            </a:r>
            <a:endParaRPr lang="en-IN" sz="3200"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important to make sure that people with different ideas are heard without the fear of any toxic and hateful remarks. And after analyzing </a:t>
            </a:r>
            <a:r>
              <a:rPr lang="en-US" sz="2000" dirty="0" smtClean="0">
                <a:latin typeface="Times New Roman" pitchFamily="18" charset="0"/>
                <a:cs typeface="Times New Roman" pitchFamily="18" charset="0"/>
              </a:rPr>
              <a:t>using </a:t>
            </a:r>
            <a:r>
              <a:rPr lang="en-US" sz="2000" dirty="0" err="1" smtClean="0">
                <a:latin typeface="Times New Roman" pitchFamily="18" charset="0"/>
                <a:cs typeface="Times New Roman" pitchFamily="18" charset="0"/>
              </a:rPr>
              <a:t>npl</a:t>
            </a:r>
            <a:r>
              <a:rPr lang="en-US" sz="2000" dirty="0" smtClean="0">
                <a:latin typeface="Times New Roman" pitchFamily="18" charset="0"/>
                <a:cs typeface="Times New Roman" pitchFamily="18" charset="0"/>
              </a:rPr>
              <a:t> and SVM approaches </a:t>
            </a:r>
            <a:r>
              <a:rPr lang="en-US" sz="2000" dirty="0">
                <a:latin typeface="Times New Roman" pitchFamily="18" charset="0"/>
                <a:cs typeface="Times New Roman" pitchFamily="18" charset="0"/>
              </a:rPr>
              <a:t>to solve this problem of classification of toxic comments online, it is found that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accuracy </a:t>
            </a:r>
            <a:r>
              <a:rPr lang="en-US" sz="2000" dirty="0" smtClean="0">
                <a:latin typeface="Times New Roman" pitchFamily="18" charset="0"/>
                <a:cs typeface="Times New Roman" pitchFamily="18" charset="0"/>
              </a:rPr>
              <a:t>of toxic comments 92.66%, severe toxic comments 98.66%, obscene </a:t>
            </a:r>
            <a:r>
              <a:rPr lang="en-US" sz="2000" dirty="0">
                <a:latin typeface="Times New Roman" pitchFamily="18" charset="0"/>
                <a:cs typeface="Times New Roman" pitchFamily="18" charset="0"/>
              </a:rPr>
              <a:t>comments </a:t>
            </a:r>
            <a:r>
              <a:rPr lang="en-US" sz="2000" dirty="0" smtClean="0">
                <a:latin typeface="Times New Roman" pitchFamily="18" charset="0"/>
                <a:cs typeface="Times New Roman" pitchFamily="18" charset="0"/>
              </a:rPr>
              <a:t>95.33%, Threat comments 99.83%, insult comments 96.16% and </a:t>
            </a:r>
            <a:r>
              <a:rPr lang="en-US" sz="2000" dirty="0">
                <a:latin typeface="Times New Roman" pitchFamily="18" charset="0"/>
                <a:cs typeface="Times New Roman" pitchFamily="18" charset="0"/>
              </a:rPr>
              <a:t>Threat comments 99.83%, insult comments </a:t>
            </a:r>
            <a:r>
              <a:rPr lang="en-US" sz="2000" dirty="0" smtClean="0">
                <a:latin typeface="Times New Roman" pitchFamily="18" charset="0"/>
                <a:cs typeface="Times New Roman" pitchFamily="18" charset="0"/>
              </a:rPr>
              <a:t>99.66%.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3260219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solidFill>
                  <a:srgbClr val="FF0000"/>
                </a:solidFill>
                <a:latin typeface="Times New Roman" pitchFamily="18" charset="0"/>
                <a:cs typeface="Times New Roman" pitchFamily="18" charset="0"/>
              </a:rPr>
              <a:t>Future scope</a:t>
            </a:r>
            <a:endParaRPr lang="en-IN" sz="3200"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pPr>
            <a:r>
              <a:rPr lang="en-US" sz="2000" dirty="0">
                <a:latin typeface="Times New Roman" pitchFamily="18" charset="0"/>
                <a:cs typeface="Times New Roman" pitchFamily="18" charset="0"/>
              </a:rPr>
              <a:t>Future scope for this analysis would be integrating such classification algorithms into social media platforms to automatically classify and censor or toxic comments.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52055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solidFill>
                  <a:srgbClr val="FF0000"/>
                </a:solidFill>
                <a:latin typeface="Times New Roman" pitchFamily="18" charset="0"/>
                <a:cs typeface="Times New Roman" pitchFamily="18" charset="0"/>
              </a:rPr>
              <a:t>REFERENCE</a:t>
            </a:r>
            <a:endParaRPr lang="en-IN" sz="3200"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fontAlgn="base"/>
            <a:r>
              <a:rPr lang="en-US" sz="2400" dirty="0">
                <a:latin typeface="Times New Roman" pitchFamily="18" charset="0"/>
                <a:cs typeface="Times New Roman" pitchFamily="18" charset="0"/>
              </a:rPr>
              <a:t>[1] “</a:t>
            </a:r>
            <a:r>
              <a:rPr lang="en-IN" sz="2400" dirty="0">
                <a:latin typeface="Times New Roman" pitchFamily="18" charset="0"/>
                <a:cs typeface="Times New Roman" pitchFamily="18" charset="0"/>
              </a:rPr>
              <a:t>Toxic Comment Classification using Natural Language Processing</a:t>
            </a:r>
            <a:r>
              <a:rPr lang="en-US" sz="2400" dirty="0">
                <a:latin typeface="Times New Roman" pitchFamily="18" charset="0"/>
                <a:cs typeface="Times New Roman" pitchFamily="18" charset="0"/>
              </a:rPr>
              <a:t>”, </a:t>
            </a:r>
            <a:r>
              <a:rPr lang="fi-FI" sz="2400" dirty="0">
                <a:latin typeface="Times New Roman" pitchFamily="18" charset="0"/>
                <a:cs typeface="Times New Roman" pitchFamily="18" charset="0"/>
              </a:rPr>
              <a:t>A. Akshith Sagar, J. Sai Kiran</a:t>
            </a:r>
            <a:r>
              <a:rPr lang="en-US" sz="2400" dirty="0">
                <a:latin typeface="Times New Roman" pitchFamily="18" charset="0"/>
                <a:cs typeface="Times New Roman" pitchFamily="18" charset="0"/>
              </a:rPr>
              <a:t>, </a:t>
            </a:r>
            <a:r>
              <a:rPr lang="en-IN" sz="2400" dirty="0">
                <a:latin typeface="Times New Roman" pitchFamily="18" charset="0"/>
                <a:cs typeface="Times New Roman" pitchFamily="18" charset="0"/>
              </a:rPr>
              <a:t>2020, IRJET</a:t>
            </a:r>
          </a:p>
        </p:txBody>
      </p:sp>
    </p:spTree>
    <p:extLst>
      <p:ext uri="{BB962C8B-B14F-4D97-AF65-F5344CB8AC3E}">
        <p14:creationId xmlns:p14="http://schemas.microsoft.com/office/powerpoint/2010/main" val="1326021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solidFill>
                  <a:srgbClr val="FF0000"/>
                </a:solidFill>
                <a:latin typeface="Times New Roman" pitchFamily="18" charset="0"/>
                <a:cs typeface="Times New Roman" pitchFamily="18" charset="0"/>
              </a:rPr>
              <a:t>PROPOSED SYSTEM</a:t>
            </a:r>
            <a:endParaRPr lang="en-IN" sz="3200"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In this project a Support vector machine model </a:t>
            </a:r>
            <a:r>
              <a:rPr lang="en-US" sz="2000" dirty="0">
                <a:latin typeface="Times New Roman" pitchFamily="18" charset="0"/>
                <a:cs typeface="Times New Roman" pitchFamily="18" charset="0"/>
              </a:rPr>
              <a:t>to classify the comments and </a:t>
            </a:r>
            <a:r>
              <a:rPr lang="en-US" sz="2000" dirty="0" smtClean="0">
                <a:latin typeface="Times New Roman" pitchFamily="18" charset="0"/>
                <a:cs typeface="Times New Roman" pitchFamily="18" charset="0"/>
              </a:rPr>
              <a:t>calculate the model’s accuracy. The </a:t>
            </a:r>
            <a:r>
              <a:rPr lang="en-US" sz="2000" dirty="0">
                <a:latin typeface="Times New Roman" pitchFamily="18" charset="0"/>
                <a:cs typeface="Times New Roman" pitchFamily="18" charset="0"/>
              </a:rPr>
              <a:t>comments are first passed to a </a:t>
            </a:r>
            <a:r>
              <a:rPr lang="en-US" sz="2000" dirty="0" err="1">
                <a:latin typeface="Times New Roman" pitchFamily="18" charset="0"/>
                <a:cs typeface="Times New Roman" pitchFamily="18" charset="0"/>
              </a:rPr>
              <a:t>tokenizer</a:t>
            </a:r>
            <a:r>
              <a:rPr lang="en-US" sz="2000" dirty="0">
                <a:latin typeface="Times New Roman" pitchFamily="18" charset="0"/>
                <a:cs typeface="Times New Roman" pitchFamily="18" charset="0"/>
              </a:rPr>
              <a:t> or </a:t>
            </a:r>
            <a:r>
              <a:rPr lang="en-US" sz="2000" dirty="0" err="1">
                <a:latin typeface="Times New Roman" pitchFamily="18" charset="0"/>
                <a:cs typeface="Times New Roman" pitchFamily="18" charset="0"/>
              </a:rPr>
              <a:t>vectorizer</a:t>
            </a:r>
            <a:r>
              <a:rPr lang="en-US" sz="2000" dirty="0">
                <a:latin typeface="Times New Roman" pitchFamily="18" charset="0"/>
                <a:cs typeface="Times New Roman" pitchFamily="18" charset="0"/>
              </a:rPr>
              <a:t> to create a dictionary of words, then an embedding matrix is created after which it is passed to a model to classify. </a:t>
            </a:r>
          </a:p>
        </p:txBody>
      </p:sp>
    </p:spTree>
    <p:extLst>
      <p:ext uri="{BB962C8B-B14F-4D97-AF65-F5344CB8AC3E}">
        <p14:creationId xmlns:p14="http://schemas.microsoft.com/office/powerpoint/2010/main" val="1725701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solidFill>
                  <a:srgbClr val="FF0000"/>
                </a:solidFill>
                <a:latin typeface="Times New Roman" pitchFamily="18" charset="0"/>
                <a:cs typeface="Times New Roman" pitchFamily="18" charset="0"/>
              </a:rPr>
              <a:t>SYSTEM REQUIREMENTS</a:t>
            </a:r>
            <a:endParaRPr lang="en-IN" sz="3200"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fontAlgn="base">
              <a:buNone/>
            </a:pPr>
            <a:r>
              <a:rPr lang="en-US" sz="2000" b="1" u="sng" dirty="0">
                <a:solidFill>
                  <a:srgbClr val="FF0000"/>
                </a:solidFill>
                <a:latin typeface="Times New Roman" pitchFamily="18" charset="0"/>
                <a:cs typeface="Times New Roman" pitchFamily="18" charset="0"/>
              </a:rPr>
              <a:t>HARDWARE REQUIREMENTS</a:t>
            </a:r>
            <a:r>
              <a:rPr lang="en-US" b="1" u="sng" dirty="0">
                <a:solidFill>
                  <a:srgbClr val="FF0000"/>
                </a:solidFill>
              </a:rPr>
              <a:t>:</a:t>
            </a:r>
            <a:r>
              <a:rPr lang="en-US" b="1" dirty="0"/>
              <a:t> </a:t>
            </a:r>
            <a:endParaRPr lang="en-IN" dirty="0"/>
          </a:p>
          <a:p>
            <a:pPr lvl="0" fontAlgn="base"/>
            <a:r>
              <a:rPr lang="en-US" sz="2000" dirty="0" smtClean="0">
                <a:latin typeface="Times New Roman" pitchFamily="18" charset="0"/>
                <a:cs typeface="Times New Roman" pitchFamily="18" charset="0"/>
              </a:rPr>
              <a:t>System	: i3 Core</a:t>
            </a:r>
            <a:r>
              <a:rPr lang="en-US" sz="2000"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lvl="0" fontAlgn="base"/>
            <a:r>
              <a:rPr lang="en-US" sz="2000" dirty="0">
                <a:latin typeface="Times New Roman" pitchFamily="18" charset="0"/>
                <a:cs typeface="Times New Roman" pitchFamily="18" charset="0"/>
              </a:rPr>
              <a:t>Hard </a:t>
            </a:r>
            <a:r>
              <a:rPr lang="en-US" sz="2000" dirty="0" smtClean="0">
                <a:latin typeface="Times New Roman" pitchFamily="18" charset="0"/>
                <a:cs typeface="Times New Roman" pitchFamily="18" charset="0"/>
              </a:rPr>
              <a:t>Disk	: 120 </a:t>
            </a:r>
            <a:r>
              <a:rPr lang="en-US" sz="2000" dirty="0">
                <a:latin typeface="Times New Roman" pitchFamily="18" charset="0"/>
                <a:cs typeface="Times New Roman" pitchFamily="18" charset="0"/>
              </a:rPr>
              <a:t>GB.</a:t>
            </a:r>
            <a:endParaRPr lang="en-IN" sz="2000" dirty="0">
              <a:latin typeface="Times New Roman" pitchFamily="18" charset="0"/>
              <a:cs typeface="Times New Roman" pitchFamily="18" charset="0"/>
            </a:endParaRPr>
          </a:p>
          <a:p>
            <a:pPr lvl="0" fontAlgn="base"/>
            <a:r>
              <a:rPr lang="en-US" sz="2000" dirty="0" smtClean="0">
                <a:latin typeface="Times New Roman" pitchFamily="18" charset="0"/>
                <a:cs typeface="Times New Roman" pitchFamily="18" charset="0"/>
              </a:rPr>
              <a:t>Input Devices	: Keyboard</a:t>
            </a:r>
            <a:r>
              <a:rPr lang="en-US" sz="2000" dirty="0">
                <a:latin typeface="Times New Roman" pitchFamily="18" charset="0"/>
                <a:cs typeface="Times New Roman" pitchFamily="18" charset="0"/>
              </a:rPr>
              <a:t>, Mouse</a:t>
            </a:r>
            <a:endParaRPr lang="en-IN" sz="2000" dirty="0">
              <a:latin typeface="Times New Roman" pitchFamily="18" charset="0"/>
              <a:cs typeface="Times New Roman" pitchFamily="18" charset="0"/>
            </a:endParaRPr>
          </a:p>
          <a:p>
            <a:pPr lvl="0" fontAlgn="base"/>
            <a:r>
              <a:rPr lang="en-US" sz="2000" dirty="0" smtClean="0">
                <a:latin typeface="Times New Roman" pitchFamily="18" charset="0"/>
                <a:cs typeface="Times New Roman" pitchFamily="18" charset="0"/>
              </a:rPr>
              <a:t>Ram		: 4 GB</a:t>
            </a:r>
          </a:p>
          <a:p>
            <a:pPr marL="0" lvl="0" indent="0" fontAlgn="base">
              <a:buNone/>
            </a:pPr>
            <a:endParaRPr lang="en-IN" sz="2000" dirty="0">
              <a:latin typeface="Times New Roman" pitchFamily="18" charset="0"/>
              <a:cs typeface="Times New Roman" pitchFamily="18" charset="0"/>
            </a:endParaRPr>
          </a:p>
          <a:p>
            <a:pPr marL="0" indent="0" fontAlgn="base">
              <a:buNone/>
            </a:pPr>
            <a:r>
              <a:rPr lang="en-US" sz="2000" b="1" u="sng" dirty="0">
                <a:solidFill>
                  <a:srgbClr val="FF0000"/>
                </a:solidFill>
                <a:latin typeface="Times New Roman" pitchFamily="18" charset="0"/>
                <a:cs typeface="Times New Roman" pitchFamily="18" charset="0"/>
              </a:rPr>
              <a:t>SOFTWARE REQUIREMENTS:</a:t>
            </a:r>
            <a:r>
              <a:rPr lang="en-US" sz="2000" b="1"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lvl="0" fontAlgn="base"/>
            <a:r>
              <a:rPr lang="en-US" sz="2000" dirty="0">
                <a:latin typeface="Times New Roman" pitchFamily="18" charset="0"/>
                <a:cs typeface="Times New Roman" pitchFamily="18" charset="0"/>
              </a:rPr>
              <a:t>Operating </a:t>
            </a:r>
            <a:r>
              <a:rPr lang="en-US" sz="2000" dirty="0" smtClean="0">
                <a:latin typeface="Times New Roman" pitchFamily="18" charset="0"/>
                <a:cs typeface="Times New Roman" pitchFamily="18" charset="0"/>
              </a:rPr>
              <a:t>system	: Windows</a:t>
            </a:r>
            <a:endParaRPr lang="en-IN" sz="2000" dirty="0">
              <a:latin typeface="Times New Roman" pitchFamily="18" charset="0"/>
              <a:cs typeface="Times New Roman" pitchFamily="18" charset="0"/>
            </a:endParaRPr>
          </a:p>
          <a:p>
            <a:pPr lvl="0" fontAlgn="base"/>
            <a:r>
              <a:rPr lang="en-US" sz="2000" dirty="0">
                <a:latin typeface="Times New Roman" pitchFamily="18" charset="0"/>
                <a:cs typeface="Times New Roman" pitchFamily="18" charset="0"/>
              </a:rPr>
              <a:t>Coding </a:t>
            </a:r>
            <a:r>
              <a:rPr lang="en-US" sz="2000" dirty="0" smtClean="0">
                <a:latin typeface="Times New Roman" pitchFamily="18" charset="0"/>
                <a:cs typeface="Times New Roman" pitchFamily="18" charset="0"/>
              </a:rPr>
              <a:t>Language	: Python</a:t>
            </a:r>
            <a:endParaRPr lang="en-IN" sz="2000" dirty="0">
              <a:latin typeface="Times New Roman" pitchFamily="18" charset="0"/>
              <a:cs typeface="Times New Roman" pitchFamily="18" charset="0"/>
            </a:endParaRPr>
          </a:p>
          <a:p>
            <a:pPr lvl="0" fontAlgn="base"/>
            <a:r>
              <a:rPr lang="en-US" sz="2000" dirty="0" smtClean="0">
                <a:latin typeface="Times New Roman" pitchFamily="18" charset="0"/>
                <a:cs typeface="Times New Roman" pitchFamily="18" charset="0"/>
              </a:rPr>
              <a:t>Tool			: </a:t>
            </a:r>
            <a:r>
              <a:rPr lang="en-US" sz="2000" dirty="0" err="1" smtClean="0">
                <a:latin typeface="Times New Roman" pitchFamily="18" charset="0"/>
                <a:cs typeface="Times New Roman" pitchFamily="18" charset="0"/>
              </a:rPr>
              <a:t>Jupyter</a:t>
            </a:r>
            <a:r>
              <a:rPr lang="en-US" sz="2000" dirty="0" smtClean="0">
                <a:latin typeface="Times New Roman" pitchFamily="18" charset="0"/>
                <a:cs typeface="Times New Roman" pitchFamily="18" charset="0"/>
              </a:rPr>
              <a:t> Notebook</a:t>
            </a: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4208322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b="1" u="sng" dirty="0" smtClean="0">
                <a:solidFill>
                  <a:srgbClr val="FF0000"/>
                </a:solidFill>
                <a:latin typeface="Times New Roman" pitchFamily="18" charset="0"/>
                <a:cs typeface="Times New Roman" pitchFamily="18" charset="0"/>
              </a:rPr>
              <a:t>ARCHITUCTURE </a:t>
            </a:r>
            <a:endParaRPr lang="en-US" dirty="0"/>
          </a:p>
        </p:txBody>
      </p:sp>
      <p:pic>
        <p:nvPicPr>
          <p:cNvPr id="1030" name="Picture 6" descr="Pdf Logo Adobe - Free image on Pixabay"/>
          <p:cNvPicPr>
            <a:picLocks noChangeAspect="1" noChangeArrowheads="1"/>
          </p:cNvPicPr>
          <p:nvPr/>
        </p:nvPicPr>
        <p:blipFill>
          <a:blip r:embed="rId2" cstate="print"/>
          <a:srcRect l="28125" r="27344"/>
          <a:stretch>
            <a:fillRect/>
          </a:stretch>
        </p:blipFill>
        <p:spPr bwMode="auto">
          <a:xfrm>
            <a:off x="0" y="2895600"/>
            <a:ext cx="1447800" cy="1828799"/>
          </a:xfrm>
          <a:prstGeom prst="rect">
            <a:avLst/>
          </a:prstGeom>
          <a:noFill/>
        </p:spPr>
      </p:pic>
      <p:sp>
        <p:nvSpPr>
          <p:cNvPr id="7" name="Right Arrow 6"/>
          <p:cNvSpPr/>
          <p:nvPr/>
        </p:nvSpPr>
        <p:spPr>
          <a:xfrm>
            <a:off x="1447800" y="3581400"/>
            <a:ext cx="762000" cy="5334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pic>
        <p:nvPicPr>
          <p:cNvPr id="1043" name="Picture 19" descr="Cog Gear-Wheel Symbol - Free vector graphic on Pixabay"/>
          <p:cNvPicPr>
            <a:picLocks noChangeAspect="1" noChangeArrowheads="1"/>
          </p:cNvPicPr>
          <p:nvPr/>
        </p:nvPicPr>
        <p:blipFill>
          <a:blip r:embed="rId3" cstate="print"/>
          <a:srcRect/>
          <a:stretch>
            <a:fillRect/>
          </a:stretch>
        </p:blipFill>
        <p:spPr bwMode="auto">
          <a:xfrm>
            <a:off x="2286000" y="3200400"/>
            <a:ext cx="1222374" cy="1222374"/>
          </a:xfrm>
          <a:prstGeom prst="rect">
            <a:avLst/>
          </a:prstGeom>
          <a:noFill/>
        </p:spPr>
      </p:pic>
      <p:sp>
        <p:nvSpPr>
          <p:cNvPr id="15" name="Rectangular Callout 14"/>
          <p:cNvSpPr/>
          <p:nvPr/>
        </p:nvSpPr>
        <p:spPr>
          <a:xfrm>
            <a:off x="3657600" y="3408100"/>
            <a:ext cx="1524000" cy="685801"/>
          </a:xfrm>
          <a:prstGeom prst="wedge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Removing Stop Words</a:t>
            </a:r>
          </a:p>
        </p:txBody>
      </p:sp>
      <p:sp>
        <p:nvSpPr>
          <p:cNvPr id="16" name="Rectangular Callout 15"/>
          <p:cNvSpPr/>
          <p:nvPr/>
        </p:nvSpPr>
        <p:spPr>
          <a:xfrm>
            <a:off x="3657600" y="2472801"/>
            <a:ext cx="1524000" cy="685801"/>
          </a:xfrm>
          <a:prstGeom prst="wedge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Cleaning </a:t>
            </a:r>
            <a:r>
              <a:rPr lang="en-IN" dirty="0" smtClean="0">
                <a:solidFill>
                  <a:schemeClr val="tx1"/>
                </a:solidFill>
              </a:rPr>
              <a:t>Data</a:t>
            </a:r>
            <a:endParaRPr lang="en-IN" dirty="0">
              <a:solidFill>
                <a:schemeClr val="tx1"/>
              </a:solidFill>
            </a:endParaRPr>
          </a:p>
        </p:txBody>
      </p:sp>
      <p:sp>
        <p:nvSpPr>
          <p:cNvPr id="17" name="Rectangular Callout 16"/>
          <p:cNvSpPr/>
          <p:nvPr/>
        </p:nvSpPr>
        <p:spPr>
          <a:xfrm>
            <a:off x="3657600" y="4343399"/>
            <a:ext cx="1524000" cy="685801"/>
          </a:xfrm>
          <a:prstGeom prst="wedge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TF-IDF</a:t>
            </a:r>
            <a:endParaRPr lang="en-IN" dirty="0">
              <a:solidFill>
                <a:schemeClr val="tx1"/>
              </a:solidFill>
            </a:endParaRPr>
          </a:p>
        </p:txBody>
      </p:sp>
      <p:cxnSp>
        <p:nvCxnSpPr>
          <p:cNvPr id="22" name="Straight Connector 21"/>
          <p:cNvCxnSpPr/>
          <p:nvPr/>
        </p:nvCxnSpPr>
        <p:spPr>
          <a:xfrm rot="5400000">
            <a:off x="2133600" y="3657600"/>
            <a:ext cx="2895600" cy="1588"/>
          </a:xfrm>
          <a:prstGeom prst="line">
            <a:avLst/>
          </a:prstGeom>
        </p:spPr>
        <p:style>
          <a:lnRef idx="2">
            <a:schemeClr val="dk1"/>
          </a:lnRef>
          <a:fillRef idx="0">
            <a:schemeClr val="dk1"/>
          </a:fillRef>
          <a:effectRef idx="1">
            <a:schemeClr val="dk1"/>
          </a:effectRef>
          <a:fontRef idx="minor">
            <a:schemeClr val="tx1"/>
          </a:fontRef>
        </p:style>
      </p:cxnSp>
      <p:sp>
        <p:nvSpPr>
          <p:cNvPr id="23" name="Right Arrow 22"/>
          <p:cNvSpPr/>
          <p:nvPr/>
        </p:nvSpPr>
        <p:spPr>
          <a:xfrm>
            <a:off x="5257800" y="3581400"/>
            <a:ext cx="623455" cy="5334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5" name="Rectangle 24"/>
          <p:cNvSpPr/>
          <p:nvPr/>
        </p:nvSpPr>
        <p:spPr>
          <a:xfrm>
            <a:off x="2590800" y="4495800"/>
            <a:ext cx="550151" cy="369332"/>
          </a:xfrm>
          <a:prstGeom prst="rect">
            <a:avLst/>
          </a:prstGeom>
        </p:spPr>
        <p:txBody>
          <a:bodyPr wrap="none">
            <a:spAutoFit/>
          </a:bodyPr>
          <a:lstStyle/>
          <a:p>
            <a:pPr algn="ctr"/>
            <a:r>
              <a:rPr lang="en-IN" dirty="0" smtClean="0"/>
              <a:t>NLP</a:t>
            </a:r>
            <a:endParaRPr lang="en-US" dirty="0" smtClean="0"/>
          </a:p>
        </p:txBody>
      </p:sp>
      <p:sp>
        <p:nvSpPr>
          <p:cNvPr id="21" name="Rectangle 20"/>
          <p:cNvSpPr/>
          <p:nvPr/>
        </p:nvSpPr>
        <p:spPr>
          <a:xfrm>
            <a:off x="5943600" y="2286000"/>
            <a:ext cx="1246909" cy="304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Multi-Label Classification</a:t>
            </a:r>
          </a:p>
          <a:p>
            <a:pPr algn="ctr"/>
            <a:r>
              <a:rPr lang="en-IN" sz="2000" dirty="0" smtClean="0">
                <a:solidFill>
                  <a:schemeClr val="tx1"/>
                </a:solidFill>
              </a:rPr>
              <a:t>SVM regression</a:t>
            </a:r>
            <a:endParaRPr lang="en-US" sz="2000" dirty="0">
              <a:solidFill>
                <a:schemeClr val="tx1"/>
              </a:solidFill>
            </a:endParaRPr>
          </a:p>
        </p:txBody>
      </p:sp>
      <p:sp>
        <p:nvSpPr>
          <p:cNvPr id="3" name="Rectangle 2"/>
          <p:cNvSpPr/>
          <p:nvPr/>
        </p:nvSpPr>
        <p:spPr>
          <a:xfrm>
            <a:off x="7620000" y="2074601"/>
            <a:ext cx="1295400" cy="741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toxic </a:t>
            </a:r>
            <a:r>
              <a:rPr lang="en-IN" sz="2000" dirty="0" smtClean="0">
                <a:solidFill>
                  <a:schemeClr val="tx1"/>
                </a:solidFill>
              </a:rPr>
              <a:t>comments</a:t>
            </a:r>
            <a:endParaRPr lang="en-IN" sz="2000" dirty="0">
              <a:solidFill>
                <a:schemeClr val="tx1"/>
              </a:solidFill>
            </a:endParaRPr>
          </a:p>
        </p:txBody>
      </p:sp>
      <p:sp>
        <p:nvSpPr>
          <p:cNvPr id="26" name="Rectangle 25"/>
          <p:cNvSpPr/>
          <p:nvPr/>
        </p:nvSpPr>
        <p:spPr>
          <a:xfrm>
            <a:off x="7620000" y="3072096"/>
            <a:ext cx="1295400" cy="741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Severe toxic</a:t>
            </a:r>
            <a:r>
              <a:rPr lang="en-IN" sz="2000" dirty="0">
                <a:solidFill>
                  <a:schemeClr val="tx1"/>
                </a:solidFill>
              </a:rPr>
              <a:t> comments</a:t>
            </a:r>
          </a:p>
        </p:txBody>
      </p:sp>
      <p:sp>
        <p:nvSpPr>
          <p:cNvPr id="27" name="Rectangle 26"/>
          <p:cNvSpPr/>
          <p:nvPr/>
        </p:nvSpPr>
        <p:spPr>
          <a:xfrm>
            <a:off x="7620000" y="4052224"/>
            <a:ext cx="1295400" cy="741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obscene comments</a:t>
            </a:r>
          </a:p>
        </p:txBody>
      </p:sp>
      <p:sp>
        <p:nvSpPr>
          <p:cNvPr id="28" name="Rectangle 27"/>
          <p:cNvSpPr/>
          <p:nvPr/>
        </p:nvSpPr>
        <p:spPr>
          <a:xfrm>
            <a:off x="7631575" y="5117619"/>
            <a:ext cx="1295400" cy="741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threat  comments</a:t>
            </a:r>
          </a:p>
        </p:txBody>
      </p:sp>
      <p:sp>
        <p:nvSpPr>
          <p:cNvPr id="29" name="Rectangle 28"/>
          <p:cNvSpPr/>
          <p:nvPr/>
        </p:nvSpPr>
        <p:spPr>
          <a:xfrm>
            <a:off x="7620000" y="1147502"/>
            <a:ext cx="1295400" cy="741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insult comments</a:t>
            </a:r>
          </a:p>
        </p:txBody>
      </p:sp>
      <p:sp>
        <p:nvSpPr>
          <p:cNvPr id="30" name="Rectangle 29"/>
          <p:cNvSpPr/>
          <p:nvPr/>
        </p:nvSpPr>
        <p:spPr>
          <a:xfrm>
            <a:off x="7620000" y="6043593"/>
            <a:ext cx="1306975" cy="741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Identity hate</a:t>
            </a:r>
            <a:r>
              <a:rPr lang="en-IN" dirty="0">
                <a:solidFill>
                  <a:schemeClr val="tx1"/>
                </a:solidFill>
              </a:rPr>
              <a:t>  </a:t>
            </a:r>
            <a:r>
              <a:rPr lang="en-IN" dirty="0" smtClean="0">
                <a:solidFill>
                  <a:schemeClr val="tx1"/>
                </a:solidFill>
              </a:rPr>
              <a:t>comments</a:t>
            </a:r>
            <a:endParaRPr lang="en-IN" dirty="0">
              <a:solidFill>
                <a:schemeClr val="tx1"/>
              </a:solidFill>
            </a:endParaRPr>
          </a:p>
        </p:txBody>
      </p:sp>
      <p:cxnSp>
        <p:nvCxnSpPr>
          <p:cNvPr id="5" name="Straight Arrow Connector 4"/>
          <p:cNvCxnSpPr>
            <a:endCxn id="29" idx="1"/>
          </p:cNvCxnSpPr>
          <p:nvPr/>
        </p:nvCxnSpPr>
        <p:spPr>
          <a:xfrm flipV="1">
            <a:off x="7190509" y="1518052"/>
            <a:ext cx="429491" cy="19245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a:stCxn id="21" idx="3"/>
          </p:cNvCxnSpPr>
          <p:nvPr/>
        </p:nvCxnSpPr>
        <p:spPr>
          <a:xfrm flipV="1">
            <a:off x="7190509" y="2480349"/>
            <a:ext cx="441066" cy="13296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stCxn id="21" idx="3"/>
            <a:endCxn id="26" idx="1"/>
          </p:cNvCxnSpPr>
          <p:nvPr/>
        </p:nvCxnSpPr>
        <p:spPr>
          <a:xfrm flipV="1">
            <a:off x="7190509" y="3442646"/>
            <a:ext cx="429491" cy="36735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21" idx="3"/>
            <a:endCxn id="27" idx="1"/>
          </p:cNvCxnSpPr>
          <p:nvPr/>
        </p:nvCxnSpPr>
        <p:spPr>
          <a:xfrm>
            <a:off x="7190509" y="3810000"/>
            <a:ext cx="429491" cy="61277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21" idx="3"/>
          </p:cNvCxnSpPr>
          <p:nvPr/>
        </p:nvCxnSpPr>
        <p:spPr>
          <a:xfrm>
            <a:off x="7190509" y="3810000"/>
            <a:ext cx="441066" cy="1828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24" name="Straight Arrow Connector 1023"/>
          <p:cNvCxnSpPr>
            <a:stCxn id="21" idx="3"/>
            <a:endCxn id="30" idx="1"/>
          </p:cNvCxnSpPr>
          <p:nvPr/>
        </p:nvCxnSpPr>
        <p:spPr>
          <a:xfrm>
            <a:off x="7190509" y="3810000"/>
            <a:ext cx="429491" cy="260414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b="1" u="sng" dirty="0" smtClean="0">
                <a:solidFill>
                  <a:srgbClr val="FF0000"/>
                </a:solidFill>
                <a:latin typeface="Times New Roman" pitchFamily="18" charset="0"/>
                <a:cs typeface="Times New Roman" pitchFamily="18" charset="0"/>
              </a:rPr>
              <a:t>ARCHITUCTURE </a:t>
            </a:r>
            <a:endParaRPr lang="en-US" dirty="0"/>
          </a:p>
        </p:txBody>
      </p:sp>
      <p:sp>
        <p:nvSpPr>
          <p:cNvPr id="4" name="Rectangle 3"/>
          <p:cNvSpPr/>
          <p:nvPr/>
        </p:nvSpPr>
        <p:spPr>
          <a:xfrm>
            <a:off x="381000" y="1905000"/>
            <a:ext cx="1447800" cy="2057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Classified Toxic comment data</a:t>
            </a:r>
            <a:endParaRPr lang="en-IN" sz="2000" dirty="0">
              <a:solidFill>
                <a:schemeClr val="tx1"/>
              </a:solidFill>
            </a:endParaRPr>
          </a:p>
        </p:txBody>
      </p:sp>
      <p:pic>
        <p:nvPicPr>
          <p:cNvPr id="1026" name="Picture 2" descr="Laptop clipart. Free download transparent .PNG | Creazill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5890" y="3622040"/>
            <a:ext cx="1219200" cy="1219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1" name="Rectangle 30"/>
          <p:cNvSpPr/>
          <p:nvPr/>
        </p:nvSpPr>
        <p:spPr>
          <a:xfrm>
            <a:off x="2326640" y="2458720"/>
            <a:ext cx="1295400" cy="9499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Random Forest Algorithm</a:t>
            </a:r>
            <a:endParaRPr lang="en-IN" sz="2000" dirty="0">
              <a:solidFill>
                <a:schemeClr val="tx1"/>
              </a:solidFill>
            </a:endParaRPr>
          </a:p>
        </p:txBody>
      </p:sp>
      <p:cxnSp>
        <p:nvCxnSpPr>
          <p:cNvPr id="32" name="Straight Connector 31"/>
          <p:cNvCxnSpPr/>
          <p:nvPr/>
        </p:nvCxnSpPr>
        <p:spPr>
          <a:xfrm rot="5400000">
            <a:off x="2439194" y="3275806"/>
            <a:ext cx="2895600" cy="1588"/>
          </a:xfrm>
          <a:prstGeom prst="line">
            <a:avLst/>
          </a:prstGeom>
        </p:spPr>
        <p:style>
          <a:lnRef idx="2">
            <a:schemeClr val="dk1"/>
          </a:lnRef>
          <a:fillRef idx="0">
            <a:schemeClr val="dk1"/>
          </a:fillRef>
          <a:effectRef idx="1">
            <a:schemeClr val="dk1"/>
          </a:effectRef>
          <a:fontRef idx="minor">
            <a:schemeClr val="tx1"/>
          </a:fontRef>
        </p:style>
      </p:cxnSp>
      <p:sp>
        <p:nvSpPr>
          <p:cNvPr id="33" name="Rectangle 32"/>
          <p:cNvSpPr/>
          <p:nvPr/>
        </p:nvSpPr>
        <p:spPr>
          <a:xfrm>
            <a:off x="4074160" y="2458720"/>
            <a:ext cx="1295400" cy="9499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Flask web API user interface</a:t>
            </a:r>
            <a:endParaRPr lang="en-IN" sz="2000" dirty="0">
              <a:solidFill>
                <a:schemeClr val="tx1"/>
              </a:solidFill>
            </a:endParaRPr>
          </a:p>
        </p:txBody>
      </p:sp>
      <p:sp>
        <p:nvSpPr>
          <p:cNvPr id="34" name="Rectangular Callout 33"/>
          <p:cNvSpPr/>
          <p:nvPr/>
        </p:nvSpPr>
        <p:spPr>
          <a:xfrm>
            <a:off x="6248400" y="2472801"/>
            <a:ext cx="1694180" cy="685801"/>
          </a:xfrm>
          <a:prstGeom prst="wedge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Input Text/comment</a:t>
            </a:r>
            <a:endParaRPr lang="en-IN" dirty="0">
              <a:solidFill>
                <a:schemeClr val="tx1"/>
              </a:solidFill>
            </a:endParaRPr>
          </a:p>
        </p:txBody>
      </p:sp>
      <p:sp>
        <p:nvSpPr>
          <p:cNvPr id="35" name="Rectangular Callout 34"/>
          <p:cNvSpPr/>
          <p:nvPr/>
        </p:nvSpPr>
        <p:spPr>
          <a:xfrm>
            <a:off x="5181600" y="5486400"/>
            <a:ext cx="3352800" cy="1174639"/>
          </a:xfrm>
          <a:prstGeom prst="wedge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Predict comment is Toxic or Not and How much toxic contains in that comment</a:t>
            </a:r>
            <a:endParaRPr lang="en-IN" dirty="0">
              <a:solidFill>
                <a:schemeClr val="tx1"/>
              </a:solidFill>
            </a:endParaRPr>
          </a:p>
        </p:txBody>
      </p:sp>
      <p:sp>
        <p:nvSpPr>
          <p:cNvPr id="6" name="Right Arrow 5"/>
          <p:cNvSpPr/>
          <p:nvPr/>
        </p:nvSpPr>
        <p:spPr>
          <a:xfrm>
            <a:off x="1905000" y="2815701"/>
            <a:ext cx="381000" cy="2322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ight Arrow 35"/>
          <p:cNvSpPr/>
          <p:nvPr/>
        </p:nvSpPr>
        <p:spPr>
          <a:xfrm>
            <a:off x="5532120" y="2815700"/>
            <a:ext cx="381000" cy="2322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p:cNvCxnSpPr>
            <a:stCxn id="34" idx="2"/>
            <a:endCxn id="1026" idx="0"/>
          </p:cNvCxnSpPr>
          <p:nvPr/>
        </p:nvCxnSpPr>
        <p:spPr>
          <a:xfrm>
            <a:off x="7095490" y="3158602"/>
            <a:ext cx="0" cy="4634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026" idx="2"/>
          </p:cNvCxnSpPr>
          <p:nvPr/>
        </p:nvCxnSpPr>
        <p:spPr>
          <a:xfrm>
            <a:off x="7095490" y="4841240"/>
            <a:ext cx="0" cy="6451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8646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latin typeface="Times New Roman" pitchFamily="18" charset="0"/>
                <a:cs typeface="Times New Roman" pitchFamily="18" charset="0"/>
              </a:rPr>
              <a:t>NLP</a:t>
            </a:r>
            <a:endParaRPr lang="en-US" dirty="0"/>
          </a:p>
        </p:txBody>
      </p:sp>
      <p:sp>
        <p:nvSpPr>
          <p:cNvPr id="3" name="Content Placeholder 2"/>
          <p:cNvSpPr>
            <a:spLocks noGrp="1"/>
          </p:cNvSpPr>
          <p:nvPr>
            <p:ph idx="1"/>
          </p:nvPr>
        </p:nvSpPr>
        <p:spPr/>
        <p:txBody>
          <a:bodyPr>
            <a:normAutofit/>
          </a:bodyPr>
          <a:lstStyle/>
          <a:p>
            <a:pPr algn="just" fontAlgn="base"/>
            <a:r>
              <a:rPr lang="en-US" sz="2000" dirty="0" smtClean="0">
                <a:latin typeface="Times New Roman" pitchFamily="18" charset="0"/>
                <a:cs typeface="Times New Roman" pitchFamily="18" charset="0"/>
              </a:rPr>
              <a:t>NLP is a part of computer science and </a:t>
            </a:r>
            <a:r>
              <a:rPr lang="en-US" sz="2000" dirty="0" err="1" smtClean="0">
                <a:latin typeface="Times New Roman" pitchFamily="18" charset="0"/>
                <a:cs typeface="Times New Roman" pitchFamily="18" charset="0"/>
              </a:rPr>
              <a:t>ai</a:t>
            </a:r>
            <a:r>
              <a:rPr lang="en-US" sz="2000" dirty="0" smtClean="0">
                <a:latin typeface="Times New Roman" pitchFamily="18" charset="0"/>
                <a:cs typeface="Times New Roman" pitchFamily="18" charset="0"/>
              </a:rPr>
              <a:t> which deals with human languages.</a:t>
            </a:r>
          </a:p>
          <a:p>
            <a:pPr algn="just" fontAlgn="base"/>
            <a:r>
              <a:rPr lang="en-US" sz="2000" b="1" dirty="0" smtClean="0">
                <a:latin typeface="Times New Roman" pitchFamily="18" charset="0"/>
                <a:cs typeface="Times New Roman" pitchFamily="18" charset="0"/>
              </a:rPr>
              <a:t>Application of NLP: </a:t>
            </a:r>
            <a:r>
              <a:rPr lang="en-US" sz="2000" dirty="0" smtClean="0">
                <a:latin typeface="Times New Roman" pitchFamily="18" charset="0"/>
                <a:cs typeface="Times New Roman" pitchFamily="18" charset="0"/>
              </a:rPr>
              <a:t>Sentimental Analysis,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Speech Recognition, Machine Translation, Spell Checking, Information Extraction, Keyword Search, Advertisement Matching.</a:t>
            </a:r>
          </a:p>
          <a:p>
            <a:pPr algn="just" fontAlgn="base"/>
            <a:r>
              <a:rPr lang="en-US" sz="2000" b="1" dirty="0" smtClean="0">
                <a:latin typeface="Times New Roman" pitchFamily="18" charset="0"/>
                <a:cs typeface="Times New Roman" pitchFamily="18" charset="0"/>
              </a:rPr>
              <a:t>NLP Components:</a:t>
            </a:r>
            <a:r>
              <a:rPr lang="en-US" sz="2000" dirty="0" smtClean="0">
                <a:latin typeface="Times New Roman" pitchFamily="18" charset="0"/>
                <a:cs typeface="Times New Roman" pitchFamily="18" charset="0"/>
              </a:rPr>
              <a:t> Natural Language Understanding and Natural Language Generation.</a:t>
            </a:r>
          </a:p>
          <a:p>
            <a:pPr algn="just" fontAlgn="base"/>
            <a:r>
              <a:rPr lang="en-US" sz="2000" b="1" dirty="0" smtClean="0">
                <a:latin typeface="Times New Roman" pitchFamily="18" charset="0"/>
                <a:cs typeface="Times New Roman" pitchFamily="18" charset="0"/>
              </a:rPr>
              <a:t>NLU</a:t>
            </a:r>
            <a:r>
              <a:rPr lang="en-US" sz="2000" dirty="0" smtClean="0">
                <a:latin typeface="Times New Roman" pitchFamily="18" charset="0"/>
                <a:cs typeface="Times New Roman" pitchFamily="18" charset="0"/>
              </a:rPr>
              <a:t> - Mapping input to useful representation, Analyzing different aspects the language. Ambiguity- Lexical, Syntactic, Referential</a:t>
            </a:r>
          </a:p>
          <a:p>
            <a:pPr algn="just" fontAlgn="base"/>
            <a:r>
              <a:rPr lang="en-US" sz="2000" b="1" dirty="0" smtClean="0">
                <a:latin typeface="Times New Roman" pitchFamily="18" charset="0"/>
                <a:cs typeface="Times New Roman" pitchFamily="18" charset="0"/>
              </a:rPr>
              <a:t>NLG </a:t>
            </a:r>
            <a:r>
              <a:rPr lang="en-US" sz="2000" dirty="0" smtClean="0">
                <a:latin typeface="Times New Roman" pitchFamily="18" charset="0"/>
                <a:cs typeface="Times New Roman" pitchFamily="18" charset="0"/>
              </a:rPr>
              <a:t>- Text Planning, Sentence Planning, Text Realization</a:t>
            </a:r>
          </a:p>
          <a:p>
            <a:pPr algn="just" fontAlgn="base"/>
            <a:endParaRPr lang="en-US" sz="2000"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solidFill>
                  <a:srgbClr val="FF0000"/>
                </a:solidFill>
                <a:latin typeface="Times New Roman" pitchFamily="18" charset="0"/>
                <a:cs typeface="Times New Roman" pitchFamily="18" charset="0"/>
              </a:rPr>
              <a:t>STEPS OF NLP</a:t>
            </a:r>
          </a:p>
        </p:txBody>
      </p:sp>
      <p:sp>
        <p:nvSpPr>
          <p:cNvPr id="3" name="Content Placeholder 2"/>
          <p:cNvSpPr>
            <a:spLocks noGrp="1"/>
          </p:cNvSpPr>
          <p:nvPr>
            <p:ph idx="1"/>
          </p:nvPr>
        </p:nvSpPr>
        <p:spPr/>
        <p:txBody>
          <a:bodyPr>
            <a:normAutofit/>
          </a:bodyPr>
          <a:lstStyle/>
          <a:p>
            <a:pPr algn="just" fontAlgn="base"/>
            <a:r>
              <a:rPr lang="en-US" sz="2000" b="1" dirty="0" smtClean="0">
                <a:latin typeface="Times New Roman" pitchFamily="18" charset="0"/>
                <a:cs typeface="Times New Roman" pitchFamily="18" charset="0"/>
              </a:rPr>
              <a:t>Tokenization</a:t>
            </a:r>
            <a:r>
              <a:rPr lang="en-US" sz="2000" dirty="0" smtClean="0">
                <a:latin typeface="Times New Roman" pitchFamily="18" charset="0"/>
                <a:cs typeface="Times New Roman" pitchFamily="18" charset="0"/>
              </a:rPr>
              <a:t> - divide the word by word in a sentence.</a:t>
            </a:r>
          </a:p>
          <a:p>
            <a:pPr algn="just" fontAlgn="base"/>
            <a:r>
              <a:rPr lang="en-US" sz="2000" b="1" dirty="0" smtClean="0">
                <a:latin typeface="Times New Roman" pitchFamily="18" charset="0"/>
                <a:cs typeface="Times New Roman" pitchFamily="18" charset="0"/>
              </a:rPr>
              <a:t>Stemming</a:t>
            </a:r>
            <a:r>
              <a:rPr lang="en-US" sz="2000" dirty="0" smtClean="0">
                <a:latin typeface="Times New Roman" pitchFamily="18" charset="0"/>
                <a:cs typeface="Times New Roman" pitchFamily="18" charset="0"/>
              </a:rPr>
              <a:t> - normalize words into its base form or root form</a:t>
            </a:r>
          </a:p>
          <a:p>
            <a:pPr algn="just" fontAlgn="base">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affection, affects, affections, affected, affection, affecting</a:t>
            </a:r>
          </a:p>
          <a:p>
            <a:pPr algn="just" fontAlgn="base"/>
            <a:r>
              <a:rPr lang="en-US" sz="2000" b="1" dirty="0" smtClean="0">
                <a:latin typeface="Times New Roman" pitchFamily="18" charset="0"/>
                <a:cs typeface="Times New Roman" pitchFamily="18" charset="0"/>
              </a:rPr>
              <a:t>Lemmatization - </a:t>
            </a:r>
            <a:r>
              <a:rPr lang="en-US" sz="2000" dirty="0" smtClean="0">
                <a:latin typeface="Times New Roman" pitchFamily="18" charset="0"/>
                <a:cs typeface="Times New Roman" pitchFamily="18" charset="0"/>
              </a:rPr>
              <a:t>Groups together different inflected forms of a word called lemma. somehow similar to stemming, as it maps several words into one common root. output of lemmatization is proper word</a:t>
            </a:r>
          </a:p>
          <a:p>
            <a:pPr algn="just" fontAlgn="base">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a </a:t>
            </a:r>
            <a:r>
              <a:rPr lang="en-US" sz="2000" dirty="0" err="1" smtClean="0">
                <a:latin typeface="Times New Roman" pitchFamily="18" charset="0"/>
                <a:cs typeface="Times New Roman" pitchFamily="18" charset="0"/>
              </a:rPr>
              <a:t>lemmatiser</a:t>
            </a:r>
            <a:r>
              <a:rPr lang="en-US" sz="2000" dirty="0" smtClean="0">
                <a:latin typeface="Times New Roman" pitchFamily="18" charset="0"/>
                <a:cs typeface="Times New Roman" pitchFamily="18" charset="0"/>
              </a:rPr>
              <a:t> should map gone, going and went into go.</a:t>
            </a:r>
          </a:p>
          <a:p>
            <a:pPr algn="just" fontAlgn="base"/>
            <a:r>
              <a:rPr lang="en-US" sz="2000" b="1" dirty="0" smtClean="0">
                <a:latin typeface="Times New Roman" pitchFamily="18" charset="0"/>
                <a:cs typeface="Times New Roman" pitchFamily="18" charset="0"/>
              </a:rPr>
              <a:t>POS Tags -  </a:t>
            </a:r>
            <a:r>
              <a:rPr lang="en-US" sz="2000" dirty="0" smtClean="0">
                <a:latin typeface="Times New Roman" pitchFamily="18" charset="0"/>
                <a:cs typeface="Times New Roman" pitchFamily="18" charset="0"/>
              </a:rPr>
              <a:t>General speaking Grammatical type of the word are POS tags, like noun, verb, adjective, adverb article and many more.</a:t>
            </a:r>
          </a:p>
          <a:p>
            <a:pPr algn="just" fontAlgn="base"/>
            <a:r>
              <a:rPr lang="en-US" sz="2000" b="1" dirty="0" smtClean="0">
                <a:latin typeface="Times New Roman" pitchFamily="18" charset="0"/>
                <a:cs typeface="Times New Roman" pitchFamily="18" charset="0"/>
              </a:rPr>
              <a:t>NER(Name entity Recognition) </a:t>
            </a:r>
            <a:r>
              <a:rPr lang="en-US" sz="2000" dirty="0" smtClean="0">
                <a:latin typeface="Times New Roman" pitchFamily="18" charset="0"/>
                <a:cs typeface="Times New Roman" pitchFamily="18" charset="0"/>
              </a:rPr>
              <a:t>- recognizes the movie name, monetary value, organization name, location, quantities name, person name.</a:t>
            </a:r>
          </a:p>
          <a:p>
            <a:pPr algn="just" fontAlgn="base">
              <a:buNone/>
            </a:pPr>
            <a:r>
              <a:rPr lang="en-US"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3 </a:t>
            </a:r>
            <a:r>
              <a:rPr lang="fr-FR" sz="2000" dirty="0" err="1" smtClean="0">
                <a:latin typeface="Times New Roman" pitchFamily="18" charset="0"/>
                <a:cs typeface="Times New Roman" pitchFamily="18" charset="0"/>
              </a:rPr>
              <a:t>steps</a:t>
            </a:r>
            <a:r>
              <a:rPr lang="fr-FR" sz="2000" dirty="0" smtClean="0">
                <a:latin typeface="Times New Roman" pitchFamily="18" charset="0"/>
                <a:cs typeface="Times New Roman" pitchFamily="18" charset="0"/>
              </a:rPr>
              <a:t> to NER 1. Noun Identification, 2. Phrase Classification, 3. </a:t>
            </a:r>
            <a:r>
              <a:rPr lang="fr-FR" sz="2000" dirty="0" err="1" smtClean="0">
                <a:latin typeface="Times New Roman" pitchFamily="18" charset="0"/>
                <a:cs typeface="Times New Roman" pitchFamily="18" charset="0"/>
              </a:rPr>
              <a:t>Entity</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Disambiguation</a:t>
            </a:r>
            <a:r>
              <a:rPr lang="fr-FR"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1196</Words>
  <Application>Microsoft Office PowerPoint</Application>
  <PresentationFormat>On-screen Show (4:3)</PresentationFormat>
  <Paragraphs>120</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ABSTRACT</vt:lpstr>
      <vt:lpstr>INTRODUCTION</vt:lpstr>
      <vt:lpstr>PowerPoint Presentation</vt:lpstr>
      <vt:lpstr>PROPOSED SYSTEM</vt:lpstr>
      <vt:lpstr>SYSTEM REQUIREMENTS</vt:lpstr>
      <vt:lpstr>ARCHITUCTURE </vt:lpstr>
      <vt:lpstr>ARCHITUCTURE </vt:lpstr>
      <vt:lpstr>NLP</vt:lpstr>
      <vt:lpstr>STEPS OF NLP</vt:lpstr>
      <vt:lpstr>PowerPoint Presentation</vt:lpstr>
      <vt:lpstr>Algorithms explanation</vt:lpstr>
      <vt:lpstr>PowerPoint Presentation</vt:lpstr>
      <vt:lpstr>PowerPoint Presentation</vt:lpstr>
      <vt:lpstr>Dataset Description</vt:lpstr>
      <vt:lpstr>PowerPoint Presentation</vt:lpstr>
      <vt:lpstr>Functional Requirements</vt:lpstr>
      <vt:lpstr>Non Functional Requirements</vt:lpstr>
      <vt:lpstr>UML - USECASE</vt:lpstr>
      <vt:lpstr>UML - Sequence</vt:lpstr>
      <vt:lpstr>UML - Activity</vt:lpstr>
      <vt:lpstr>UML - Deployment</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Gopal</dc:creator>
  <cp:lastModifiedBy>Gopal</cp:lastModifiedBy>
  <cp:revision>30</cp:revision>
  <dcterms:created xsi:type="dcterms:W3CDTF">2006-08-16T00:00:00Z</dcterms:created>
  <dcterms:modified xsi:type="dcterms:W3CDTF">2023-05-04T05:10:38Z</dcterms:modified>
</cp:coreProperties>
</file>