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0"/>
  </p:notesMasterIdLst>
  <p:handoutMasterIdLst>
    <p:handoutMasterId r:id="rId31"/>
  </p:handoutMasterIdLst>
  <p:sldIdLst>
    <p:sldId id="257" r:id="rId2"/>
    <p:sldId id="258" r:id="rId3"/>
    <p:sldId id="312" r:id="rId4"/>
    <p:sldId id="262" r:id="rId5"/>
    <p:sldId id="341" r:id="rId6"/>
    <p:sldId id="311" r:id="rId7"/>
    <p:sldId id="306" r:id="rId8"/>
    <p:sldId id="323" r:id="rId9"/>
    <p:sldId id="322" r:id="rId10"/>
    <p:sldId id="328" r:id="rId11"/>
    <p:sldId id="320" r:id="rId12"/>
    <p:sldId id="321" r:id="rId13"/>
    <p:sldId id="331" r:id="rId14"/>
    <p:sldId id="325" r:id="rId15"/>
    <p:sldId id="326" r:id="rId16"/>
    <p:sldId id="327" r:id="rId17"/>
    <p:sldId id="332" r:id="rId18"/>
    <p:sldId id="334" r:id="rId19"/>
    <p:sldId id="333" r:id="rId20"/>
    <p:sldId id="336" r:id="rId21"/>
    <p:sldId id="335" r:id="rId22"/>
    <p:sldId id="337" r:id="rId23"/>
    <p:sldId id="338" r:id="rId24"/>
    <p:sldId id="339" r:id="rId25"/>
    <p:sldId id="340" r:id="rId26"/>
    <p:sldId id="329" r:id="rId27"/>
    <p:sldId id="330" r:id="rId28"/>
    <p:sldId id="31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D0FD99-3AD4-1250-6DB5-67C7E84BA4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1816F83-22DB-A0FF-1494-5FF2431228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01D3D-7665-4F91-8055-71150C35E27E}" type="datetimeFigureOut">
              <a:rPr lang="en-IN" smtClean="0"/>
              <a:t>24-05-2022</a:t>
            </a:fld>
            <a:endParaRPr lang="en-IN"/>
          </a:p>
        </p:txBody>
      </p:sp>
      <p:sp>
        <p:nvSpPr>
          <p:cNvPr id="4" name="Footer Placeholder 3">
            <a:extLst>
              <a:ext uri="{FF2B5EF4-FFF2-40B4-BE49-F238E27FC236}">
                <a16:creationId xmlns:a16="http://schemas.microsoft.com/office/drawing/2014/main" id="{4C9CBF64-D275-7E48-C09B-C502B78D22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D38BEEC-4BC6-35B6-054F-09EAA1859F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4670FE-040E-465C-8284-CD6EA31CCDE1}" type="slidenum">
              <a:rPr lang="en-IN" smtClean="0"/>
              <a:t>‹#›</a:t>
            </a:fld>
            <a:endParaRPr lang="en-IN"/>
          </a:p>
        </p:txBody>
      </p:sp>
    </p:spTree>
    <p:extLst>
      <p:ext uri="{BB962C8B-B14F-4D97-AF65-F5344CB8AC3E}">
        <p14:creationId xmlns:p14="http://schemas.microsoft.com/office/powerpoint/2010/main" val="3222729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A9D85-15E1-4C23-80E3-4BCF4452F8A2}" type="datetimeFigureOut">
              <a:rPr lang="en-IN" smtClean="0"/>
              <a:t>24-05-2022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B94C-2FB1-4739-8277-7E82F574B38C}" type="slidenum">
              <a:rPr lang="en-IN" smtClean="0"/>
              <a:t>‹#›</a:t>
            </a:fld>
            <a:endParaRPr lang="en-IN"/>
          </a:p>
        </p:txBody>
      </p:sp>
    </p:spTree>
    <p:extLst>
      <p:ext uri="{BB962C8B-B14F-4D97-AF65-F5344CB8AC3E}">
        <p14:creationId xmlns:p14="http://schemas.microsoft.com/office/powerpoint/2010/main" val="42232593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f9262ee2f_0_24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f9262ee2f_0_24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8137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2777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116145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192672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4026231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1251333" y="593367"/>
            <a:ext cx="7647600" cy="125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32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1251333" y="1661367"/>
            <a:ext cx="9562800" cy="4053200"/>
          </a:xfrm>
          <a:prstGeom prst="rect">
            <a:avLst/>
          </a:prstGeom>
        </p:spPr>
        <p:txBody>
          <a:bodyPr spcFirstLastPara="1" wrap="square" lIns="91425" tIns="91425" rIns="91425" bIns="91425" anchor="t" anchorCtr="0">
            <a:noAutofit/>
          </a:bodyPr>
          <a:lstStyle>
            <a:lvl1pPr marL="609585" lvl="0" indent="-402157" rtl="0">
              <a:spcBef>
                <a:spcPts val="0"/>
              </a:spcBef>
              <a:spcAft>
                <a:spcPts val="0"/>
              </a:spcAft>
              <a:buClr>
                <a:schemeClr val="lt1"/>
              </a:buClr>
              <a:buSzPts val="1150"/>
              <a:buChar char="●"/>
              <a:defRPr sz="1533">
                <a:solidFill>
                  <a:schemeClr val="lt1"/>
                </a:solidFill>
              </a:defRPr>
            </a:lvl1pPr>
            <a:lvl2pPr marL="1219170" lvl="1" indent="-402157" rtl="0">
              <a:spcBef>
                <a:spcPts val="2133"/>
              </a:spcBef>
              <a:spcAft>
                <a:spcPts val="0"/>
              </a:spcAft>
              <a:buClr>
                <a:schemeClr val="lt1"/>
              </a:buClr>
              <a:buSzPts val="1150"/>
              <a:buChar char="○"/>
              <a:defRPr sz="1533">
                <a:solidFill>
                  <a:schemeClr val="lt1"/>
                </a:solidFill>
              </a:defRPr>
            </a:lvl2pPr>
            <a:lvl3pPr marL="1828754" lvl="2" indent="-402157" rtl="0">
              <a:spcBef>
                <a:spcPts val="2133"/>
              </a:spcBef>
              <a:spcAft>
                <a:spcPts val="0"/>
              </a:spcAft>
              <a:buClr>
                <a:schemeClr val="lt1"/>
              </a:buClr>
              <a:buSzPts val="1150"/>
              <a:buChar char="■"/>
              <a:defRPr sz="1533">
                <a:solidFill>
                  <a:schemeClr val="lt1"/>
                </a:solidFill>
              </a:defRPr>
            </a:lvl3pPr>
            <a:lvl4pPr marL="2438339" lvl="3" indent="-402157" rtl="0">
              <a:spcBef>
                <a:spcPts val="2133"/>
              </a:spcBef>
              <a:spcAft>
                <a:spcPts val="0"/>
              </a:spcAft>
              <a:buClr>
                <a:schemeClr val="lt1"/>
              </a:buClr>
              <a:buSzPts val="1150"/>
              <a:buChar char="●"/>
              <a:defRPr sz="1533">
                <a:solidFill>
                  <a:schemeClr val="lt1"/>
                </a:solidFill>
              </a:defRPr>
            </a:lvl4pPr>
            <a:lvl5pPr marL="3047924" lvl="4" indent="-402157" rtl="0">
              <a:spcBef>
                <a:spcPts val="2133"/>
              </a:spcBef>
              <a:spcAft>
                <a:spcPts val="0"/>
              </a:spcAft>
              <a:buClr>
                <a:schemeClr val="lt1"/>
              </a:buClr>
              <a:buSzPts val="1150"/>
              <a:buChar char="○"/>
              <a:defRPr sz="1533">
                <a:solidFill>
                  <a:schemeClr val="lt1"/>
                </a:solidFill>
              </a:defRPr>
            </a:lvl5pPr>
            <a:lvl6pPr marL="3657509" lvl="5" indent="-402157" rtl="0">
              <a:spcBef>
                <a:spcPts val="2133"/>
              </a:spcBef>
              <a:spcAft>
                <a:spcPts val="0"/>
              </a:spcAft>
              <a:buClr>
                <a:schemeClr val="lt1"/>
              </a:buClr>
              <a:buSzPts val="1150"/>
              <a:buChar char="■"/>
              <a:defRPr sz="1533">
                <a:solidFill>
                  <a:schemeClr val="lt1"/>
                </a:solidFill>
              </a:defRPr>
            </a:lvl6pPr>
            <a:lvl7pPr marL="4267093" lvl="6" indent="-402157" rtl="0">
              <a:spcBef>
                <a:spcPts val="2133"/>
              </a:spcBef>
              <a:spcAft>
                <a:spcPts val="0"/>
              </a:spcAft>
              <a:buClr>
                <a:schemeClr val="lt1"/>
              </a:buClr>
              <a:buSzPts val="1150"/>
              <a:buChar char="●"/>
              <a:defRPr sz="1533">
                <a:solidFill>
                  <a:schemeClr val="lt1"/>
                </a:solidFill>
              </a:defRPr>
            </a:lvl7pPr>
            <a:lvl8pPr marL="4876678" lvl="7" indent="-402157" rtl="0">
              <a:spcBef>
                <a:spcPts val="2133"/>
              </a:spcBef>
              <a:spcAft>
                <a:spcPts val="0"/>
              </a:spcAft>
              <a:buClr>
                <a:schemeClr val="lt1"/>
              </a:buClr>
              <a:buSzPts val="1150"/>
              <a:buChar char="○"/>
              <a:defRPr sz="1533">
                <a:solidFill>
                  <a:schemeClr val="lt1"/>
                </a:solidFill>
              </a:defRPr>
            </a:lvl8pPr>
            <a:lvl9pPr marL="5486263" lvl="8" indent="-402157" rtl="0">
              <a:spcBef>
                <a:spcPts val="2133"/>
              </a:spcBef>
              <a:spcAft>
                <a:spcPts val="2133"/>
              </a:spcAft>
              <a:buClr>
                <a:schemeClr val="lt1"/>
              </a:buClr>
              <a:buSzPts val="1150"/>
              <a:buChar char="■"/>
              <a:defRPr sz="1533">
                <a:solidFill>
                  <a:schemeClr val="lt1"/>
                </a:solidFill>
              </a:defRPr>
            </a:lvl9pPr>
          </a:lstStyle>
          <a:p>
            <a:endParaRPr/>
          </a:p>
        </p:txBody>
      </p:sp>
    </p:spTree>
    <p:extLst>
      <p:ext uri="{BB962C8B-B14F-4D97-AF65-F5344CB8AC3E}">
        <p14:creationId xmlns:p14="http://schemas.microsoft.com/office/powerpoint/2010/main" val="125342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251333" y="593367"/>
            <a:ext cx="6172400" cy="1255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32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1251333" y="2212367"/>
            <a:ext cx="6595200" cy="3681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lt1"/>
              </a:buClr>
              <a:buSzPts val="1400"/>
              <a:buChar char="●"/>
              <a:defRPr sz="1867">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Tree>
    <p:extLst>
      <p:ext uri="{BB962C8B-B14F-4D97-AF65-F5344CB8AC3E}">
        <p14:creationId xmlns:p14="http://schemas.microsoft.com/office/powerpoint/2010/main" val="239215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1">
  <p:cSld name="Title + Design 1">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1251333" y="593367"/>
            <a:ext cx="6269600" cy="125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32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extLst>
      <p:ext uri="{BB962C8B-B14F-4D97-AF65-F5344CB8AC3E}">
        <p14:creationId xmlns:p14="http://schemas.microsoft.com/office/powerpoint/2010/main" val="407618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23347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118894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186408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221565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364320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372157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363906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34AB30-D391-476E-9107-2EA406FC4820}" type="slidenum">
              <a:rPr lang="en-IN" smtClean="0"/>
              <a:t>‹#›</a:t>
            </a:fld>
            <a:endParaRPr lang="en-IN"/>
          </a:p>
        </p:txBody>
      </p:sp>
    </p:spTree>
    <p:extLst>
      <p:ext uri="{BB962C8B-B14F-4D97-AF65-F5344CB8AC3E}">
        <p14:creationId xmlns:p14="http://schemas.microsoft.com/office/powerpoint/2010/main" val="120047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4AB30-D391-476E-9107-2EA406FC4820}" type="slidenum">
              <a:rPr lang="en-IN" smtClean="0"/>
              <a:t>‹#›</a:t>
            </a:fld>
            <a:endParaRPr lang="en-IN"/>
          </a:p>
        </p:txBody>
      </p:sp>
    </p:spTree>
    <p:extLst>
      <p:ext uri="{BB962C8B-B14F-4D97-AF65-F5344CB8AC3E}">
        <p14:creationId xmlns:p14="http://schemas.microsoft.com/office/powerpoint/2010/main" val="274578815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427063" y="2593779"/>
            <a:ext cx="10744909" cy="3384797"/>
          </a:xfrm>
          <a:prstGeom prst="rect">
            <a:avLst/>
          </a:prstGeom>
          <a:effectLst>
            <a:outerShdw blurRad="142875" dist="19050" dir="8760000" algn="bl" rotWithShape="0">
              <a:srgbClr val="76A5AF">
                <a:alpha val="50000"/>
              </a:srgbClr>
            </a:outerShdw>
          </a:effectLst>
        </p:spPr>
        <p:txBody>
          <a:bodyPr spcFirstLastPara="1" vert="horz" wrap="square" lIns="121900" tIns="121900" rIns="121900" bIns="121900" rtlCol="0" anchor="b" anchorCtr="0">
            <a:noAutofit/>
          </a:bodyPr>
          <a:lstStyle/>
          <a:p>
            <a:br>
              <a:rPr lang="en-US" sz="3200" dirty="0"/>
            </a:br>
            <a:br>
              <a:rPr lang="en-US" sz="3200" dirty="0"/>
            </a:br>
            <a:r>
              <a:rPr lang="en-US" sz="3200" dirty="0"/>
              <a:t>PANIMALAR ENGINEERING COLLEGE</a:t>
            </a:r>
            <a:br>
              <a:rPr lang="en-US" sz="3200" dirty="0"/>
            </a:br>
            <a:br>
              <a:rPr lang="en-US" sz="3200" dirty="0"/>
            </a:br>
            <a:r>
              <a:rPr lang="en-US" sz="3200" dirty="0"/>
              <a:t>Department of Computer Science &amp; Engineering</a:t>
            </a:r>
            <a:br>
              <a:rPr lang="en-IN" sz="3200" dirty="0"/>
            </a:br>
            <a:br>
              <a:rPr lang="en-US" sz="3200" dirty="0"/>
            </a:br>
            <a:r>
              <a:rPr lang="en-US" sz="3200" dirty="0"/>
              <a:t>CS8811 - PROJECT WORK </a:t>
            </a:r>
            <a:br>
              <a:rPr lang="en-US" sz="3200" dirty="0"/>
            </a:br>
            <a:r>
              <a:rPr lang="en-US" sz="3200" dirty="0"/>
              <a:t>REVIEW</a:t>
            </a:r>
            <a:br>
              <a:rPr lang="en-US" sz="3200" dirty="0"/>
            </a:br>
            <a:br>
              <a:rPr lang="en-US" sz="3200" dirty="0"/>
            </a:br>
            <a:r>
              <a:rPr lang="en-US" sz="2667" dirty="0"/>
              <a:t>DECENTRALIZED MEDICINE SUPPLY-CHAIN MANAGEMENT AND ELIMINATE COUNTERFEIT MEDICINE USING BLOCKCHAIN </a:t>
            </a:r>
            <a:br>
              <a:rPr lang="en-US" sz="2667" dirty="0"/>
            </a:br>
            <a:r>
              <a:rPr lang="en-US" sz="2667" dirty="0"/>
              <a:t> </a:t>
            </a:r>
            <a:br>
              <a:rPr lang="en-US" dirty="0"/>
            </a:br>
            <a:endParaRPr dirty="0"/>
          </a:p>
        </p:txBody>
      </p:sp>
      <p:pic>
        <p:nvPicPr>
          <p:cNvPr id="9" name="Picture 8">
            <a:extLst>
              <a:ext uri="{FF2B5EF4-FFF2-40B4-BE49-F238E27FC236}">
                <a16:creationId xmlns:a16="http://schemas.microsoft.com/office/drawing/2014/main" id="{9F828529-479D-425F-9584-0E113F89E558}"/>
              </a:ext>
            </a:extLst>
          </p:cNvPr>
          <p:cNvPicPr>
            <a:picLocks noChangeAspect="1"/>
          </p:cNvPicPr>
          <p:nvPr/>
        </p:nvPicPr>
        <p:blipFill>
          <a:blip r:embed="rId3"/>
          <a:stretch>
            <a:fillRect/>
          </a:stretch>
        </p:blipFill>
        <p:spPr>
          <a:xfrm rot="10800000" flipV="1">
            <a:off x="321340" y="363010"/>
            <a:ext cx="1133833" cy="1168053"/>
          </a:xfrm>
          <a:prstGeom prst="rect">
            <a:avLst/>
          </a:prstGeom>
        </p:spPr>
      </p:pic>
      <p:sp>
        <p:nvSpPr>
          <p:cNvPr id="6" name="Google Shape;163;p38">
            <a:extLst>
              <a:ext uri="{FF2B5EF4-FFF2-40B4-BE49-F238E27FC236}">
                <a16:creationId xmlns:a16="http://schemas.microsoft.com/office/drawing/2014/main" id="{EE0FE367-596A-4D75-8BBF-C7865FD96268}"/>
              </a:ext>
            </a:extLst>
          </p:cNvPr>
          <p:cNvSpPr txBox="1">
            <a:spLocks/>
          </p:cNvSpPr>
          <p:nvPr/>
        </p:nvSpPr>
        <p:spPr>
          <a:xfrm>
            <a:off x="427063" y="4998283"/>
            <a:ext cx="8660231" cy="14967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pPr marL="0" indent="0" algn="l"/>
            <a:r>
              <a:rPr lang="en-IN" sz="2133" b="1" i="1" dirty="0">
                <a:solidFill>
                  <a:schemeClr val="tx2">
                    <a:lumMod val="75000"/>
                  </a:schemeClr>
                </a:solidFill>
                <a:latin typeface="Times New Roman" panose="02020603050405020304" pitchFamily="18" charset="0"/>
                <a:cs typeface="Times New Roman" panose="02020603050405020304" pitchFamily="18" charset="0"/>
              </a:rPr>
              <a:t>GUIDE NAME: </a:t>
            </a:r>
            <a:r>
              <a:rPr lang="en-IN" sz="2133" b="1" i="1" dirty="0" err="1">
                <a:solidFill>
                  <a:schemeClr val="tx2">
                    <a:lumMod val="75000"/>
                  </a:schemeClr>
                </a:solidFill>
                <a:latin typeface="Times New Roman" panose="02020603050405020304" pitchFamily="18" charset="0"/>
                <a:cs typeface="Times New Roman" panose="02020603050405020304" pitchFamily="18" charset="0"/>
              </a:rPr>
              <a:t>Mr.THYAGARAJAN</a:t>
            </a:r>
            <a:r>
              <a:rPr lang="en-IN" sz="2133" b="1" i="1" dirty="0">
                <a:solidFill>
                  <a:schemeClr val="tx2">
                    <a:lumMod val="75000"/>
                  </a:schemeClr>
                </a:solidFill>
                <a:latin typeface="Times New Roman" panose="02020603050405020304" pitchFamily="18" charset="0"/>
                <a:cs typeface="Times New Roman" panose="02020603050405020304" pitchFamily="18" charset="0"/>
              </a:rPr>
              <a:t> C</a:t>
            </a:r>
          </a:p>
          <a:p>
            <a:pPr marL="0" indent="0" algn="l"/>
            <a:r>
              <a:rPr lang="en-IN" sz="2133" b="1" i="1" dirty="0">
                <a:solidFill>
                  <a:schemeClr val="tx2">
                    <a:lumMod val="75000"/>
                  </a:schemeClr>
                </a:solidFill>
                <a:latin typeface="Times New Roman" panose="02020603050405020304" pitchFamily="18" charset="0"/>
                <a:cs typeface="Times New Roman" panose="02020603050405020304" pitchFamily="18" charset="0"/>
              </a:rPr>
              <a:t>BATCH.NO:C13</a:t>
            </a:r>
          </a:p>
          <a:p>
            <a:pPr marL="0" indent="0" algn="l"/>
            <a:r>
              <a:rPr lang="en-IN" sz="2133" b="1" i="1" dirty="0">
                <a:solidFill>
                  <a:schemeClr val="tx2">
                    <a:lumMod val="75000"/>
                  </a:schemeClr>
                </a:solidFill>
                <a:latin typeface="Times New Roman" panose="02020603050405020304" pitchFamily="18" charset="0"/>
                <a:cs typeface="Times New Roman" panose="02020603050405020304" pitchFamily="18" charset="0"/>
              </a:rPr>
              <a:t>TEAM:</a:t>
            </a:r>
            <a:r>
              <a:rPr lang="en-US" sz="2133" b="1" i="1" dirty="0">
                <a:solidFill>
                  <a:schemeClr val="tx2">
                    <a:lumMod val="75000"/>
                  </a:schemeClr>
                </a:solidFill>
                <a:latin typeface="Times New Roman" panose="02020603050405020304" pitchFamily="18" charset="0"/>
                <a:cs typeface="Times New Roman" panose="02020603050405020304" pitchFamily="18" charset="0"/>
              </a:rPr>
              <a:t>SUNDARESAN R, SATHISH KUMAR T.P, VISHAL S</a:t>
            </a:r>
            <a:r>
              <a:rPr lang="en-US" sz="2133" b="1" i="1" dirty="0">
                <a:latin typeface="Times New Roman" panose="02020603050405020304" pitchFamily="18" charset="0"/>
                <a:cs typeface="Times New Roman" panose="02020603050405020304" pitchFamily="18" charset="0"/>
              </a:rPr>
              <a:t>		</a:t>
            </a:r>
            <a:endParaRPr lang="en-IN" sz="2133" b="1" i="1" dirty="0">
              <a:latin typeface="Times New Roman" panose="02020603050405020304" pitchFamily="18" charset="0"/>
              <a:cs typeface="Times New Roman" panose="02020603050405020304" pitchFamily="18" charset="0"/>
            </a:endParaRPr>
          </a:p>
          <a:p>
            <a:pPr marL="0" indent="0" algn="l"/>
            <a:endParaRPr lang="en-IN" sz="1867" dirty="0"/>
          </a:p>
        </p:txBody>
      </p:sp>
      <p:sp>
        <p:nvSpPr>
          <p:cNvPr id="2" name="Slide Number Placeholder 1">
            <a:extLst>
              <a:ext uri="{FF2B5EF4-FFF2-40B4-BE49-F238E27FC236}">
                <a16:creationId xmlns:a16="http://schemas.microsoft.com/office/drawing/2014/main" id="{A7B58F33-90B6-9531-A6BA-B935C65606FF}"/>
              </a:ext>
            </a:extLst>
          </p:cNvPr>
          <p:cNvSpPr>
            <a:spLocks noGrp="1"/>
          </p:cNvSpPr>
          <p:nvPr>
            <p:ph type="sldNum" sz="quarter" idx="12"/>
          </p:nvPr>
        </p:nvSpPr>
        <p:spPr/>
        <p:txBody>
          <a:bodyPr/>
          <a:lstStyle/>
          <a:p>
            <a:fld id="{A334AB30-D391-476E-9107-2EA406FC4820}" type="slidenum">
              <a:rPr lang="en-IN" smtClean="0"/>
              <a:t>1</a:t>
            </a:fld>
            <a:endParaRPr lang="en-IN"/>
          </a:p>
        </p:txBody>
      </p:sp>
      <p:pic>
        <p:nvPicPr>
          <p:cNvPr id="4" name="Picture 3">
            <a:extLst>
              <a:ext uri="{FF2B5EF4-FFF2-40B4-BE49-F238E27FC236}">
                <a16:creationId xmlns:a16="http://schemas.microsoft.com/office/drawing/2014/main" id="{726E7E18-FEA2-0FC1-CA56-3D2FBFD3F67F}"/>
              </a:ext>
            </a:extLst>
          </p:cNvPr>
          <p:cNvPicPr>
            <a:picLocks noChangeAspect="1"/>
          </p:cNvPicPr>
          <p:nvPr/>
        </p:nvPicPr>
        <p:blipFill>
          <a:blip r:embed="rId4"/>
          <a:stretch>
            <a:fillRect/>
          </a:stretch>
        </p:blipFill>
        <p:spPr>
          <a:xfrm>
            <a:off x="10443788" y="476365"/>
            <a:ext cx="1030313" cy="10546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1B8A-CDAF-4B64-BC71-6DBD58185D30}"/>
              </a:ext>
            </a:extLst>
          </p:cNvPr>
          <p:cNvSpPr>
            <a:spLocks noGrp="1"/>
          </p:cNvSpPr>
          <p:nvPr>
            <p:ph type="title"/>
          </p:nvPr>
        </p:nvSpPr>
        <p:spPr>
          <a:xfrm>
            <a:off x="131371" y="210595"/>
            <a:ext cx="6269600" cy="1255200"/>
          </a:xfrm>
        </p:spPr>
        <p:txBody>
          <a:bodyPr/>
          <a:lstStyle/>
          <a:p>
            <a:r>
              <a:rPr lang="en-IN" u="sng" dirty="0">
                <a:latin typeface="Montserrat ExtraBold" panose="00000900000000000000" pitchFamily="2" charset="0"/>
              </a:rPr>
              <a:t>Sequence Diagram:</a:t>
            </a:r>
          </a:p>
        </p:txBody>
      </p:sp>
      <p:pic>
        <p:nvPicPr>
          <p:cNvPr id="4" name="Picture 3">
            <a:extLst>
              <a:ext uri="{FF2B5EF4-FFF2-40B4-BE49-F238E27FC236}">
                <a16:creationId xmlns:a16="http://schemas.microsoft.com/office/drawing/2014/main" id="{9B8AB8A6-3410-4836-8E1E-0DA85557DB8C}"/>
              </a:ext>
            </a:extLst>
          </p:cNvPr>
          <p:cNvPicPr>
            <a:picLocks noChangeAspect="1"/>
          </p:cNvPicPr>
          <p:nvPr/>
        </p:nvPicPr>
        <p:blipFill>
          <a:blip r:embed="rId2"/>
          <a:stretch>
            <a:fillRect/>
          </a:stretch>
        </p:blipFill>
        <p:spPr>
          <a:xfrm>
            <a:off x="1023297" y="946985"/>
            <a:ext cx="9963681" cy="5475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702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8D13-4E0B-442D-8F15-E63C451D5311}"/>
              </a:ext>
            </a:extLst>
          </p:cNvPr>
          <p:cNvSpPr>
            <a:spLocks noGrp="1"/>
          </p:cNvSpPr>
          <p:nvPr>
            <p:ph type="title"/>
          </p:nvPr>
        </p:nvSpPr>
        <p:spPr>
          <a:xfrm>
            <a:off x="120414" y="360723"/>
            <a:ext cx="7842015" cy="888059"/>
          </a:xfrm>
        </p:spPr>
        <p:txBody>
          <a:bodyPr/>
          <a:lstStyle/>
          <a:p>
            <a:r>
              <a:rPr lang="en-US" u="sng" dirty="0">
                <a:latin typeface="Montserrat ExtraBold" panose="00000900000000000000" pitchFamily="2" charset="0"/>
              </a:rPr>
              <a:t>Entity Relationship Diagram:</a:t>
            </a:r>
          </a:p>
        </p:txBody>
      </p:sp>
      <p:pic>
        <p:nvPicPr>
          <p:cNvPr id="5" name="Picture 4">
            <a:extLst>
              <a:ext uri="{FF2B5EF4-FFF2-40B4-BE49-F238E27FC236}">
                <a16:creationId xmlns:a16="http://schemas.microsoft.com/office/drawing/2014/main" id="{5180B610-6891-D9FF-5DCE-469A9DFB0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36" y="1248782"/>
            <a:ext cx="9825871" cy="4956949"/>
          </a:xfrm>
          <a:prstGeom prst="rect">
            <a:avLst/>
          </a:prstGeom>
        </p:spPr>
      </p:pic>
    </p:spTree>
    <p:extLst>
      <p:ext uri="{BB962C8B-B14F-4D97-AF65-F5344CB8AC3E}">
        <p14:creationId xmlns:p14="http://schemas.microsoft.com/office/powerpoint/2010/main" val="243997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A850-28C1-4582-A643-3FF5B7DCE7D0}"/>
              </a:ext>
            </a:extLst>
          </p:cNvPr>
          <p:cNvSpPr>
            <a:spLocks noGrp="1"/>
          </p:cNvSpPr>
          <p:nvPr>
            <p:ph type="title"/>
          </p:nvPr>
        </p:nvSpPr>
        <p:spPr>
          <a:xfrm>
            <a:off x="170122" y="129823"/>
            <a:ext cx="4109156" cy="842904"/>
          </a:xfrm>
        </p:spPr>
        <p:txBody>
          <a:bodyPr/>
          <a:lstStyle/>
          <a:p>
            <a:r>
              <a:rPr lang="en-US" b="1" u="sng" dirty="0">
                <a:latin typeface="Montserrat ExtraBold" panose="00000900000000000000" pitchFamily="2" charset="0"/>
              </a:rPr>
              <a:t>Class Diagram:</a:t>
            </a:r>
          </a:p>
        </p:txBody>
      </p:sp>
      <p:pic>
        <p:nvPicPr>
          <p:cNvPr id="3" name="Picture 2">
            <a:extLst>
              <a:ext uri="{FF2B5EF4-FFF2-40B4-BE49-F238E27FC236}">
                <a16:creationId xmlns:a16="http://schemas.microsoft.com/office/drawing/2014/main" id="{40E81321-EE5B-93AF-554A-5EA9C2AC1A6E}"/>
              </a:ext>
            </a:extLst>
          </p:cNvPr>
          <p:cNvPicPr>
            <a:picLocks noChangeAspect="1"/>
          </p:cNvPicPr>
          <p:nvPr/>
        </p:nvPicPr>
        <p:blipFill rotWithShape="1">
          <a:blip r:embed="rId2"/>
          <a:srcRect r="11671"/>
          <a:stretch/>
        </p:blipFill>
        <p:spPr>
          <a:xfrm>
            <a:off x="775856" y="1233055"/>
            <a:ext cx="10903526" cy="5444310"/>
          </a:xfrm>
          <a:prstGeom prst="rect">
            <a:avLst/>
          </a:prstGeom>
        </p:spPr>
      </p:pic>
    </p:spTree>
    <p:extLst>
      <p:ext uri="{BB962C8B-B14F-4D97-AF65-F5344CB8AC3E}">
        <p14:creationId xmlns:p14="http://schemas.microsoft.com/office/powerpoint/2010/main" val="224656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525C-DCD1-7027-161C-3B1465F928C4}"/>
              </a:ext>
            </a:extLst>
          </p:cNvPr>
          <p:cNvSpPr>
            <a:spLocks noGrp="1"/>
          </p:cNvSpPr>
          <p:nvPr>
            <p:ph type="title"/>
          </p:nvPr>
        </p:nvSpPr>
        <p:spPr>
          <a:xfrm>
            <a:off x="288015" y="322433"/>
            <a:ext cx="6269600" cy="1255200"/>
          </a:xfrm>
        </p:spPr>
        <p:txBody>
          <a:bodyPr/>
          <a:lstStyle/>
          <a:p>
            <a:r>
              <a:rPr lang="en-IN" b="1" u="sng" dirty="0">
                <a:latin typeface="Montserrat ExtraBold" panose="00000900000000000000" pitchFamily="2" charset="0"/>
              </a:rPr>
              <a:t>Component Diagram:</a:t>
            </a:r>
          </a:p>
        </p:txBody>
      </p:sp>
      <p:pic>
        <p:nvPicPr>
          <p:cNvPr id="3" name="Picture 2">
            <a:extLst>
              <a:ext uri="{FF2B5EF4-FFF2-40B4-BE49-F238E27FC236}">
                <a16:creationId xmlns:a16="http://schemas.microsoft.com/office/drawing/2014/main" id="{688CDFBF-53CA-EA30-4774-2645F03D67B7}"/>
              </a:ext>
            </a:extLst>
          </p:cNvPr>
          <p:cNvPicPr>
            <a:picLocks noChangeAspect="1"/>
          </p:cNvPicPr>
          <p:nvPr/>
        </p:nvPicPr>
        <p:blipFill>
          <a:blip r:embed="rId2"/>
          <a:stretch>
            <a:fillRect/>
          </a:stretch>
        </p:blipFill>
        <p:spPr>
          <a:xfrm>
            <a:off x="1294458" y="1158993"/>
            <a:ext cx="9753601" cy="5376575"/>
          </a:xfrm>
          <a:prstGeom prst="rect">
            <a:avLst/>
          </a:prstGeom>
        </p:spPr>
      </p:pic>
    </p:spTree>
    <p:extLst>
      <p:ext uri="{BB962C8B-B14F-4D97-AF65-F5344CB8AC3E}">
        <p14:creationId xmlns:p14="http://schemas.microsoft.com/office/powerpoint/2010/main" val="149327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B832-8F61-46B7-A459-EAA781CCD883}"/>
              </a:ext>
            </a:extLst>
          </p:cNvPr>
          <p:cNvSpPr>
            <a:spLocks noGrp="1"/>
          </p:cNvSpPr>
          <p:nvPr>
            <p:ph type="title"/>
          </p:nvPr>
        </p:nvSpPr>
        <p:spPr>
          <a:xfrm>
            <a:off x="184299" y="143517"/>
            <a:ext cx="6269600" cy="1255200"/>
          </a:xfrm>
        </p:spPr>
        <p:txBody>
          <a:bodyPr/>
          <a:lstStyle/>
          <a:p>
            <a:r>
              <a:rPr lang="en-US" b="1" u="sng" dirty="0">
                <a:latin typeface="Montserrat ExtraBold" panose="00000900000000000000" pitchFamily="2" charset="0"/>
              </a:rPr>
              <a:t>Data Dictionary:</a:t>
            </a:r>
          </a:p>
        </p:txBody>
      </p:sp>
      <p:pic>
        <p:nvPicPr>
          <p:cNvPr id="4" name="Picture 3">
            <a:extLst>
              <a:ext uri="{FF2B5EF4-FFF2-40B4-BE49-F238E27FC236}">
                <a16:creationId xmlns:a16="http://schemas.microsoft.com/office/drawing/2014/main" id="{4B0637A2-6917-4FF9-B379-9098DEB0DF1B}"/>
              </a:ext>
            </a:extLst>
          </p:cNvPr>
          <p:cNvPicPr>
            <a:picLocks noChangeAspect="1"/>
          </p:cNvPicPr>
          <p:nvPr/>
        </p:nvPicPr>
        <p:blipFill>
          <a:blip r:embed="rId2"/>
          <a:stretch>
            <a:fillRect/>
          </a:stretch>
        </p:blipFill>
        <p:spPr>
          <a:xfrm>
            <a:off x="1309512" y="933101"/>
            <a:ext cx="10069688" cy="5509091"/>
          </a:xfrm>
          <a:prstGeom prst="rect">
            <a:avLst/>
          </a:prstGeom>
        </p:spPr>
      </p:pic>
    </p:spTree>
    <p:extLst>
      <p:ext uri="{BB962C8B-B14F-4D97-AF65-F5344CB8AC3E}">
        <p14:creationId xmlns:p14="http://schemas.microsoft.com/office/powerpoint/2010/main" val="281311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D4CB60-C14D-4F4D-BD3C-6635246830BB}"/>
              </a:ext>
            </a:extLst>
          </p:cNvPr>
          <p:cNvPicPr>
            <a:picLocks noChangeAspect="1"/>
          </p:cNvPicPr>
          <p:nvPr/>
        </p:nvPicPr>
        <p:blipFill>
          <a:blip r:embed="rId2"/>
          <a:stretch>
            <a:fillRect/>
          </a:stretch>
        </p:blipFill>
        <p:spPr>
          <a:xfrm>
            <a:off x="1071641" y="883749"/>
            <a:ext cx="10048719" cy="5377820"/>
          </a:xfrm>
          <a:prstGeom prst="rect">
            <a:avLst/>
          </a:prstGeom>
        </p:spPr>
      </p:pic>
    </p:spTree>
    <p:extLst>
      <p:ext uri="{BB962C8B-B14F-4D97-AF65-F5344CB8AC3E}">
        <p14:creationId xmlns:p14="http://schemas.microsoft.com/office/powerpoint/2010/main" val="3928423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28F1-C1B0-4ED3-9F04-BB1407F4E8B8}"/>
              </a:ext>
            </a:extLst>
          </p:cNvPr>
          <p:cNvSpPr>
            <a:spLocks noGrp="1"/>
          </p:cNvSpPr>
          <p:nvPr>
            <p:ph type="title"/>
          </p:nvPr>
        </p:nvSpPr>
        <p:spPr>
          <a:xfrm>
            <a:off x="182651" y="124377"/>
            <a:ext cx="7647600" cy="1255200"/>
          </a:xfrm>
        </p:spPr>
        <p:txBody>
          <a:bodyPr/>
          <a:lstStyle/>
          <a:p>
            <a:r>
              <a:rPr lang="en-US" sz="3600" u="sng" dirty="0">
                <a:latin typeface="Montserrat ExtraBold" panose="00000900000000000000" pitchFamily="2" charset="0"/>
              </a:rPr>
              <a:t>MODULE DESCRIPTION:</a:t>
            </a:r>
          </a:p>
        </p:txBody>
      </p:sp>
      <p:sp>
        <p:nvSpPr>
          <p:cNvPr id="3" name="Text Placeholder 2">
            <a:extLst>
              <a:ext uri="{FF2B5EF4-FFF2-40B4-BE49-F238E27FC236}">
                <a16:creationId xmlns:a16="http://schemas.microsoft.com/office/drawing/2014/main" id="{C9C02A34-360E-4AE7-829C-77EFEDA2D3BC}"/>
              </a:ext>
            </a:extLst>
          </p:cNvPr>
          <p:cNvSpPr>
            <a:spLocks noGrp="1"/>
          </p:cNvSpPr>
          <p:nvPr>
            <p:ph type="body" idx="1"/>
          </p:nvPr>
        </p:nvSpPr>
        <p:spPr>
          <a:xfrm>
            <a:off x="0" y="766765"/>
            <a:ext cx="12009349" cy="6120452"/>
          </a:xfrm>
        </p:spPr>
        <p:txBody>
          <a:bodyPr/>
          <a:lstStyle/>
          <a:p>
            <a:pPr marL="207428" indent="0">
              <a:buNone/>
            </a:pPr>
            <a:r>
              <a:rPr lang="en-US" sz="2400" b="1" u="sng" dirty="0">
                <a:solidFill>
                  <a:schemeClr val="tx1"/>
                </a:solidFill>
                <a:latin typeface="Montserrat ExtraBold" panose="00000900000000000000" pitchFamily="2" charset="0"/>
                <a:cs typeface="Times New Roman" panose="02020603050405020304" pitchFamily="18" charset="0"/>
              </a:rPr>
              <a:t>User Registration Details:</a:t>
            </a:r>
            <a:endParaRPr lang="en-US" sz="2400" dirty="0">
              <a:solidFill>
                <a:schemeClr val="tx1"/>
              </a:solidFill>
              <a:latin typeface="Montserrat ExtraBold" panose="00000900000000000000" pitchFamily="2" charset="0"/>
              <a:cs typeface="Times New Roman" panose="02020603050405020304" pitchFamily="18" charset="0"/>
            </a:endParaRPr>
          </a:p>
          <a:p>
            <a:pPr marL="207428" indent="0">
              <a:buNone/>
            </a:pPr>
            <a:endParaRPr lang="en-US" sz="2133" dirty="0">
              <a:latin typeface="Times New Roman" panose="02020603050405020304" pitchFamily="18" charset="0"/>
              <a:cs typeface="Times New Roman" panose="02020603050405020304" pitchFamily="18" charset="0"/>
            </a:endParaRPr>
          </a:p>
          <a:p>
            <a:pPr marL="207428" indent="0">
              <a:buNone/>
            </a:pPr>
            <a:r>
              <a:rPr lang="en-US" sz="2133" dirty="0">
                <a:solidFill>
                  <a:schemeClr val="tx1"/>
                </a:solidFill>
                <a:latin typeface="Times New Roman" panose="02020603050405020304" pitchFamily="18" charset="0"/>
                <a:cs typeface="Times New Roman" panose="02020603050405020304" pitchFamily="18" charset="0"/>
              </a:rPr>
              <a:t>Manufacturer, Supplier register their details in Blockchain by giving details like Id, Name, Address, Phone NO, Email ID, Proof ID etc.</a:t>
            </a:r>
          </a:p>
          <a:p>
            <a:pPr marL="207428" indent="0">
              <a:buNone/>
            </a:pPr>
            <a:endParaRPr lang="en-US" sz="2133" dirty="0">
              <a:latin typeface="Times New Roman" panose="02020603050405020304" pitchFamily="18" charset="0"/>
              <a:cs typeface="Times New Roman" panose="02020603050405020304" pitchFamily="18" charset="0"/>
            </a:endParaRPr>
          </a:p>
          <a:p>
            <a:pPr marL="207428" indent="0">
              <a:buNone/>
            </a:pPr>
            <a:endParaRPr lang="en-US" sz="2133" dirty="0">
              <a:latin typeface="Times New Roman" panose="02020603050405020304" pitchFamily="18" charset="0"/>
              <a:cs typeface="Times New Roman" panose="02020603050405020304" pitchFamily="18" charset="0"/>
            </a:endParaRPr>
          </a:p>
          <a:p>
            <a:pPr marL="207428" indent="0">
              <a:buNone/>
            </a:pPr>
            <a:endParaRPr lang="en-US" sz="1867"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BF2186-430D-4C61-43C3-6DFC645F6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42" y="3276805"/>
            <a:ext cx="11109093" cy="2503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1581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3AE4-07A2-3109-6FCF-2C2B52670A36}"/>
              </a:ext>
            </a:extLst>
          </p:cNvPr>
          <p:cNvSpPr>
            <a:spLocks noGrp="1"/>
          </p:cNvSpPr>
          <p:nvPr>
            <p:ph type="title"/>
          </p:nvPr>
        </p:nvSpPr>
        <p:spPr>
          <a:xfrm>
            <a:off x="378325" y="199185"/>
            <a:ext cx="7647600" cy="1255200"/>
          </a:xfrm>
        </p:spPr>
        <p:txBody>
          <a:bodyPr/>
          <a:lstStyle/>
          <a:p>
            <a:r>
              <a:rPr lang="en-IN" u="sng" dirty="0">
                <a:latin typeface="Montserrat ExtraBold" panose="00000900000000000000" pitchFamily="2" charset="0"/>
              </a:rPr>
              <a:t>User Account Creation:</a:t>
            </a:r>
          </a:p>
        </p:txBody>
      </p:sp>
      <p:sp>
        <p:nvSpPr>
          <p:cNvPr id="3" name="Text Placeholder 2">
            <a:extLst>
              <a:ext uri="{FF2B5EF4-FFF2-40B4-BE49-F238E27FC236}">
                <a16:creationId xmlns:a16="http://schemas.microsoft.com/office/drawing/2014/main" id="{434D0B1F-DAC6-5C5C-F91B-9746B1A57E32}"/>
              </a:ext>
            </a:extLst>
          </p:cNvPr>
          <p:cNvSpPr>
            <a:spLocks noGrp="1"/>
          </p:cNvSpPr>
          <p:nvPr>
            <p:ph type="body" idx="1"/>
          </p:nvPr>
        </p:nvSpPr>
        <p:spPr>
          <a:xfrm>
            <a:off x="378326" y="1173548"/>
            <a:ext cx="10577393" cy="4053200"/>
          </a:xfrm>
        </p:spPr>
        <p:txBody>
          <a:bodyPr/>
          <a:lstStyle/>
          <a:p>
            <a:pPr marL="207428" indent="0">
              <a:buNone/>
            </a:pPr>
            <a:r>
              <a:rPr lang="en-US" sz="2133" dirty="0">
                <a:solidFill>
                  <a:schemeClr val="tx1"/>
                </a:solidFill>
                <a:latin typeface="Times New Roman" panose="02020603050405020304" pitchFamily="18" charset="0"/>
                <a:cs typeface="Times New Roman" panose="02020603050405020304" pitchFamily="18" charset="0"/>
              </a:rPr>
              <a:t>User Creates account and store user details to the blockchain like Id, Name, Address, Phone NO, Email ID, Proof ID etc.</a:t>
            </a:r>
          </a:p>
          <a:p>
            <a:pPr marL="207428" indent="0">
              <a:buNone/>
            </a:pPr>
            <a:endParaRPr lang="en-IN" dirty="0"/>
          </a:p>
        </p:txBody>
      </p:sp>
      <p:pic>
        <p:nvPicPr>
          <p:cNvPr id="4" name="Picture 3">
            <a:extLst>
              <a:ext uri="{FF2B5EF4-FFF2-40B4-BE49-F238E27FC236}">
                <a16:creationId xmlns:a16="http://schemas.microsoft.com/office/drawing/2014/main" id="{DB6AABD4-6FB5-8A25-44C7-C2A108FAF3CD}"/>
              </a:ext>
            </a:extLst>
          </p:cNvPr>
          <p:cNvPicPr>
            <a:picLocks noChangeAspect="1"/>
          </p:cNvPicPr>
          <p:nvPr/>
        </p:nvPicPr>
        <p:blipFill>
          <a:blip r:embed="rId2"/>
          <a:stretch>
            <a:fillRect/>
          </a:stretch>
        </p:blipFill>
        <p:spPr>
          <a:xfrm>
            <a:off x="814574" y="2889957"/>
            <a:ext cx="10999101" cy="2908081"/>
          </a:xfrm>
          <a:prstGeom prst="rect">
            <a:avLst/>
          </a:prstGeom>
        </p:spPr>
      </p:pic>
    </p:spTree>
    <p:extLst>
      <p:ext uri="{BB962C8B-B14F-4D97-AF65-F5344CB8AC3E}">
        <p14:creationId xmlns:p14="http://schemas.microsoft.com/office/powerpoint/2010/main" val="285721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FD6E-690D-F847-905F-4926AAD7FDB7}"/>
              </a:ext>
            </a:extLst>
          </p:cNvPr>
          <p:cNvSpPr>
            <a:spLocks noGrp="1"/>
          </p:cNvSpPr>
          <p:nvPr>
            <p:ph type="title"/>
          </p:nvPr>
        </p:nvSpPr>
        <p:spPr>
          <a:xfrm>
            <a:off x="159373" y="165163"/>
            <a:ext cx="7647600" cy="1255200"/>
          </a:xfrm>
        </p:spPr>
        <p:txBody>
          <a:bodyPr/>
          <a:lstStyle/>
          <a:p>
            <a:r>
              <a:rPr lang="en-US" b="1" u="sng" dirty="0">
                <a:effectLst/>
                <a:latin typeface="Montserrat ExtraBold" panose="00000900000000000000" pitchFamily="2" charset="0"/>
                <a:ea typeface="Times New Roman" panose="02020603050405020304" pitchFamily="18" charset="0"/>
              </a:rPr>
              <a:t>Add Medicine Details:</a:t>
            </a:r>
            <a:endParaRPr lang="en-IN" sz="4400" u="sng" dirty="0">
              <a:latin typeface="Montserrat ExtraBold" panose="00000900000000000000" pitchFamily="2" charset="0"/>
            </a:endParaRPr>
          </a:p>
        </p:txBody>
      </p:sp>
      <p:sp>
        <p:nvSpPr>
          <p:cNvPr id="3" name="Text Placeholder 2">
            <a:extLst>
              <a:ext uri="{FF2B5EF4-FFF2-40B4-BE49-F238E27FC236}">
                <a16:creationId xmlns:a16="http://schemas.microsoft.com/office/drawing/2014/main" id="{5D8DD2AA-C455-B7EA-807C-D27FA5DB6D66}"/>
              </a:ext>
            </a:extLst>
          </p:cNvPr>
          <p:cNvSpPr>
            <a:spLocks noGrp="1"/>
          </p:cNvSpPr>
          <p:nvPr>
            <p:ph type="body" idx="1"/>
          </p:nvPr>
        </p:nvSpPr>
        <p:spPr>
          <a:xfrm>
            <a:off x="325070" y="1019591"/>
            <a:ext cx="11084709" cy="4053200"/>
          </a:xfrm>
        </p:spPr>
        <p:txBody>
          <a:bodyPr/>
          <a:lstStyle/>
          <a:p>
            <a:pPr marL="207428" indent="0">
              <a:lnSpc>
                <a:spcPct val="150000"/>
              </a:lnSpc>
              <a:buNone/>
            </a:pPr>
            <a:r>
              <a:rPr lang="en-US" sz="2133" dirty="0">
                <a:solidFill>
                  <a:schemeClr val="tx1"/>
                </a:solidFill>
                <a:latin typeface="Times New Roman" panose="02020603050405020304" pitchFamily="18" charset="0"/>
                <a:cs typeface="Times New Roman" panose="02020603050405020304" pitchFamily="18" charset="0"/>
              </a:rPr>
              <a:t>Manufacturer can add medicine in Blockchain by giving  details like Batch NO, Company Name, Quantity, Medicine Name, Status etc.</a:t>
            </a:r>
          </a:p>
          <a:p>
            <a:pPr marL="207428" indent="0">
              <a:buNone/>
            </a:pPr>
            <a:endParaRPr lang="en-IN" dirty="0"/>
          </a:p>
        </p:txBody>
      </p:sp>
      <p:pic>
        <p:nvPicPr>
          <p:cNvPr id="4" name="Picture 3">
            <a:extLst>
              <a:ext uri="{FF2B5EF4-FFF2-40B4-BE49-F238E27FC236}">
                <a16:creationId xmlns:a16="http://schemas.microsoft.com/office/drawing/2014/main" id="{FBD3A367-E3C4-AFFE-DE4C-6132C5C1593F}"/>
              </a:ext>
            </a:extLst>
          </p:cNvPr>
          <p:cNvPicPr>
            <a:picLocks noChangeAspect="1"/>
          </p:cNvPicPr>
          <p:nvPr/>
        </p:nvPicPr>
        <p:blipFill>
          <a:blip r:embed="rId2"/>
          <a:stretch>
            <a:fillRect/>
          </a:stretch>
        </p:blipFill>
        <p:spPr>
          <a:xfrm>
            <a:off x="1904682" y="2314323"/>
            <a:ext cx="8869999" cy="4137511"/>
          </a:xfrm>
          <a:prstGeom prst="rect">
            <a:avLst/>
          </a:prstGeom>
        </p:spPr>
      </p:pic>
    </p:spTree>
    <p:extLst>
      <p:ext uri="{BB962C8B-B14F-4D97-AF65-F5344CB8AC3E}">
        <p14:creationId xmlns:p14="http://schemas.microsoft.com/office/powerpoint/2010/main" val="1972881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905-64F2-F6AB-782A-EAF3921059B9}"/>
              </a:ext>
            </a:extLst>
          </p:cNvPr>
          <p:cNvSpPr>
            <a:spLocks noGrp="1"/>
          </p:cNvSpPr>
          <p:nvPr>
            <p:ph type="title"/>
          </p:nvPr>
        </p:nvSpPr>
        <p:spPr>
          <a:xfrm>
            <a:off x="214869" y="236879"/>
            <a:ext cx="7647600" cy="1255200"/>
          </a:xfrm>
        </p:spPr>
        <p:txBody>
          <a:bodyPr/>
          <a:lstStyle/>
          <a:p>
            <a:r>
              <a:rPr lang="en-IN" u="sng" dirty="0">
                <a:latin typeface="Montserrat ExtraBold" panose="00000900000000000000" pitchFamily="2" charset="0"/>
              </a:rPr>
              <a:t>Verify Medicine Details:</a:t>
            </a:r>
          </a:p>
        </p:txBody>
      </p:sp>
      <p:sp>
        <p:nvSpPr>
          <p:cNvPr id="3" name="Text Placeholder 2">
            <a:extLst>
              <a:ext uri="{FF2B5EF4-FFF2-40B4-BE49-F238E27FC236}">
                <a16:creationId xmlns:a16="http://schemas.microsoft.com/office/drawing/2014/main" id="{D8BE3A1F-B10D-E12D-67F5-C457BF02F0B9}"/>
              </a:ext>
            </a:extLst>
          </p:cNvPr>
          <p:cNvSpPr>
            <a:spLocks noGrp="1"/>
          </p:cNvSpPr>
          <p:nvPr>
            <p:ph type="body" idx="1"/>
          </p:nvPr>
        </p:nvSpPr>
        <p:spPr>
          <a:xfrm>
            <a:off x="328284" y="1102301"/>
            <a:ext cx="11225763" cy="4053200"/>
          </a:xfrm>
        </p:spPr>
        <p:txBody>
          <a:bodyPr/>
          <a:lstStyle/>
          <a:p>
            <a:pPr marL="207428" indent="0">
              <a:lnSpc>
                <a:spcPct val="150000"/>
              </a:lnSpc>
              <a:buNone/>
            </a:pPr>
            <a:r>
              <a:rPr lang="en-IN" sz="2133" dirty="0">
                <a:solidFill>
                  <a:schemeClr val="tx1"/>
                </a:solidFill>
                <a:latin typeface="Times New Roman" panose="02020603050405020304" pitchFamily="18" charset="0"/>
                <a:cs typeface="Times New Roman" panose="02020603050405020304" pitchFamily="18" charset="0"/>
              </a:rPr>
              <a:t>In this module, Supplier verifies medicine by uploading QR code in website and once its verified stored the data in blockchain. </a:t>
            </a:r>
          </a:p>
        </p:txBody>
      </p:sp>
      <p:pic>
        <p:nvPicPr>
          <p:cNvPr id="4" name="Picture 3">
            <a:extLst>
              <a:ext uri="{FF2B5EF4-FFF2-40B4-BE49-F238E27FC236}">
                <a16:creationId xmlns:a16="http://schemas.microsoft.com/office/drawing/2014/main" id="{10D50E14-48C4-9509-9536-166D5EABC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2694281"/>
            <a:ext cx="8242300" cy="3510939"/>
          </a:xfrm>
          <a:prstGeom prst="rect">
            <a:avLst/>
          </a:prstGeom>
        </p:spPr>
      </p:pic>
    </p:spTree>
    <p:extLst>
      <p:ext uri="{BB962C8B-B14F-4D97-AF65-F5344CB8AC3E}">
        <p14:creationId xmlns:p14="http://schemas.microsoft.com/office/powerpoint/2010/main" val="231878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p:nvSpPr>
          <p:cNvPr id="3" name="Title 2">
            <a:extLst>
              <a:ext uri="{FF2B5EF4-FFF2-40B4-BE49-F238E27FC236}">
                <a16:creationId xmlns:a16="http://schemas.microsoft.com/office/drawing/2014/main" id="{A16D7D53-9DBE-6F34-D4F0-4A98635801CB}"/>
              </a:ext>
            </a:extLst>
          </p:cNvPr>
          <p:cNvSpPr>
            <a:spLocks noGrp="1"/>
          </p:cNvSpPr>
          <p:nvPr>
            <p:ph type="title"/>
          </p:nvPr>
        </p:nvSpPr>
        <p:spPr>
          <a:xfrm>
            <a:off x="364642" y="357840"/>
            <a:ext cx="7647600" cy="1255200"/>
          </a:xfrm>
        </p:spPr>
        <p:txBody>
          <a:bodyPr/>
          <a:lstStyle/>
          <a:p>
            <a:r>
              <a:rPr lang="en-US" b="1" u="sng" dirty="0">
                <a:latin typeface="Montserrat ExtraBold" panose="00000900000000000000" pitchFamily="2" charset="0"/>
              </a:rPr>
              <a:t>Introduction:</a:t>
            </a:r>
            <a:endParaRPr lang="en-IN" dirty="0">
              <a:latin typeface="Montserrat ExtraBold" panose="00000900000000000000" pitchFamily="2" charset="0"/>
            </a:endParaRPr>
          </a:p>
        </p:txBody>
      </p:sp>
      <p:sp>
        <p:nvSpPr>
          <p:cNvPr id="171" name="Google Shape;171;p39"/>
          <p:cNvSpPr txBox="1">
            <a:spLocks noGrp="1"/>
          </p:cNvSpPr>
          <p:nvPr>
            <p:ph type="body" idx="1"/>
          </p:nvPr>
        </p:nvSpPr>
        <p:spPr>
          <a:xfrm>
            <a:off x="222121" y="798715"/>
            <a:ext cx="11025728" cy="4535286"/>
          </a:xfrm>
          <a:prstGeom prst="rect">
            <a:avLst/>
          </a:prstGeom>
        </p:spPr>
        <p:txBody>
          <a:bodyPr spcFirstLastPara="1" vert="horz" wrap="square" lIns="121900" tIns="121900" rIns="121900" bIns="121900" rtlCol="0" anchor="t" anchorCtr="0">
            <a:noAutofit/>
          </a:bodyPr>
          <a:lstStyle/>
          <a:p>
            <a:pPr marL="207428" indent="0" algn="just">
              <a:buNone/>
            </a:pPr>
            <a:r>
              <a:rPr lang="en-US" dirty="0"/>
              <a:t> </a:t>
            </a:r>
            <a:endParaRPr lang="en-US" dirty="0">
              <a:solidFill>
                <a:schemeClr val="tx1"/>
              </a:solidFill>
            </a:endParaRPr>
          </a:p>
          <a:p>
            <a:pPr lvl="0" algn="just">
              <a:lnSpc>
                <a:spcPct val="150000"/>
              </a:lnSpc>
            </a:pPr>
            <a:r>
              <a:rPr lang="en-US" sz="2133" dirty="0">
                <a:solidFill>
                  <a:schemeClr val="tx1"/>
                </a:solidFill>
                <a:latin typeface="Times New Roman" panose="02020603050405020304" pitchFamily="18" charset="0"/>
                <a:cs typeface="Times New Roman" panose="02020603050405020304" pitchFamily="18" charset="0"/>
              </a:rPr>
              <a:t>The main issues with drug safety in the counterfeit medicine supply chain, are to do with how the drugs are initially manufactured. </a:t>
            </a:r>
          </a:p>
          <a:p>
            <a:pPr lvl="0" algn="just">
              <a:lnSpc>
                <a:spcPct val="150000"/>
              </a:lnSpc>
            </a:pPr>
            <a:r>
              <a:rPr lang="en-US" sz="2133" dirty="0">
                <a:solidFill>
                  <a:schemeClr val="tx1"/>
                </a:solidFill>
                <a:latin typeface="Times New Roman" panose="02020603050405020304" pitchFamily="18" charset="0"/>
                <a:cs typeface="Times New Roman" panose="02020603050405020304" pitchFamily="18" charset="0"/>
              </a:rPr>
              <a:t>The traceability of right </a:t>
            </a:r>
            <a:r>
              <a:rPr lang="en-US" sz="2400" dirty="0">
                <a:solidFill>
                  <a:schemeClr val="tx1"/>
                </a:solidFill>
                <a:latin typeface="Times New Roman" panose="02020603050405020304" pitchFamily="18" charset="0"/>
                <a:cs typeface="Times New Roman" panose="02020603050405020304" pitchFamily="18" charset="0"/>
              </a:rPr>
              <a:t>and</a:t>
            </a:r>
            <a:r>
              <a:rPr lang="en-US" sz="2133" dirty="0">
                <a:solidFill>
                  <a:schemeClr val="tx1"/>
                </a:solidFill>
                <a:latin typeface="Times New Roman" panose="02020603050405020304" pitchFamily="18" charset="0"/>
                <a:cs typeface="Times New Roman" panose="02020603050405020304" pitchFamily="18" charset="0"/>
              </a:rPr>
              <a:t> active pharmaceutical ingredients during actual manufacture is a difficult process, so detecting drugs that do not contain the intended active ingredients can ultimately lead to end consumer patient harm or even death. </a:t>
            </a:r>
          </a:p>
          <a:p>
            <a:pPr lvl="0" algn="just">
              <a:lnSpc>
                <a:spcPct val="150000"/>
              </a:lnSpc>
            </a:pPr>
            <a:r>
              <a:rPr lang="en-US" sz="2133" dirty="0">
                <a:solidFill>
                  <a:schemeClr val="tx1"/>
                </a:solidFill>
                <a:latin typeface="Times New Roman" panose="02020603050405020304" pitchFamily="18" charset="0"/>
                <a:cs typeface="Times New Roman" panose="02020603050405020304" pitchFamily="18" charset="0"/>
              </a:rPr>
              <a:t>Blockchain’s advanced features make it capable of providing a basis for complete traceability of drugs, from manufacturer to end consumer, and the ability to identify counterfeit-drug.</a:t>
            </a:r>
          </a:p>
          <a:p>
            <a:pPr lvl="0" algn="just">
              <a:lnSpc>
                <a:spcPct val="150000"/>
              </a:lnSpc>
            </a:pPr>
            <a:r>
              <a:rPr lang="en-US" sz="2133" dirty="0">
                <a:solidFill>
                  <a:schemeClr val="tx1"/>
                </a:solidFill>
                <a:latin typeface="Times New Roman" panose="02020603050405020304" pitchFamily="18" charset="0"/>
                <a:cs typeface="Times New Roman" panose="02020603050405020304" pitchFamily="18" charset="0"/>
              </a:rPr>
              <a:t>The counterfeiting of medicines causes the serious threat to the society. The counterfeited medicines make an adverse effect on the health of the people and also cause revenue loss to the legitimate medicine manufacturing organizations.</a:t>
            </a:r>
          </a:p>
          <a:p>
            <a:pPr lvl="0"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1B9F-5FD9-6323-1841-AFB3A96A4E99}"/>
              </a:ext>
            </a:extLst>
          </p:cNvPr>
          <p:cNvSpPr>
            <a:spLocks noGrp="1"/>
          </p:cNvSpPr>
          <p:nvPr>
            <p:ph type="title"/>
          </p:nvPr>
        </p:nvSpPr>
        <p:spPr>
          <a:xfrm>
            <a:off x="223103" y="223287"/>
            <a:ext cx="7647600" cy="1255200"/>
          </a:xfrm>
        </p:spPr>
        <p:txBody>
          <a:bodyPr/>
          <a:lstStyle/>
          <a:p>
            <a:r>
              <a:rPr lang="en-IN" u="sng" dirty="0">
                <a:latin typeface="Montserrat ExtraBold" panose="00000900000000000000" pitchFamily="2" charset="0"/>
              </a:rPr>
              <a:t>Check Medicine Details:</a:t>
            </a:r>
          </a:p>
        </p:txBody>
      </p:sp>
      <p:sp>
        <p:nvSpPr>
          <p:cNvPr id="3" name="Text Placeholder 2">
            <a:extLst>
              <a:ext uri="{FF2B5EF4-FFF2-40B4-BE49-F238E27FC236}">
                <a16:creationId xmlns:a16="http://schemas.microsoft.com/office/drawing/2014/main" id="{39B8806B-9F1B-66A1-88D8-0D9C21B77458}"/>
              </a:ext>
            </a:extLst>
          </p:cNvPr>
          <p:cNvSpPr>
            <a:spLocks noGrp="1"/>
          </p:cNvSpPr>
          <p:nvPr>
            <p:ph type="body" idx="1"/>
          </p:nvPr>
        </p:nvSpPr>
        <p:spPr>
          <a:xfrm>
            <a:off x="527830" y="1033767"/>
            <a:ext cx="11136341" cy="4053200"/>
          </a:xfrm>
        </p:spPr>
        <p:txBody>
          <a:bodyPr/>
          <a:lstStyle/>
          <a:p>
            <a:pPr marL="207428" indent="0">
              <a:lnSpc>
                <a:spcPct val="150000"/>
              </a:lnSpc>
              <a:buNone/>
            </a:pPr>
            <a:r>
              <a:rPr lang="en-IN" sz="2133" dirty="0">
                <a:solidFill>
                  <a:schemeClr val="tx1"/>
                </a:solidFill>
                <a:latin typeface="Times New Roman" panose="02020603050405020304" pitchFamily="18" charset="0"/>
                <a:cs typeface="Times New Roman" panose="02020603050405020304" pitchFamily="18" charset="0"/>
              </a:rPr>
              <a:t>In this module, Once the medicine is bought from pharmacy by the user. User scans the QR code in the website and data of medicine is retrieved from the blockchain.</a:t>
            </a:r>
          </a:p>
        </p:txBody>
      </p:sp>
      <p:pic>
        <p:nvPicPr>
          <p:cNvPr id="4" name="Picture 3">
            <a:extLst>
              <a:ext uri="{FF2B5EF4-FFF2-40B4-BE49-F238E27FC236}">
                <a16:creationId xmlns:a16="http://schemas.microsoft.com/office/drawing/2014/main" id="{BBF59E9C-A744-E5C2-9AA7-85DEAD02E024}"/>
              </a:ext>
            </a:extLst>
          </p:cNvPr>
          <p:cNvPicPr>
            <a:picLocks noChangeAspect="1"/>
          </p:cNvPicPr>
          <p:nvPr/>
        </p:nvPicPr>
        <p:blipFill>
          <a:blip r:embed="rId2"/>
          <a:stretch>
            <a:fillRect/>
          </a:stretch>
        </p:blipFill>
        <p:spPr>
          <a:xfrm>
            <a:off x="1722120" y="2421859"/>
            <a:ext cx="9128760" cy="4053200"/>
          </a:xfrm>
          <a:prstGeom prst="rect">
            <a:avLst/>
          </a:prstGeom>
        </p:spPr>
      </p:pic>
    </p:spTree>
    <p:extLst>
      <p:ext uri="{BB962C8B-B14F-4D97-AF65-F5344CB8AC3E}">
        <p14:creationId xmlns:p14="http://schemas.microsoft.com/office/powerpoint/2010/main" val="328136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8E12-9696-F52E-13D3-A170693DE03E}"/>
              </a:ext>
            </a:extLst>
          </p:cNvPr>
          <p:cNvSpPr>
            <a:spLocks noGrp="1"/>
          </p:cNvSpPr>
          <p:nvPr>
            <p:ph type="title"/>
          </p:nvPr>
        </p:nvSpPr>
        <p:spPr>
          <a:xfrm>
            <a:off x="410076" y="406167"/>
            <a:ext cx="7647600" cy="1255200"/>
          </a:xfrm>
        </p:spPr>
        <p:txBody>
          <a:bodyPr/>
          <a:lstStyle/>
          <a:p>
            <a:r>
              <a:rPr lang="en-US" b="1" u="sng" dirty="0">
                <a:effectLst/>
                <a:latin typeface="Montserrat ExtraBold" panose="00000900000000000000" pitchFamily="2" charset="0"/>
                <a:ea typeface="Times New Roman" panose="02020603050405020304" pitchFamily="18" charset="0"/>
              </a:rPr>
              <a:t>Testcases And Results:</a:t>
            </a:r>
            <a:endParaRPr lang="en-IN" sz="4267" u="sng" dirty="0">
              <a:latin typeface="Montserrat ExtraBold" panose="00000900000000000000" pitchFamily="2" charset="0"/>
            </a:endParaRPr>
          </a:p>
        </p:txBody>
      </p:sp>
      <p:sp>
        <p:nvSpPr>
          <p:cNvPr id="3" name="Text Placeholder 2">
            <a:extLst>
              <a:ext uri="{FF2B5EF4-FFF2-40B4-BE49-F238E27FC236}">
                <a16:creationId xmlns:a16="http://schemas.microsoft.com/office/drawing/2014/main" id="{5C73F633-ABB5-F11E-8760-880C5D4FD71F}"/>
              </a:ext>
            </a:extLst>
          </p:cNvPr>
          <p:cNvSpPr>
            <a:spLocks noGrp="1"/>
          </p:cNvSpPr>
          <p:nvPr>
            <p:ph type="body" idx="1"/>
          </p:nvPr>
        </p:nvSpPr>
        <p:spPr/>
        <p:txBody>
          <a:bodyPr/>
          <a:lstStyle/>
          <a:p>
            <a:pPr marL="207428" indent="0">
              <a:buNone/>
            </a:pPr>
            <a:endParaRPr lang="en-US" sz="1400" dirty="0">
              <a:latin typeface="Times New Roman" panose="02020603050405020304" pitchFamily="18"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57EF113F-2820-7F77-E2CC-CC46BA063572}"/>
              </a:ext>
            </a:extLst>
          </p:cNvPr>
          <p:cNvGraphicFramePr>
            <a:graphicFrameLocks noGrp="1"/>
          </p:cNvGraphicFramePr>
          <p:nvPr>
            <p:extLst>
              <p:ext uri="{D42A27DB-BD31-4B8C-83A1-F6EECF244321}">
                <p14:modId xmlns:p14="http://schemas.microsoft.com/office/powerpoint/2010/main" val="2303174129"/>
              </p:ext>
            </p:extLst>
          </p:nvPr>
        </p:nvGraphicFramePr>
        <p:xfrm>
          <a:off x="410076" y="1318438"/>
          <a:ext cx="11574875" cy="4925844"/>
        </p:xfrm>
        <a:graphic>
          <a:graphicData uri="http://schemas.openxmlformats.org/drawingml/2006/table">
            <a:tbl>
              <a:tblPr firstRow="1" firstCol="1" bandRow="1"/>
              <a:tblGrid>
                <a:gridCol w="857756">
                  <a:extLst>
                    <a:ext uri="{9D8B030D-6E8A-4147-A177-3AD203B41FA5}">
                      <a16:colId xmlns:a16="http://schemas.microsoft.com/office/drawing/2014/main" val="2030249483"/>
                    </a:ext>
                  </a:extLst>
                </a:gridCol>
                <a:gridCol w="4211104">
                  <a:extLst>
                    <a:ext uri="{9D8B030D-6E8A-4147-A177-3AD203B41FA5}">
                      <a16:colId xmlns:a16="http://schemas.microsoft.com/office/drawing/2014/main" val="1737360398"/>
                    </a:ext>
                  </a:extLst>
                </a:gridCol>
                <a:gridCol w="2874300">
                  <a:extLst>
                    <a:ext uri="{9D8B030D-6E8A-4147-A177-3AD203B41FA5}">
                      <a16:colId xmlns:a16="http://schemas.microsoft.com/office/drawing/2014/main" val="1499194267"/>
                    </a:ext>
                  </a:extLst>
                </a:gridCol>
                <a:gridCol w="2272251">
                  <a:extLst>
                    <a:ext uri="{9D8B030D-6E8A-4147-A177-3AD203B41FA5}">
                      <a16:colId xmlns:a16="http://schemas.microsoft.com/office/drawing/2014/main" val="3093558995"/>
                    </a:ext>
                  </a:extLst>
                </a:gridCol>
                <a:gridCol w="1359464">
                  <a:extLst>
                    <a:ext uri="{9D8B030D-6E8A-4147-A177-3AD203B41FA5}">
                      <a16:colId xmlns:a16="http://schemas.microsoft.com/office/drawing/2014/main" val="498638273"/>
                    </a:ext>
                  </a:extLst>
                </a:gridCol>
              </a:tblGrid>
              <a:tr h="247632">
                <a:tc>
                  <a:txBody>
                    <a:bodyPr/>
                    <a:lstStyle/>
                    <a:p>
                      <a:pPr algn="ctr">
                        <a:lnSpc>
                          <a:spcPct val="115000"/>
                        </a:lnSpc>
                        <a:spcAft>
                          <a:spcPts val="1000"/>
                        </a:spcAft>
                      </a:pPr>
                      <a:r>
                        <a:rPr lang="en-US" sz="1500" dirty="0" err="1">
                          <a:solidFill>
                            <a:schemeClr val="tx1"/>
                          </a:solidFill>
                          <a:effectLst/>
                          <a:latin typeface="Times New Roman" panose="02020603050405020304" pitchFamily="18" charset="0"/>
                          <a:cs typeface="Times New Roman" panose="02020603050405020304" pitchFamily="18" charset="0"/>
                        </a:rPr>
                        <a:t>S.No</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ctr">
                        <a:lnSpc>
                          <a:spcPct val="115000"/>
                        </a:lnSpc>
                        <a:spcAft>
                          <a:spcPts val="1000"/>
                        </a:spcAft>
                      </a:pPr>
                      <a:r>
                        <a:rPr lang="en-US" sz="1500">
                          <a:solidFill>
                            <a:schemeClr val="tx1"/>
                          </a:solidFill>
                          <a:effectLst/>
                          <a:latin typeface="Times New Roman" panose="02020603050405020304" pitchFamily="18" charset="0"/>
                          <a:cs typeface="Times New Roman" panose="02020603050405020304" pitchFamily="18" charset="0"/>
                        </a:rPr>
                        <a:t>Test Cases</a:t>
                      </a:r>
                      <a:endParaRPr lang="en-IN"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ctr">
                        <a:lnSpc>
                          <a:spcPct val="115000"/>
                        </a:lnSpc>
                        <a:spcAft>
                          <a:spcPts val="1000"/>
                        </a:spcAft>
                      </a:pPr>
                      <a:r>
                        <a:rPr lang="en-US" sz="1500">
                          <a:solidFill>
                            <a:schemeClr val="tx1"/>
                          </a:solidFill>
                          <a:effectLst/>
                          <a:latin typeface="Times New Roman" panose="02020603050405020304" pitchFamily="18" charset="0"/>
                          <a:cs typeface="Times New Roman" panose="02020603050405020304" pitchFamily="18" charset="0"/>
                        </a:rPr>
                        <a:t>Expected Output</a:t>
                      </a:r>
                      <a:endParaRPr lang="en-IN"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ctr">
                        <a:lnSpc>
                          <a:spcPct val="115000"/>
                        </a:lnSpc>
                        <a:spcAft>
                          <a:spcPts val="1000"/>
                        </a:spcAft>
                      </a:pPr>
                      <a:r>
                        <a:rPr lang="en-US" sz="1500">
                          <a:solidFill>
                            <a:schemeClr val="tx1"/>
                          </a:solidFill>
                          <a:effectLst/>
                          <a:latin typeface="Times New Roman" panose="02020603050405020304" pitchFamily="18" charset="0"/>
                          <a:cs typeface="Times New Roman" panose="02020603050405020304" pitchFamily="18" charset="0"/>
                        </a:rPr>
                        <a:t>Actual Output</a:t>
                      </a:r>
                      <a:endParaRPr lang="en-IN"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ctr">
                        <a:lnSpc>
                          <a:spcPct val="115000"/>
                        </a:lnSpc>
                        <a:spcAft>
                          <a:spcPts val="1000"/>
                        </a:spcAft>
                      </a:pPr>
                      <a:r>
                        <a:rPr lang="en-US" sz="1500">
                          <a:solidFill>
                            <a:schemeClr val="tx1"/>
                          </a:solidFill>
                          <a:effectLst/>
                          <a:latin typeface="Times New Roman" panose="02020603050405020304" pitchFamily="18" charset="0"/>
                          <a:cs typeface="Times New Roman" panose="02020603050405020304" pitchFamily="18" charset="0"/>
                        </a:rPr>
                        <a:t>Status</a:t>
                      </a:r>
                      <a:endParaRPr lang="en-IN"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extLst>
                  <a:ext uri="{0D108BD9-81ED-4DB2-BD59-A6C34878D82A}">
                    <a16:rowId xmlns:a16="http://schemas.microsoft.com/office/drawing/2014/main" val="3909025318"/>
                  </a:ext>
                </a:extLst>
              </a:tr>
              <a:tr h="862593">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1.</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User registering in the Medbloc application by giving User registration details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It Should Display User Account Created successfully</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It displays User Account Created successfully</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PASS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extLst>
                  <a:ext uri="{0D108BD9-81ED-4DB2-BD59-A6C34878D82A}">
                    <a16:rowId xmlns:a16="http://schemas.microsoft.com/office/drawing/2014/main" val="585273630"/>
                  </a:ext>
                </a:extLst>
              </a:tr>
              <a:tr h="897563">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2.</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User attempt to Login by giving user Credentials in the Medbloc Application</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a:solidFill>
                            <a:schemeClr val="tx1"/>
                          </a:solidFill>
                          <a:effectLst/>
                          <a:latin typeface="Times New Roman" panose="02020603050405020304" pitchFamily="18" charset="0"/>
                          <a:cs typeface="Times New Roman" panose="02020603050405020304" pitchFamily="18" charset="0"/>
                        </a:rPr>
                        <a:t>It Should fetch &amp; display user home page with user details</a:t>
                      </a:r>
                      <a:endParaRPr lang="en-IN"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a:solidFill>
                            <a:schemeClr val="tx1"/>
                          </a:solidFill>
                          <a:effectLst/>
                          <a:latin typeface="Times New Roman" panose="02020603050405020304" pitchFamily="18" charset="0"/>
                          <a:cs typeface="Times New Roman" panose="02020603050405020304" pitchFamily="18" charset="0"/>
                        </a:rPr>
                        <a:t>It displays user home page with user details successfully</a:t>
                      </a:r>
                      <a:endParaRPr lang="en-IN"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PASS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extLst>
                  <a:ext uri="{0D108BD9-81ED-4DB2-BD59-A6C34878D82A}">
                    <a16:rowId xmlns:a16="http://schemas.microsoft.com/office/drawing/2014/main" val="1085828696"/>
                  </a:ext>
                </a:extLst>
              </a:tr>
              <a:tr h="669541">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3.</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Add Medicine details in the manufacturer page</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It should display product is created successfully</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a:solidFill>
                            <a:schemeClr val="tx1"/>
                          </a:solidFill>
                          <a:effectLst/>
                          <a:latin typeface="Times New Roman" panose="02020603050405020304" pitchFamily="18" charset="0"/>
                          <a:cs typeface="Times New Roman" panose="02020603050405020304" pitchFamily="18" charset="0"/>
                        </a:rPr>
                        <a:t>It displays the product is created successfully</a:t>
                      </a:r>
                      <a:endParaRPr lang="en-IN"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PASS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extLst>
                  <a:ext uri="{0D108BD9-81ED-4DB2-BD59-A6C34878D82A}">
                    <a16:rowId xmlns:a16="http://schemas.microsoft.com/office/drawing/2014/main" val="3650272056"/>
                  </a:ext>
                </a:extLst>
              </a:tr>
              <a:tr h="638363">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4.</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Generate QR code for the stored medicine details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It should display the QR code generated successfully</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It displays the QR code generated successfully</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a:t>
                      </a:r>
                      <a:r>
                        <a:rPr lang="en-IN" sz="150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PASS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extLst>
                  <a:ext uri="{0D108BD9-81ED-4DB2-BD59-A6C34878D82A}">
                    <a16:rowId xmlns:a16="http://schemas.microsoft.com/office/drawing/2014/main" val="393291828"/>
                  </a:ext>
                </a:extLst>
              </a:tr>
              <a:tr h="712589">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5.</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Get medicine details by reading the QR code by Consumer</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It should display the medicine details of product </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It displays the medicine details of product</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a:t>
                      </a:r>
                      <a:r>
                        <a:rPr lang="en-IN" sz="150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PASS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extLst>
                  <a:ext uri="{0D108BD9-81ED-4DB2-BD59-A6C34878D82A}">
                    <a16:rowId xmlns:a16="http://schemas.microsoft.com/office/drawing/2014/main" val="294281662"/>
                  </a:ext>
                </a:extLst>
              </a:tr>
              <a:tr h="897563">
                <a:tc>
                  <a:txBody>
                    <a:bodyPr/>
                    <a:lstStyle/>
                    <a:p>
                      <a:pPr algn="ctr">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6.</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Verify the medicine details of </a:t>
                      </a:r>
                      <a:r>
                        <a:rPr lang="en-IN" sz="1500" dirty="0">
                          <a:solidFill>
                            <a:schemeClr val="tx1"/>
                          </a:solidFill>
                          <a:effectLst/>
                          <a:latin typeface="Times New Roman" panose="02020603050405020304" pitchFamily="18" charset="0"/>
                          <a:cs typeface="Times New Roman" panose="02020603050405020304" pitchFamily="18" charset="0"/>
                        </a:rPr>
                        <a:t> t</a:t>
                      </a:r>
                      <a:r>
                        <a:rPr lang="en-US" sz="1500" dirty="0">
                          <a:solidFill>
                            <a:schemeClr val="tx1"/>
                          </a:solidFill>
                          <a:effectLst/>
                          <a:latin typeface="Times New Roman" panose="02020603050405020304" pitchFamily="18" charset="0"/>
                          <a:cs typeface="Times New Roman" panose="02020603050405020304" pitchFamily="18" charset="0"/>
                        </a:rPr>
                        <a:t>he uploaded QR code</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It should display the medicine details verified successfully</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It displays the medicine details verified successfully</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tc>
                  <a:txBody>
                    <a:bodyPr/>
                    <a:lstStyle/>
                    <a:p>
                      <a:pPr algn="l">
                        <a:lnSpc>
                          <a:spcPct val="115000"/>
                        </a:lnSpc>
                        <a:spcAft>
                          <a:spcPts val="1000"/>
                        </a:spcAft>
                      </a:pPr>
                      <a:r>
                        <a:rPr lang="en-US" sz="1500" dirty="0">
                          <a:solidFill>
                            <a:schemeClr val="tx1"/>
                          </a:solidFill>
                          <a:effectLst/>
                          <a:latin typeface="Times New Roman" panose="02020603050405020304" pitchFamily="18" charset="0"/>
                          <a:cs typeface="Times New Roman" panose="02020603050405020304" pitchFamily="18" charset="0"/>
                        </a:rPr>
                        <a:t> </a:t>
                      </a:r>
                      <a:r>
                        <a:rPr lang="en-IN" sz="1500" dirty="0">
                          <a:solidFill>
                            <a:schemeClr val="tx1"/>
                          </a:solidFill>
                          <a:effectLst/>
                          <a:latin typeface="Times New Roman" panose="02020603050405020304" pitchFamily="18" charset="0"/>
                          <a:cs typeface="Times New Roman" panose="02020603050405020304" pitchFamily="18" charset="0"/>
                        </a:rPr>
                        <a:t>       </a:t>
                      </a:r>
                      <a:r>
                        <a:rPr lang="en-US" sz="1500" dirty="0">
                          <a:solidFill>
                            <a:schemeClr val="tx1"/>
                          </a:solidFill>
                          <a:effectLst/>
                          <a:latin typeface="Times New Roman" panose="02020603050405020304" pitchFamily="18" charset="0"/>
                          <a:cs typeface="Times New Roman" panose="02020603050405020304" pitchFamily="18" charset="0"/>
                        </a:rPr>
                        <a:t>PASS</a:t>
                      </a:r>
                      <a:endParaRPr lang="en-IN"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329" marR="40329" marT="0" marB="0"/>
                </a:tc>
                <a:extLst>
                  <a:ext uri="{0D108BD9-81ED-4DB2-BD59-A6C34878D82A}">
                    <a16:rowId xmlns:a16="http://schemas.microsoft.com/office/drawing/2014/main" val="3557273727"/>
                  </a:ext>
                </a:extLst>
              </a:tr>
            </a:tbl>
          </a:graphicData>
        </a:graphic>
      </p:graphicFrame>
    </p:spTree>
    <p:extLst>
      <p:ext uri="{BB962C8B-B14F-4D97-AF65-F5344CB8AC3E}">
        <p14:creationId xmlns:p14="http://schemas.microsoft.com/office/powerpoint/2010/main" val="237227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1F29-DAEE-D311-8CF6-DED3396B381E}"/>
              </a:ext>
            </a:extLst>
          </p:cNvPr>
          <p:cNvSpPr>
            <a:spLocks noGrp="1"/>
          </p:cNvSpPr>
          <p:nvPr>
            <p:ph type="title"/>
          </p:nvPr>
        </p:nvSpPr>
        <p:spPr>
          <a:xfrm>
            <a:off x="301492" y="213741"/>
            <a:ext cx="7647600" cy="1255200"/>
          </a:xfrm>
        </p:spPr>
        <p:txBody>
          <a:bodyPr/>
          <a:lstStyle/>
          <a:p>
            <a:r>
              <a:rPr lang="en-IN" sz="3733" b="1" u="sng" dirty="0">
                <a:latin typeface="Montserrat ExtraBold" panose="00000900000000000000" pitchFamily="2" charset="0"/>
              </a:rPr>
              <a:t>Screenshot:</a:t>
            </a:r>
          </a:p>
        </p:txBody>
      </p:sp>
      <p:sp>
        <p:nvSpPr>
          <p:cNvPr id="3" name="Text Placeholder 2">
            <a:extLst>
              <a:ext uri="{FF2B5EF4-FFF2-40B4-BE49-F238E27FC236}">
                <a16:creationId xmlns:a16="http://schemas.microsoft.com/office/drawing/2014/main" id="{B57E36FD-EF90-A27B-27EB-4919D96CD84C}"/>
              </a:ext>
            </a:extLst>
          </p:cNvPr>
          <p:cNvSpPr>
            <a:spLocks noGrp="1"/>
          </p:cNvSpPr>
          <p:nvPr>
            <p:ph type="body" idx="1"/>
          </p:nvPr>
        </p:nvSpPr>
        <p:spPr/>
        <p:txBody>
          <a:bodyPr/>
          <a:lstStyle/>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endParaRPr lang="en-IN" dirty="0"/>
          </a:p>
          <a:p>
            <a:pPr marL="207428" indent="0">
              <a:buNone/>
            </a:pPr>
            <a:r>
              <a:rPr lang="en-IN" dirty="0"/>
              <a:t>	        </a:t>
            </a:r>
            <a:r>
              <a:rPr lang="en-US" sz="1867" dirty="0">
                <a:latin typeface="Times New Roman" panose="02020603050405020304" pitchFamily="18" charset="0"/>
                <a:ea typeface="Times New Roman" panose="02020603050405020304" pitchFamily="18" charset="0"/>
              </a:rPr>
              <a:t>Screenshot of manufacturer entered medicine details in blockchain</a:t>
            </a:r>
            <a:endParaRPr lang="en-IN" dirty="0"/>
          </a:p>
        </p:txBody>
      </p:sp>
      <p:pic>
        <p:nvPicPr>
          <p:cNvPr id="4" name="Picture 3">
            <a:extLst>
              <a:ext uri="{FF2B5EF4-FFF2-40B4-BE49-F238E27FC236}">
                <a16:creationId xmlns:a16="http://schemas.microsoft.com/office/drawing/2014/main" id="{F2AD61C3-C09B-FBC9-8B7A-867DE34A2BC0}"/>
              </a:ext>
            </a:extLst>
          </p:cNvPr>
          <p:cNvPicPr>
            <a:picLocks noChangeAspect="1"/>
          </p:cNvPicPr>
          <p:nvPr/>
        </p:nvPicPr>
        <p:blipFill>
          <a:blip r:embed="rId2"/>
          <a:stretch>
            <a:fillRect/>
          </a:stretch>
        </p:blipFill>
        <p:spPr>
          <a:xfrm>
            <a:off x="2133257" y="1335859"/>
            <a:ext cx="7925487" cy="4186283"/>
          </a:xfrm>
          <a:prstGeom prst="rect">
            <a:avLst/>
          </a:prstGeom>
        </p:spPr>
      </p:pic>
    </p:spTree>
    <p:extLst>
      <p:ext uri="{BB962C8B-B14F-4D97-AF65-F5344CB8AC3E}">
        <p14:creationId xmlns:p14="http://schemas.microsoft.com/office/powerpoint/2010/main" val="272100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1296-2452-7145-033E-340530D5B13B}"/>
              </a:ext>
            </a:extLst>
          </p:cNvPr>
          <p:cNvSpPr>
            <a:spLocks noGrp="1"/>
          </p:cNvSpPr>
          <p:nvPr>
            <p:ph type="title"/>
          </p:nvPr>
        </p:nvSpPr>
        <p:spPr>
          <a:xfrm>
            <a:off x="301491" y="231220"/>
            <a:ext cx="7647600" cy="1255200"/>
          </a:xfrm>
        </p:spPr>
        <p:txBody>
          <a:bodyPr/>
          <a:lstStyle/>
          <a:p>
            <a:r>
              <a:rPr lang="en-IN" b="1" u="sng" dirty="0">
                <a:latin typeface="Montserrat ExtraBold" panose="00000900000000000000" pitchFamily="2" charset="0"/>
              </a:rPr>
              <a:t>Screenshot:</a:t>
            </a:r>
          </a:p>
        </p:txBody>
      </p:sp>
      <p:sp>
        <p:nvSpPr>
          <p:cNvPr id="3" name="Text Placeholder 2">
            <a:extLst>
              <a:ext uri="{FF2B5EF4-FFF2-40B4-BE49-F238E27FC236}">
                <a16:creationId xmlns:a16="http://schemas.microsoft.com/office/drawing/2014/main" id="{D8892AC9-F0ED-CFF6-7F07-E51F915341E1}"/>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07428" indent="0">
              <a:buNone/>
            </a:pPr>
            <a:endParaRPr lang="en-IN" dirty="0"/>
          </a:p>
          <a:p>
            <a:endParaRPr lang="en-IN" dirty="0"/>
          </a:p>
          <a:p>
            <a:endParaRPr lang="en-IN" dirty="0"/>
          </a:p>
          <a:p>
            <a:endParaRPr lang="en-IN" dirty="0"/>
          </a:p>
          <a:p>
            <a:endParaRPr lang="en-IN" dirty="0"/>
          </a:p>
          <a:p>
            <a:endParaRPr lang="en-IN" dirty="0"/>
          </a:p>
          <a:p>
            <a:pPr marL="207428" indent="0">
              <a:buNone/>
            </a:pPr>
            <a:endParaRPr lang="en-IN" dirty="0"/>
          </a:p>
          <a:p>
            <a:pPr marL="207428" indent="0">
              <a:buNone/>
            </a:pPr>
            <a:r>
              <a:rPr lang="en-IN" dirty="0"/>
              <a:t>		</a:t>
            </a:r>
            <a:r>
              <a:rPr lang="en-US" sz="1867" dirty="0">
                <a:latin typeface="Times New Roman" panose="02020603050405020304" pitchFamily="18" charset="0"/>
                <a:ea typeface="Times New Roman" panose="02020603050405020304" pitchFamily="18" charset="0"/>
              </a:rPr>
              <a:t>Screenshot of supplier page before verify medicine</a:t>
            </a:r>
            <a:endParaRPr lang="en-IN" sz="1867" dirty="0"/>
          </a:p>
        </p:txBody>
      </p:sp>
      <p:pic>
        <p:nvPicPr>
          <p:cNvPr id="4" name="Picture 3">
            <a:extLst>
              <a:ext uri="{FF2B5EF4-FFF2-40B4-BE49-F238E27FC236}">
                <a16:creationId xmlns:a16="http://schemas.microsoft.com/office/drawing/2014/main" id="{69B70D4F-774D-15FC-150B-0AC074F18924}"/>
              </a:ext>
            </a:extLst>
          </p:cNvPr>
          <p:cNvPicPr>
            <a:picLocks noChangeAspect="1"/>
          </p:cNvPicPr>
          <p:nvPr/>
        </p:nvPicPr>
        <p:blipFill>
          <a:blip r:embed="rId2"/>
          <a:stretch>
            <a:fillRect/>
          </a:stretch>
        </p:blipFill>
        <p:spPr>
          <a:xfrm>
            <a:off x="2133256" y="1311473"/>
            <a:ext cx="8239957" cy="4403095"/>
          </a:xfrm>
          <a:prstGeom prst="rect">
            <a:avLst/>
          </a:prstGeom>
        </p:spPr>
      </p:pic>
    </p:spTree>
    <p:extLst>
      <p:ext uri="{BB962C8B-B14F-4D97-AF65-F5344CB8AC3E}">
        <p14:creationId xmlns:p14="http://schemas.microsoft.com/office/powerpoint/2010/main" val="286998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7B10-2419-C6D6-A85B-66926526A75C}"/>
              </a:ext>
            </a:extLst>
          </p:cNvPr>
          <p:cNvSpPr>
            <a:spLocks noGrp="1"/>
          </p:cNvSpPr>
          <p:nvPr>
            <p:ph type="title"/>
          </p:nvPr>
        </p:nvSpPr>
        <p:spPr>
          <a:xfrm>
            <a:off x="301492" y="224772"/>
            <a:ext cx="7647600" cy="1255200"/>
          </a:xfrm>
        </p:spPr>
        <p:txBody>
          <a:bodyPr/>
          <a:lstStyle/>
          <a:p>
            <a:r>
              <a:rPr lang="en-IN" b="1" u="sng" dirty="0">
                <a:latin typeface="Montserrat ExtraBold" panose="00000900000000000000" pitchFamily="2" charset="0"/>
              </a:rPr>
              <a:t>Screenshot:</a:t>
            </a:r>
          </a:p>
        </p:txBody>
      </p:sp>
      <p:sp>
        <p:nvSpPr>
          <p:cNvPr id="3" name="Text Placeholder 2">
            <a:extLst>
              <a:ext uri="{FF2B5EF4-FFF2-40B4-BE49-F238E27FC236}">
                <a16:creationId xmlns:a16="http://schemas.microsoft.com/office/drawing/2014/main" id="{F5ADF931-A306-B395-D53E-95DC1CCA4B46}"/>
              </a:ext>
            </a:extLst>
          </p:cNvPr>
          <p:cNvSpPr>
            <a:spLocks noGrp="1"/>
          </p:cNvSpPr>
          <p:nvPr>
            <p:ph type="body" idx="1"/>
          </p:nvPr>
        </p:nvSpPr>
        <p:spPr>
          <a:xfrm>
            <a:off x="3167692" y="5387832"/>
            <a:ext cx="9562800" cy="908651"/>
          </a:xfrm>
        </p:spPr>
        <p:txBody>
          <a:bodyPr/>
          <a:lstStyle/>
          <a:p>
            <a:pPr marL="207428" indent="0">
              <a:buNone/>
            </a:pPr>
            <a:r>
              <a:rPr lang="en-US" sz="1867" dirty="0">
                <a:latin typeface="Times New Roman" panose="02020603050405020304" pitchFamily="18" charset="0"/>
                <a:ea typeface="Times New Roman" panose="02020603050405020304" pitchFamily="18" charset="0"/>
              </a:rPr>
              <a:t>      Screenshot of supplier page after verification</a:t>
            </a:r>
            <a:endParaRPr lang="en-IN" sz="1400" dirty="0"/>
          </a:p>
        </p:txBody>
      </p:sp>
      <p:pic>
        <p:nvPicPr>
          <p:cNvPr id="4" name="Picture 3">
            <a:extLst>
              <a:ext uri="{FF2B5EF4-FFF2-40B4-BE49-F238E27FC236}">
                <a16:creationId xmlns:a16="http://schemas.microsoft.com/office/drawing/2014/main" id="{3E5B255E-DAC0-9B6D-E19F-9AAE30A26141}"/>
              </a:ext>
            </a:extLst>
          </p:cNvPr>
          <p:cNvPicPr>
            <a:picLocks noChangeAspect="1"/>
          </p:cNvPicPr>
          <p:nvPr/>
        </p:nvPicPr>
        <p:blipFill>
          <a:blip r:embed="rId2"/>
          <a:stretch>
            <a:fillRect/>
          </a:stretch>
        </p:blipFill>
        <p:spPr>
          <a:xfrm>
            <a:off x="2232494" y="1248515"/>
            <a:ext cx="7925487" cy="4243184"/>
          </a:xfrm>
          <a:prstGeom prst="rect">
            <a:avLst/>
          </a:prstGeom>
        </p:spPr>
      </p:pic>
    </p:spTree>
    <p:extLst>
      <p:ext uri="{BB962C8B-B14F-4D97-AF65-F5344CB8AC3E}">
        <p14:creationId xmlns:p14="http://schemas.microsoft.com/office/powerpoint/2010/main" val="2442628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9F15-FAF0-0206-6CBD-F579BA66D92C}"/>
              </a:ext>
            </a:extLst>
          </p:cNvPr>
          <p:cNvSpPr>
            <a:spLocks noGrp="1"/>
          </p:cNvSpPr>
          <p:nvPr>
            <p:ph type="title"/>
          </p:nvPr>
        </p:nvSpPr>
        <p:spPr>
          <a:xfrm>
            <a:off x="386552" y="267301"/>
            <a:ext cx="7647600" cy="1255200"/>
          </a:xfrm>
        </p:spPr>
        <p:txBody>
          <a:bodyPr/>
          <a:lstStyle/>
          <a:p>
            <a:r>
              <a:rPr lang="en-IN" sz="3600" b="1" u="sng" dirty="0"/>
              <a:t>Screenshot:</a:t>
            </a:r>
            <a:endParaRPr lang="en-IN" sz="3600" dirty="0"/>
          </a:p>
        </p:txBody>
      </p:sp>
      <p:sp>
        <p:nvSpPr>
          <p:cNvPr id="3" name="Text Placeholder 2">
            <a:extLst>
              <a:ext uri="{FF2B5EF4-FFF2-40B4-BE49-F238E27FC236}">
                <a16:creationId xmlns:a16="http://schemas.microsoft.com/office/drawing/2014/main" id="{A3F2B01C-1E05-D5DE-E1A6-6C1D9CCF04AC}"/>
              </a:ext>
            </a:extLst>
          </p:cNvPr>
          <p:cNvSpPr>
            <a:spLocks noGrp="1"/>
          </p:cNvSpPr>
          <p:nvPr>
            <p:ph type="body" idx="1"/>
          </p:nvPr>
        </p:nvSpPr>
        <p:spPr>
          <a:xfrm>
            <a:off x="1251333" y="5273749"/>
            <a:ext cx="9562800" cy="440817"/>
          </a:xfrm>
        </p:spPr>
        <p:txBody>
          <a:bodyPr/>
          <a:lstStyle/>
          <a:p>
            <a:pPr marL="207428" indent="0">
              <a:buNone/>
            </a:pPr>
            <a:r>
              <a:rPr lang="en-US" sz="1867" b="1" dirty="0">
                <a:latin typeface="Times New Roman" panose="02020603050405020304" pitchFamily="18" charset="0"/>
                <a:ea typeface="Times New Roman" panose="02020603050405020304" pitchFamily="18" charset="0"/>
              </a:rPr>
              <a:t>		</a:t>
            </a:r>
            <a:r>
              <a:rPr lang="en-US" sz="1867" dirty="0">
                <a:latin typeface="Times New Roman" panose="02020603050405020304" pitchFamily="18" charset="0"/>
                <a:ea typeface="Times New Roman" panose="02020603050405020304" pitchFamily="18" charset="0"/>
              </a:rPr>
              <a:t>Screenshot of consumer page to check a medicine</a:t>
            </a:r>
            <a:endParaRPr lang="en-IN" sz="1400" dirty="0"/>
          </a:p>
        </p:txBody>
      </p:sp>
      <p:pic>
        <p:nvPicPr>
          <p:cNvPr id="4" name="Picture 3">
            <a:extLst>
              <a:ext uri="{FF2B5EF4-FFF2-40B4-BE49-F238E27FC236}">
                <a16:creationId xmlns:a16="http://schemas.microsoft.com/office/drawing/2014/main" id="{19FCDF42-C256-AB76-5CE1-9D1C4E924969}"/>
              </a:ext>
            </a:extLst>
          </p:cNvPr>
          <p:cNvPicPr>
            <a:picLocks noChangeAspect="1"/>
          </p:cNvPicPr>
          <p:nvPr/>
        </p:nvPicPr>
        <p:blipFill>
          <a:blip r:embed="rId2"/>
          <a:stretch>
            <a:fillRect/>
          </a:stretch>
        </p:blipFill>
        <p:spPr>
          <a:xfrm>
            <a:off x="2069990" y="1030564"/>
            <a:ext cx="7925487" cy="4243184"/>
          </a:xfrm>
          <a:prstGeom prst="rect">
            <a:avLst/>
          </a:prstGeom>
        </p:spPr>
      </p:pic>
    </p:spTree>
    <p:extLst>
      <p:ext uri="{BB962C8B-B14F-4D97-AF65-F5344CB8AC3E}">
        <p14:creationId xmlns:p14="http://schemas.microsoft.com/office/powerpoint/2010/main" val="684019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7180-4C6B-9BAC-988C-C88FCAFFC980}"/>
              </a:ext>
            </a:extLst>
          </p:cNvPr>
          <p:cNvSpPr>
            <a:spLocks noGrp="1"/>
          </p:cNvSpPr>
          <p:nvPr>
            <p:ph type="title"/>
          </p:nvPr>
        </p:nvSpPr>
        <p:spPr>
          <a:xfrm>
            <a:off x="376296" y="315855"/>
            <a:ext cx="7647600" cy="1255200"/>
          </a:xfrm>
        </p:spPr>
        <p:txBody>
          <a:bodyPr/>
          <a:lstStyle/>
          <a:p>
            <a:r>
              <a:rPr lang="en-IN" b="1" u="sng" dirty="0">
                <a:latin typeface="Montserrat ExtraBold" panose="00000900000000000000" pitchFamily="2" charset="0"/>
              </a:rPr>
              <a:t>Conclusion:</a:t>
            </a:r>
          </a:p>
        </p:txBody>
      </p:sp>
      <p:sp>
        <p:nvSpPr>
          <p:cNvPr id="3" name="Text Placeholder 2">
            <a:extLst>
              <a:ext uri="{FF2B5EF4-FFF2-40B4-BE49-F238E27FC236}">
                <a16:creationId xmlns:a16="http://schemas.microsoft.com/office/drawing/2014/main" id="{D551356A-2654-1DCA-EF98-B4744E63D860}"/>
              </a:ext>
            </a:extLst>
          </p:cNvPr>
          <p:cNvSpPr>
            <a:spLocks noGrp="1"/>
          </p:cNvSpPr>
          <p:nvPr>
            <p:ph type="body" idx="1"/>
          </p:nvPr>
        </p:nvSpPr>
        <p:spPr>
          <a:xfrm>
            <a:off x="376296" y="1402400"/>
            <a:ext cx="11138371" cy="4053200"/>
          </a:xfrm>
        </p:spPr>
        <p:txBody>
          <a:bodyPr/>
          <a:lstStyle/>
          <a:p>
            <a:pPr algn="just"/>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Thus, this project has many advantages and provides a scope of improvement in the future product supply chain field.</a:t>
            </a:r>
          </a:p>
          <a:p>
            <a:pPr marL="207428" indent="0" algn="just">
              <a:buNone/>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The manufacturer and customers being able to track pharmaceutical products throughout the supply chain, they will trust each other is the main objective of the project. </a:t>
            </a:r>
          </a:p>
          <a:p>
            <a:pPr algn="just"/>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There is also a scope extending of the present idea in Healthcare, E-commerce and other activities that needs Automated Decentralized Application management system.</a:t>
            </a:r>
            <a:endParaRPr lang="en-IN"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672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8A4F-D089-CFE3-B940-781EFC545197}"/>
              </a:ext>
            </a:extLst>
          </p:cNvPr>
          <p:cNvSpPr>
            <a:spLocks noGrp="1"/>
          </p:cNvSpPr>
          <p:nvPr>
            <p:ph type="title"/>
          </p:nvPr>
        </p:nvSpPr>
        <p:spPr>
          <a:xfrm>
            <a:off x="231133" y="236045"/>
            <a:ext cx="7647600" cy="1255200"/>
          </a:xfrm>
          <a:solidFill>
            <a:schemeClr val="bg1"/>
          </a:solidFill>
        </p:spPr>
        <p:txBody>
          <a:bodyPr/>
          <a:lstStyle/>
          <a:p>
            <a:r>
              <a:rPr lang="en-US" b="1" u="sng" dirty="0">
                <a:effectLst/>
                <a:latin typeface="Montserrat ExtraBold" panose="00000900000000000000" pitchFamily="2" charset="0"/>
                <a:ea typeface="Times New Roman" panose="02020603050405020304" pitchFamily="18" charset="0"/>
              </a:rPr>
              <a:t>Future Enhancement:</a:t>
            </a:r>
            <a:endParaRPr lang="en-IN" sz="4267" u="sng" dirty="0">
              <a:latin typeface="Montserrat ExtraBold" panose="00000900000000000000" pitchFamily="2" charset="0"/>
            </a:endParaRPr>
          </a:p>
        </p:txBody>
      </p:sp>
      <p:sp>
        <p:nvSpPr>
          <p:cNvPr id="3" name="Text Placeholder 2">
            <a:extLst>
              <a:ext uri="{FF2B5EF4-FFF2-40B4-BE49-F238E27FC236}">
                <a16:creationId xmlns:a16="http://schemas.microsoft.com/office/drawing/2014/main" id="{C6B39713-FD3B-B317-2C13-1EB16EF64DED}"/>
              </a:ext>
            </a:extLst>
          </p:cNvPr>
          <p:cNvSpPr>
            <a:spLocks noGrp="1"/>
          </p:cNvSpPr>
          <p:nvPr>
            <p:ph type="body" idx="1"/>
          </p:nvPr>
        </p:nvSpPr>
        <p:spPr>
          <a:xfrm>
            <a:off x="363275" y="1266933"/>
            <a:ext cx="11166444" cy="4874223"/>
          </a:xfrm>
        </p:spPr>
        <p:txBody>
          <a:bodyPr/>
          <a:lstStyle/>
          <a:p>
            <a:pPr algn="just"/>
            <a:r>
              <a:rPr lang="en-US" sz="2400" dirty="0">
                <a:solidFill>
                  <a:schemeClr val="tx1"/>
                </a:solidFill>
                <a:latin typeface="Times New Roman" panose="02020603050405020304" pitchFamily="18" charset="0"/>
                <a:ea typeface="Times New Roman" panose="02020603050405020304" pitchFamily="18" charset="0"/>
              </a:rPr>
              <a:t>The Medbloc application is a single platform web application. we can create Android application for Medbloc and integrated different platform users together and improve accessibility</a:t>
            </a:r>
          </a:p>
          <a:p>
            <a:pPr algn="just"/>
            <a:endParaRPr lang="en-US" sz="2400" dirty="0">
              <a:solidFill>
                <a:schemeClr val="tx1"/>
              </a:solidFill>
              <a:latin typeface="Times New Roman" panose="02020603050405020304" pitchFamily="18" charset="0"/>
              <a:ea typeface="Times New Roman" panose="02020603050405020304" pitchFamily="18" charset="0"/>
            </a:endParaRPr>
          </a:p>
          <a:p>
            <a:pPr algn="just"/>
            <a:r>
              <a:rPr lang="en-US" sz="2400" dirty="0">
                <a:solidFill>
                  <a:schemeClr val="tx1"/>
                </a:solidFill>
                <a:latin typeface="Times New Roman" panose="02020603050405020304" pitchFamily="18" charset="0"/>
                <a:ea typeface="Times New Roman" panose="02020603050405020304" pitchFamily="18" charset="0"/>
              </a:rPr>
              <a:t> We can implement Medbloc for other blockchain applications.</a:t>
            </a:r>
          </a:p>
          <a:p>
            <a:pPr marL="207428" indent="0" algn="just">
              <a:buNone/>
            </a:pPr>
            <a:endParaRPr lang="en-US" sz="2400" dirty="0">
              <a:solidFill>
                <a:schemeClr val="tx1"/>
              </a:solidFill>
              <a:latin typeface="Times New Roman" panose="02020603050405020304" pitchFamily="18" charset="0"/>
              <a:ea typeface="Times New Roman" panose="02020603050405020304" pitchFamily="18" charset="0"/>
            </a:endParaRPr>
          </a:p>
          <a:p>
            <a:pPr algn="just"/>
            <a:r>
              <a:rPr lang="en-US" sz="2400" dirty="0">
                <a:solidFill>
                  <a:schemeClr val="tx1"/>
                </a:solidFill>
                <a:latin typeface="Times New Roman" panose="02020603050405020304" pitchFamily="18" charset="0"/>
                <a:ea typeface="Times New Roman" panose="02020603050405020304" pitchFamily="18" charset="0"/>
              </a:rPr>
              <a:t> We can implement decentralized application into larger and diverse platforms.</a:t>
            </a:r>
          </a:p>
          <a:p>
            <a:pPr marL="207428" indent="0" algn="just">
              <a:buNone/>
            </a:pPr>
            <a:endParaRPr lang="en-US" sz="2400" dirty="0">
              <a:solidFill>
                <a:schemeClr val="tx1"/>
              </a:solidFill>
              <a:latin typeface="Times New Roman" panose="02020603050405020304" pitchFamily="18" charset="0"/>
              <a:ea typeface="Times New Roman" panose="02020603050405020304" pitchFamily="18" charset="0"/>
            </a:endParaRPr>
          </a:p>
          <a:p>
            <a:pPr algn="just"/>
            <a:r>
              <a:rPr lang="en-US" sz="2400" dirty="0">
                <a:solidFill>
                  <a:schemeClr val="tx1"/>
                </a:solidFill>
                <a:latin typeface="Times New Roman" panose="02020603050405020304" pitchFamily="18" charset="0"/>
                <a:ea typeface="Times New Roman" panose="02020603050405020304" pitchFamily="18" charset="0"/>
              </a:rPr>
              <a:t> We can change to a different blockchain which offers cheaper gas price.</a:t>
            </a:r>
          </a:p>
          <a:p>
            <a:pPr marL="207428" indent="0" algn="just">
              <a:buNone/>
            </a:pPr>
            <a:endParaRPr lang="en-US" sz="2400" dirty="0">
              <a:solidFill>
                <a:schemeClr val="tx1"/>
              </a:solidFill>
              <a:latin typeface="Times New Roman" panose="02020603050405020304" pitchFamily="18" charset="0"/>
              <a:ea typeface="Times New Roman" panose="02020603050405020304" pitchFamily="18" charset="0"/>
            </a:endParaRPr>
          </a:p>
          <a:p>
            <a:pPr algn="just"/>
            <a:r>
              <a:rPr lang="en-US" sz="2400" dirty="0">
                <a:solidFill>
                  <a:schemeClr val="tx1"/>
                </a:solidFill>
                <a:latin typeface="Times New Roman" panose="02020603050405020304" pitchFamily="18" charset="0"/>
                <a:ea typeface="Times New Roman" panose="02020603050405020304" pitchFamily="18" charset="0"/>
              </a:rPr>
              <a:t> Decentralized application can be implemented in healthcare, Banking, E-commerce and other area which required more transparency and high security.</a:t>
            </a:r>
            <a:endParaRPr lang="en-IN" dirty="0">
              <a:solidFill>
                <a:schemeClr val="tx1"/>
              </a:solidFill>
            </a:endParaRPr>
          </a:p>
        </p:txBody>
      </p:sp>
    </p:spTree>
    <p:extLst>
      <p:ext uri="{BB962C8B-B14F-4D97-AF65-F5344CB8AC3E}">
        <p14:creationId xmlns:p14="http://schemas.microsoft.com/office/powerpoint/2010/main" val="2686237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8747-5CEC-4FED-AD44-34CA14CBFC97}"/>
              </a:ext>
            </a:extLst>
          </p:cNvPr>
          <p:cNvSpPr>
            <a:spLocks noGrp="1"/>
          </p:cNvSpPr>
          <p:nvPr>
            <p:ph type="title"/>
          </p:nvPr>
        </p:nvSpPr>
        <p:spPr>
          <a:xfrm>
            <a:off x="192803" y="168064"/>
            <a:ext cx="7647600" cy="1255200"/>
          </a:xfrm>
        </p:spPr>
        <p:txBody>
          <a:bodyPr/>
          <a:lstStyle/>
          <a:p>
            <a:r>
              <a:rPr lang="en-US" u="sng" dirty="0">
                <a:latin typeface="Montserrat ExtraBold" panose="00000900000000000000" pitchFamily="2" charset="0"/>
              </a:rPr>
              <a:t>References:</a:t>
            </a:r>
          </a:p>
        </p:txBody>
      </p:sp>
      <p:sp>
        <p:nvSpPr>
          <p:cNvPr id="3" name="Text Placeholder 2">
            <a:extLst>
              <a:ext uri="{FF2B5EF4-FFF2-40B4-BE49-F238E27FC236}">
                <a16:creationId xmlns:a16="http://schemas.microsoft.com/office/drawing/2014/main" id="{D3E01D65-E4C9-4007-AB31-4551CE99CAED}"/>
              </a:ext>
            </a:extLst>
          </p:cNvPr>
          <p:cNvSpPr>
            <a:spLocks noGrp="1"/>
          </p:cNvSpPr>
          <p:nvPr>
            <p:ph type="body" idx="1"/>
          </p:nvPr>
        </p:nvSpPr>
        <p:spPr>
          <a:xfrm>
            <a:off x="0" y="901240"/>
            <a:ext cx="11806395" cy="5567285"/>
          </a:xfrm>
        </p:spPr>
        <p:txBody>
          <a:bodyPr/>
          <a:lstStyle/>
          <a:p>
            <a:pPr marL="207428" indent="0">
              <a:buNone/>
            </a:pPr>
            <a:endParaRPr lang="en-US" b="1" u="sng" dirty="0">
              <a:solidFill>
                <a:schemeClr val="tx1"/>
              </a:solidFill>
            </a:endParaRPr>
          </a:p>
          <a:p>
            <a:pPr algn="just">
              <a:spcAft>
                <a:spcPts val="800"/>
              </a:spcAft>
            </a:pP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 U. Padmavathi and N. Rajagopalan, ‘‘Concept of blockchain technology and its emergence,’’ in Blockchain Applications in IoT Security. Hershey, PA, USA: IGI Global, 2021.</a:t>
            </a:r>
            <a:endParaRPr lang="en-IN" sz="1867"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[2]Ekblaw, A.; Azaria, A.; Halamka, J.D.; Lippman, A. A Case Study for Blockchain in Healthcare: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MedRec</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prototype for electronic health records and medical research data. In Proceedings of the IEEE Open &amp; Big Data Conference, Vienna, Austria, 22–24 August 2016.</a:t>
            </a:r>
            <a:endParaRPr lang="en-IN" sz="1867"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 Francisco K and Swanson D. The supply chain has no clothes: technology adoption of blockchain for supply chain transparency. Logistics 2018;</a:t>
            </a:r>
            <a:endParaRPr lang="en-IN" sz="1867"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[4].Lemieux, V.L. Trusting records: Is Blockchain technology the answer? Rec.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Manag</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J. 2016</a:t>
            </a:r>
            <a:endParaRPr lang="en-IN" sz="1867"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[5].Kumar, T.; Ramani, V.; Ahmad, I.;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Braeken</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Harjula</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E.;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Ylianttila</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M. Blockchain Utilization in Healthcare: Key Requirements and Challenges. In Proceedings of the 2018</a:t>
            </a:r>
            <a:endParaRPr lang="en-IN" sz="1867"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Medicalchain</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Medicalchain</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Whitepaper 2.1. Tech. Rep.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Medicalchain</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2018. Available online: https://medicalchain.com/Medicalchain-Whitepaper-EN.pdf (accessed on 14 March 2019).</a:t>
            </a:r>
            <a:endParaRPr lang="en-IN" sz="1867"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800"/>
              </a:spcAft>
            </a:pP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[7].Schlegel, M.; </a:t>
            </a:r>
            <a:r>
              <a:rPr lang="en-US" sz="1867"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Zavolokina</a:t>
            </a:r>
            <a:r>
              <a:rPr lang="en-US" sz="1867"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 Schwabe, G. Blockchain Technologies from the Consumers’ Perspective: What Is There and Why Should Who Care? In Proceedings of the 51st Hawaii International Conference on System Sciences, Hilton Waikoloa Village, HI, USA, 3–6 January 2018.</a:t>
            </a:r>
            <a:endParaRPr lang="en-IN" sz="1867"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1862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C6CE-8E69-47C5-A471-20A14CD1979A}"/>
              </a:ext>
            </a:extLst>
          </p:cNvPr>
          <p:cNvSpPr>
            <a:spLocks noGrp="1"/>
          </p:cNvSpPr>
          <p:nvPr>
            <p:ph type="title"/>
          </p:nvPr>
        </p:nvSpPr>
        <p:spPr>
          <a:xfrm>
            <a:off x="231133" y="241371"/>
            <a:ext cx="7647600" cy="1255200"/>
          </a:xfrm>
        </p:spPr>
        <p:txBody>
          <a:bodyPr/>
          <a:lstStyle/>
          <a:p>
            <a:r>
              <a:rPr lang="en-US" b="1" u="sng" dirty="0">
                <a:latin typeface="Montserrat ExtraBold" panose="00000900000000000000" pitchFamily="2" charset="0"/>
              </a:rPr>
              <a:t>Literature survey :</a:t>
            </a:r>
            <a:br>
              <a:rPr lang="en-US" b="1" u="sng" dirty="0">
                <a:latin typeface="Montserrat ExtraBold" panose="00000900000000000000" pitchFamily="2" charset="0"/>
              </a:rPr>
            </a:br>
            <a:endParaRPr lang="en-US" sz="2400" u="sng" dirty="0">
              <a:latin typeface="Montserrat ExtraBold" panose="00000900000000000000" pitchFamily="2" charset="0"/>
            </a:endParaRPr>
          </a:p>
        </p:txBody>
      </p:sp>
      <p:graphicFrame>
        <p:nvGraphicFramePr>
          <p:cNvPr id="4" name="Table 4">
            <a:extLst>
              <a:ext uri="{FF2B5EF4-FFF2-40B4-BE49-F238E27FC236}">
                <a16:creationId xmlns:a16="http://schemas.microsoft.com/office/drawing/2014/main" id="{A64CE5D3-5DD9-9C8A-C04A-AAF884F90F12}"/>
              </a:ext>
            </a:extLst>
          </p:cNvPr>
          <p:cNvGraphicFramePr>
            <a:graphicFrameLocks noGrp="1"/>
          </p:cNvGraphicFramePr>
          <p:nvPr/>
        </p:nvGraphicFramePr>
        <p:xfrm>
          <a:off x="549393" y="1263996"/>
          <a:ext cx="11093215" cy="4927208"/>
        </p:xfrm>
        <a:graphic>
          <a:graphicData uri="http://schemas.openxmlformats.org/drawingml/2006/table">
            <a:tbl>
              <a:tblPr firstRow="1" bandRow="1">
                <a:tableStyleId>{69C7853C-536D-4A76-A0AE-DD22124D55A5}</a:tableStyleId>
              </a:tblPr>
              <a:tblGrid>
                <a:gridCol w="2714464">
                  <a:extLst>
                    <a:ext uri="{9D8B030D-6E8A-4147-A177-3AD203B41FA5}">
                      <a16:colId xmlns:a16="http://schemas.microsoft.com/office/drawing/2014/main" val="770030774"/>
                    </a:ext>
                  </a:extLst>
                </a:gridCol>
                <a:gridCol w="4314900">
                  <a:extLst>
                    <a:ext uri="{9D8B030D-6E8A-4147-A177-3AD203B41FA5}">
                      <a16:colId xmlns:a16="http://schemas.microsoft.com/office/drawing/2014/main" val="1567787314"/>
                    </a:ext>
                  </a:extLst>
                </a:gridCol>
                <a:gridCol w="4063851">
                  <a:extLst>
                    <a:ext uri="{9D8B030D-6E8A-4147-A177-3AD203B41FA5}">
                      <a16:colId xmlns:a16="http://schemas.microsoft.com/office/drawing/2014/main" val="2222699493"/>
                    </a:ext>
                  </a:extLst>
                </a:gridCol>
              </a:tblGrid>
              <a:tr h="781928">
                <a:tc>
                  <a:txBody>
                    <a:bodyPr/>
                    <a:lstStyle/>
                    <a:p>
                      <a:pPr algn="ctr"/>
                      <a:r>
                        <a:rPr lang="en-IN" sz="2400" dirty="0"/>
                        <a:t>AUTHOR NAME</a:t>
                      </a:r>
                    </a:p>
                  </a:txBody>
                  <a:tcPr marL="121920" marR="121920" marT="60960" marB="60960"/>
                </a:tc>
                <a:tc>
                  <a:txBody>
                    <a:bodyPr/>
                    <a:lstStyle/>
                    <a:p>
                      <a:pPr algn="ctr"/>
                      <a:r>
                        <a:rPr lang="en-IN" sz="2400" dirty="0"/>
                        <a:t>PAPER NAME</a:t>
                      </a:r>
                    </a:p>
                  </a:txBody>
                  <a:tcPr marL="121920" marR="121920" marT="60960" marB="60960"/>
                </a:tc>
                <a:tc>
                  <a:txBody>
                    <a:bodyPr/>
                    <a:lstStyle/>
                    <a:p>
                      <a:pPr algn="ctr"/>
                      <a:r>
                        <a:rPr lang="en-IN" sz="2400" dirty="0"/>
                        <a:t>DESCRIPTION</a:t>
                      </a:r>
                    </a:p>
                  </a:txBody>
                  <a:tcPr marL="121920" marR="121920" marT="60960" marB="60960"/>
                </a:tc>
                <a:extLst>
                  <a:ext uri="{0D108BD9-81ED-4DB2-BD59-A6C34878D82A}">
                    <a16:rowId xmlns:a16="http://schemas.microsoft.com/office/drawing/2014/main" val="1449781214"/>
                  </a:ext>
                </a:extLst>
              </a:tr>
              <a:tr h="853440">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 Padmavathi and N. Rajagopalan</a:t>
                      </a:r>
                      <a:endParaRPr lang="en-IN" sz="1600" dirty="0"/>
                    </a:p>
                  </a:txBody>
                  <a:tcPr marL="121920" marR="121920" marT="60960" marB="6096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Concept of blockchain technology and its emergence in Blockchain Applications in IoT Security</a:t>
                      </a:r>
                      <a:endParaRPr lang="en-IN" sz="1600" dirty="0"/>
                    </a:p>
                  </a:txBody>
                  <a:tcPr marL="121920" marR="121920" marT="60960" marB="60960"/>
                </a:tc>
                <a:tc>
                  <a:txBody>
                    <a:bodyPr/>
                    <a:lstStyle/>
                    <a:p>
                      <a:r>
                        <a:rPr lang="en-IN" sz="1600" dirty="0">
                          <a:latin typeface="Times New Roman" panose="02020603050405020304" pitchFamily="18" charset="0"/>
                          <a:cs typeface="Times New Roman" panose="02020603050405020304" pitchFamily="18" charset="0"/>
                        </a:rPr>
                        <a:t>In this paper, They implemented blockchain based apps for maintaining logs for medical devices and supplies</a:t>
                      </a:r>
                    </a:p>
                  </a:txBody>
                  <a:tcPr marL="121920" marR="121920" marT="60960" marB="60960"/>
                </a:tc>
                <a:extLst>
                  <a:ext uri="{0D108BD9-81ED-4DB2-BD59-A6C34878D82A}">
                    <a16:rowId xmlns:a16="http://schemas.microsoft.com/office/drawing/2014/main" val="2231555856"/>
                  </a:ext>
                </a:extLst>
              </a:tr>
              <a:tr h="1097280">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Ekblaw, A.; Azaria, A.; Halamka, J.D.; Lippman, A</a:t>
                      </a:r>
                      <a:endParaRPr lang="en-IN" sz="1600" dirty="0"/>
                    </a:p>
                  </a:txBody>
                  <a:tcPr marL="121920" marR="121920" marT="60960" marB="6096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Case Study for Blockchain in Healthcare</a:t>
                      </a:r>
                      <a:endParaRPr lang="en-IN" sz="1600" dirty="0"/>
                    </a:p>
                  </a:txBody>
                  <a:tcPr marL="121920" marR="121920" marT="60960" marB="60960"/>
                </a:tc>
                <a:tc>
                  <a:txBody>
                    <a:bodyPr/>
                    <a:lstStyle/>
                    <a:p>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MedRec</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blockchain-based solution provides patients with complete access to medical information and immutable logs across providers</a:t>
                      </a:r>
                      <a:endParaRPr lang="en-IN" sz="16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val="1106299367"/>
                  </a:ext>
                </a:extLst>
              </a:tr>
              <a:tr h="1097280">
                <a:tc>
                  <a:txBody>
                    <a:bodyPr/>
                    <a:lstStyle/>
                    <a:p>
                      <a:r>
                        <a:rPr lang="en-US" sz="1600" b="0" i="0" u="none" strike="noStrike" cap="none" dirty="0">
                          <a:solidFill>
                            <a:schemeClr val="dk1"/>
                          </a:solidFill>
                          <a:effectLst/>
                          <a:latin typeface="+mn-lt"/>
                          <a:ea typeface="+mn-ea"/>
                          <a:cs typeface="+mn-cs"/>
                          <a:sym typeface="Arial"/>
                        </a:rPr>
                        <a:t>Kumar, T.; Ramani, V.; Ahmad, I.</a:t>
                      </a:r>
                      <a:endParaRPr lang="en-IN" sz="1600" b="0" dirty="0"/>
                    </a:p>
                  </a:txBody>
                  <a:tcPr marL="121920" marR="121920" marT="60960" marB="6096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Blockchain Utilization in Healthcare</a:t>
                      </a:r>
                      <a:endParaRPr lang="en-IN" sz="1600" dirty="0"/>
                    </a:p>
                  </a:txBody>
                  <a:tcPr marL="121920" marR="121920" marT="60960" marB="60960"/>
                </a:tc>
                <a:tc>
                  <a:txBody>
                    <a:bodyPr/>
                    <a:lstStyle/>
                    <a:p>
                      <a:r>
                        <a:rPr lang="en-IN" sz="1600" dirty="0">
                          <a:latin typeface="Times New Roman" panose="02020603050405020304" pitchFamily="18" charset="0"/>
                          <a:cs typeface="Times New Roman" panose="02020603050405020304" pitchFamily="18" charset="0"/>
                        </a:rPr>
                        <a:t>In this paper,</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They implemented blockchain based apps for healthcare issues in more efficient ways, security and privacy aspects of data and personal information handling</a:t>
                      </a:r>
                      <a:endParaRPr lang="en-IN" sz="16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val="3165153627"/>
                  </a:ext>
                </a:extLst>
              </a:tr>
              <a:tr h="1097280">
                <a:tc>
                  <a:txBody>
                    <a:bodyPr/>
                    <a:lstStyle/>
                    <a:p>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Schlegel, M.; </a:t>
                      </a:r>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Zavolokina</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L.; Schwabe, G</a:t>
                      </a:r>
                      <a:endParaRPr lang="en-IN" sz="1600" b="0" dirty="0">
                        <a:latin typeface="Times New Roman" panose="02020603050405020304" pitchFamily="18" charset="0"/>
                        <a:cs typeface="Times New Roman" panose="02020603050405020304" pitchFamily="18" charset="0"/>
                      </a:endParaRPr>
                    </a:p>
                  </a:txBody>
                  <a:tcPr marL="121920" marR="121920" marT="60960" marB="60960"/>
                </a:tc>
                <a:tc>
                  <a:txBody>
                    <a:bodyPr/>
                    <a:lstStyle/>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Blockchain Technologies from the Consumers’ Perspective</a:t>
                      </a:r>
                      <a:endParaRPr lang="en-IN" sz="1600" dirty="0"/>
                    </a:p>
                  </a:txBody>
                  <a:tcPr marL="121920" marR="121920" marT="60960" marB="60960"/>
                </a:tc>
                <a:tc>
                  <a:txBody>
                    <a:bodyPr/>
                    <a:lstStyle/>
                    <a:p>
                      <a:r>
                        <a:rPr lang="en-IN" sz="1600" dirty="0">
                          <a:latin typeface="Times New Roman" panose="02020603050405020304" pitchFamily="18" charset="0"/>
                          <a:cs typeface="Times New Roman" panose="02020603050405020304" pitchFamily="18" charset="0"/>
                        </a:rPr>
                        <a:t>In this paper,</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Ubitquity</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is a secure platform based on blockchain technology for real-estate records-keeping that is a substitute of a legacy-based system</a:t>
                      </a:r>
                      <a:endParaRPr lang="en-IN" sz="1600" dirty="0">
                        <a:latin typeface="Times New Roman" panose="02020603050405020304" pitchFamily="18" charset="0"/>
                        <a:cs typeface="Times New Roman" panose="02020603050405020304" pitchFamily="18" charset="0"/>
                      </a:endParaRPr>
                    </a:p>
                  </a:txBody>
                  <a:tcPr marL="121920" marR="121920" marT="60960" marB="60960"/>
                </a:tc>
                <a:extLst>
                  <a:ext uri="{0D108BD9-81ED-4DB2-BD59-A6C34878D82A}">
                    <a16:rowId xmlns:a16="http://schemas.microsoft.com/office/drawing/2014/main" val="2039812776"/>
                  </a:ext>
                </a:extLst>
              </a:tr>
            </a:tbl>
          </a:graphicData>
        </a:graphic>
      </p:graphicFrame>
    </p:spTree>
    <p:extLst>
      <p:ext uri="{BB962C8B-B14F-4D97-AF65-F5344CB8AC3E}">
        <p14:creationId xmlns:p14="http://schemas.microsoft.com/office/powerpoint/2010/main" val="1781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302438" y="254318"/>
            <a:ext cx="6501945" cy="824305"/>
          </a:xfrm>
          <a:prstGeom prst="rect">
            <a:avLst/>
          </a:prstGeom>
        </p:spPr>
        <p:txBody>
          <a:bodyPr spcFirstLastPara="1" vert="horz" wrap="square" lIns="121900" tIns="121900" rIns="121900" bIns="121900" rtlCol="0" anchor="t" anchorCtr="0">
            <a:noAutofit/>
          </a:bodyPr>
          <a:lstStyle/>
          <a:p>
            <a:r>
              <a:rPr lang="en" u="sng" dirty="0">
                <a:latin typeface="Montserrat ExtraBold" panose="00000900000000000000" pitchFamily="2" charset="0"/>
              </a:rPr>
              <a:t>Problem Statement:</a:t>
            </a:r>
            <a:endParaRPr u="sng" dirty="0">
              <a:latin typeface="Montserrat ExtraBold" panose="00000900000000000000" pitchFamily="2" charset="0"/>
            </a:endParaRPr>
          </a:p>
        </p:txBody>
      </p:sp>
      <p:sp>
        <p:nvSpPr>
          <p:cNvPr id="215" name="Google Shape;215;p44"/>
          <p:cNvSpPr txBox="1">
            <a:spLocks noGrp="1"/>
          </p:cNvSpPr>
          <p:nvPr>
            <p:ph type="body" idx="1"/>
          </p:nvPr>
        </p:nvSpPr>
        <p:spPr>
          <a:xfrm>
            <a:off x="302439" y="1078625"/>
            <a:ext cx="11404652" cy="4864975"/>
          </a:xfrm>
          <a:prstGeom prst="rect">
            <a:avLst/>
          </a:prstGeom>
        </p:spPr>
        <p:txBody>
          <a:bodyPr spcFirstLastPara="1" vert="horz" wrap="square" lIns="121900" tIns="121900" rIns="121900" bIns="121900" rtlCol="0" anchor="t" anchorCtr="0">
            <a:noAutofit/>
          </a:bodyPr>
          <a:lstStyle/>
          <a:p>
            <a:pPr marL="186262" indent="0" algn="just">
              <a:lnSpc>
                <a:spcPct val="150000"/>
              </a:lnSpc>
              <a:buNone/>
            </a:pPr>
            <a:r>
              <a:rPr lang="en-US" sz="2133"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 lack of visibility into the supply chain may be the root of many challenges faced by the pharmaceutical industry. Drug shortages. Counterfeits. Medicine supply chain issues come down to differences in processes or systems. A single drug or treatment may be administered to hundreds of hospitals through distributors. it can be tough to keep track of and meet each buyer’s requirements. </a:t>
            </a:r>
          </a:p>
          <a:p>
            <a:pPr marL="186262" indent="0" algn="just">
              <a:lnSpc>
                <a:spcPct val="150000"/>
              </a:lnSpc>
              <a:buNone/>
            </a:pPr>
            <a:endParaRPr lang="en-US" sz="2133"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86262" indent="0" algn="just">
              <a:lnSpc>
                <a:spcPct val="150000"/>
              </a:lnSpc>
              <a:buNone/>
            </a:pPr>
            <a:r>
              <a:rPr lang="en-US" sz="2133"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Poor compliance can cost millions in penalties, incarceration for supply chain leaders, and increase the risk of harm to consumers. Poor coordination and collaboration between suppliers and supply chain networks. We have developed a Blockchain based App used to track medicine and store data in blockchain .It stores each medicine data in a block and data is encrypted in SHA-256.</a:t>
            </a:r>
            <a:endParaRPr lang="en-US" sz="2133"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14AE-CA58-4459-5ACA-7588C920135E}"/>
              </a:ext>
            </a:extLst>
          </p:cNvPr>
          <p:cNvSpPr>
            <a:spLocks noGrp="1"/>
          </p:cNvSpPr>
          <p:nvPr>
            <p:ph type="title"/>
          </p:nvPr>
        </p:nvSpPr>
        <p:spPr>
          <a:xfrm>
            <a:off x="218933" y="181887"/>
            <a:ext cx="6595200" cy="1255200"/>
          </a:xfrm>
        </p:spPr>
        <p:txBody>
          <a:bodyPr/>
          <a:lstStyle/>
          <a:p>
            <a:r>
              <a:rPr lang="en-IN" b="1" u="sng" dirty="0">
                <a:latin typeface="Montserrat ExtraBold" panose="00000900000000000000" pitchFamily="2" charset="0"/>
              </a:rPr>
              <a:t>Proposed System:</a:t>
            </a:r>
          </a:p>
        </p:txBody>
      </p:sp>
      <p:sp>
        <p:nvSpPr>
          <p:cNvPr id="3" name="Text Placeholder 2">
            <a:extLst>
              <a:ext uri="{FF2B5EF4-FFF2-40B4-BE49-F238E27FC236}">
                <a16:creationId xmlns:a16="http://schemas.microsoft.com/office/drawing/2014/main" id="{B0813FF1-187A-5E24-D22D-92271AC2E6FC}"/>
              </a:ext>
            </a:extLst>
          </p:cNvPr>
          <p:cNvSpPr>
            <a:spLocks noGrp="1"/>
          </p:cNvSpPr>
          <p:nvPr>
            <p:ph type="body" idx="1"/>
          </p:nvPr>
        </p:nvSpPr>
        <p:spPr>
          <a:xfrm>
            <a:off x="218933" y="1328447"/>
            <a:ext cx="11485387" cy="3681200"/>
          </a:xfrm>
        </p:spPr>
        <p:txBody>
          <a:bodyPr/>
          <a:lstStyle/>
          <a:p>
            <a:pPr marL="186262" indent="0" algn="just">
              <a:buNone/>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The purpose of the new system is to incorporate the features of blockchain technology and add traceability, and security to the drugs supply chain, and to provide visibility to manufacturers and drugs regulatory authority of the SUPPLY CHAIN MANAGEMENT system.</a:t>
            </a:r>
          </a:p>
          <a:p>
            <a:pPr marL="186262" indent="0" algn="just">
              <a:buNone/>
            </a:pPr>
            <a:endParaRPr lang="en-IN" sz="2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86262" indent="0" algn="just">
              <a:buNone/>
            </a:pPr>
            <a:r>
              <a:rPr lang="en-US" sz="24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 To Increase Trust and Transparency</a:t>
            </a:r>
            <a:endParaRPr lang="en-IN" sz="2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86262" indent="0" algn="just">
              <a:buNone/>
            </a:pPr>
            <a:r>
              <a:rPr lang="en-US" sz="24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 Traceability</a:t>
            </a:r>
            <a:endParaRPr lang="en-IN" sz="2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86262" indent="0" algn="just">
              <a:buNone/>
            </a:pPr>
            <a:r>
              <a:rPr lang="en-US" sz="24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 Add Visibility and Protect Privacy</a:t>
            </a:r>
            <a:endParaRPr lang="en-IN" sz="2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86262" indent="0" algn="just">
              <a:buNone/>
            </a:pPr>
            <a:r>
              <a:rPr lang="en-US" sz="24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4. Extended Security</a:t>
            </a:r>
            <a:endParaRPr lang="en-IN" sz="2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86262" indent="0" algn="just">
              <a:buNone/>
            </a:pPr>
            <a:r>
              <a:rPr lang="en-US" sz="2400" b="1"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5. Database for Future Statistics</a:t>
            </a:r>
            <a:endParaRPr lang="en-IN" sz="2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186262" indent="0">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49384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E99B-C541-4A90-B55A-6B41291F1020}"/>
              </a:ext>
            </a:extLst>
          </p:cNvPr>
          <p:cNvSpPr>
            <a:spLocks noGrp="1"/>
          </p:cNvSpPr>
          <p:nvPr>
            <p:ph type="title"/>
          </p:nvPr>
        </p:nvSpPr>
        <p:spPr>
          <a:xfrm>
            <a:off x="141886" y="338185"/>
            <a:ext cx="7647600" cy="1255200"/>
          </a:xfrm>
        </p:spPr>
        <p:txBody>
          <a:bodyPr/>
          <a:lstStyle/>
          <a:p>
            <a:r>
              <a:rPr lang="en-GB" b="1" u="sng" dirty="0">
                <a:latin typeface="Montserrat ExtraBold" panose="00000900000000000000" pitchFamily="2" charset="0"/>
              </a:rPr>
              <a:t>Development Environment:</a:t>
            </a:r>
            <a:endParaRPr lang="en-US" b="1" u="sng" dirty="0">
              <a:latin typeface="Montserrat ExtraBold" panose="00000900000000000000" pitchFamily="2" charset="0"/>
            </a:endParaRPr>
          </a:p>
        </p:txBody>
      </p:sp>
      <p:sp>
        <p:nvSpPr>
          <p:cNvPr id="3" name="Text Placeholder 2">
            <a:extLst>
              <a:ext uri="{FF2B5EF4-FFF2-40B4-BE49-F238E27FC236}">
                <a16:creationId xmlns:a16="http://schemas.microsoft.com/office/drawing/2014/main" id="{42615522-9EA7-43EC-A24F-FCE5C1322134}"/>
              </a:ext>
            </a:extLst>
          </p:cNvPr>
          <p:cNvSpPr>
            <a:spLocks noGrp="1"/>
          </p:cNvSpPr>
          <p:nvPr>
            <p:ph type="body" idx="1"/>
          </p:nvPr>
        </p:nvSpPr>
        <p:spPr>
          <a:xfrm>
            <a:off x="-402620" y="1141552"/>
            <a:ext cx="7973701" cy="4894197"/>
          </a:xfrm>
        </p:spPr>
        <p:txBody>
          <a:bodyPr/>
          <a:lstStyle/>
          <a:p>
            <a:pPr marL="817013" lvl="1" indent="0">
              <a:spcBef>
                <a:spcPts val="0"/>
              </a:spcBef>
              <a:buNone/>
            </a:pPr>
            <a:r>
              <a:rPr lang="en-US" sz="2667" b="1" dirty="0">
                <a:solidFill>
                  <a:schemeClr val="tx1"/>
                </a:solidFill>
              </a:rPr>
              <a:t>Hardware Requirements</a:t>
            </a:r>
            <a:r>
              <a:rPr lang="en-US" sz="2400" b="1" dirty="0">
                <a:solidFill>
                  <a:schemeClr val="tx1"/>
                </a:solidFill>
              </a:rPr>
              <a:t>:</a:t>
            </a:r>
          </a:p>
          <a:p>
            <a:pPr lvl="1">
              <a:spcBef>
                <a:spcPts val="0"/>
              </a:spcBef>
            </a:pPr>
            <a:r>
              <a:rPr lang="en-US" sz="2400" dirty="0">
                <a:solidFill>
                  <a:schemeClr val="tx1"/>
                </a:solidFill>
              </a:rPr>
              <a:t>QR code Reader</a:t>
            </a:r>
          </a:p>
          <a:p>
            <a:pPr lvl="1">
              <a:spcBef>
                <a:spcPts val="0"/>
              </a:spcBef>
            </a:pPr>
            <a:r>
              <a:rPr lang="en-US" sz="2400" dirty="0">
                <a:solidFill>
                  <a:schemeClr val="tx1"/>
                </a:solidFill>
              </a:rPr>
              <a:t>Laptop/Desktop</a:t>
            </a:r>
          </a:p>
          <a:p>
            <a:pPr marL="817013" lvl="1" indent="0">
              <a:spcBef>
                <a:spcPts val="0"/>
              </a:spcBef>
              <a:buNone/>
            </a:pPr>
            <a:endParaRPr lang="en-US" sz="2400" dirty="0">
              <a:solidFill>
                <a:schemeClr val="tx1"/>
              </a:solidFill>
            </a:endParaRPr>
          </a:p>
          <a:p>
            <a:pPr marL="817013" lvl="1" indent="0">
              <a:spcBef>
                <a:spcPts val="0"/>
              </a:spcBef>
              <a:buNone/>
            </a:pPr>
            <a:r>
              <a:rPr lang="en-US" sz="2667" b="1" dirty="0">
                <a:solidFill>
                  <a:schemeClr val="tx1"/>
                </a:solidFill>
              </a:rPr>
              <a:t>Software Requirements:</a:t>
            </a:r>
          </a:p>
          <a:p>
            <a:pPr lvl="1">
              <a:spcBef>
                <a:spcPts val="0"/>
              </a:spcBef>
            </a:pPr>
            <a:r>
              <a:rPr lang="en-US" sz="2667" dirty="0">
                <a:solidFill>
                  <a:schemeClr val="tx1"/>
                </a:solidFill>
                <a:latin typeface="Times New Roman" panose="02020603050405020304" pitchFamily="18" charset="0"/>
                <a:cs typeface="Times New Roman" panose="02020603050405020304" pitchFamily="18" charset="0"/>
              </a:rPr>
              <a:t>Blockchain  - Ethereum   </a:t>
            </a:r>
            <a:endParaRPr lang="en-IN" sz="2400" dirty="0">
              <a:solidFill>
                <a:schemeClr val="tx1"/>
              </a:solidFill>
              <a:latin typeface="Times New Roman" panose="02020603050405020304" pitchFamily="18" charset="0"/>
              <a:cs typeface="Times New Roman" panose="02020603050405020304" pitchFamily="18" charset="0"/>
            </a:endParaRPr>
          </a:p>
          <a:p>
            <a:pPr lvl="1">
              <a:spcBef>
                <a:spcPts val="0"/>
              </a:spcBef>
            </a:pPr>
            <a:r>
              <a:rPr lang="en-US" sz="2667" dirty="0">
                <a:solidFill>
                  <a:schemeClr val="tx1"/>
                </a:solidFill>
                <a:latin typeface="Times New Roman" panose="02020603050405020304" pitchFamily="18" charset="0"/>
                <a:cs typeface="Times New Roman" panose="02020603050405020304" pitchFamily="18" charset="0"/>
              </a:rPr>
              <a:t> Language – Solidity,JS</a:t>
            </a:r>
            <a:endParaRPr lang="en-IN" sz="2400" dirty="0">
              <a:solidFill>
                <a:schemeClr val="tx1"/>
              </a:solidFill>
              <a:latin typeface="Times New Roman" panose="02020603050405020304" pitchFamily="18" charset="0"/>
              <a:cs typeface="Times New Roman" panose="02020603050405020304" pitchFamily="18" charset="0"/>
            </a:endParaRPr>
          </a:p>
          <a:p>
            <a:pPr lvl="1">
              <a:spcBef>
                <a:spcPts val="0"/>
              </a:spcBef>
            </a:pPr>
            <a:r>
              <a:rPr lang="en-US" sz="2667" dirty="0">
                <a:solidFill>
                  <a:schemeClr val="tx1"/>
                </a:solidFill>
                <a:latin typeface="Times New Roman" panose="02020603050405020304" pitchFamily="18" charset="0"/>
                <a:cs typeface="Times New Roman" panose="02020603050405020304" pitchFamily="18" charset="0"/>
              </a:rPr>
              <a:t> Database – Firebase </a:t>
            </a:r>
            <a:endParaRPr lang="en-IN" sz="2400" dirty="0">
              <a:solidFill>
                <a:schemeClr val="tx1"/>
              </a:solidFill>
              <a:latin typeface="Times New Roman" panose="02020603050405020304" pitchFamily="18" charset="0"/>
              <a:cs typeface="Times New Roman" panose="02020603050405020304" pitchFamily="18" charset="0"/>
            </a:endParaRPr>
          </a:p>
          <a:p>
            <a:pPr lvl="1">
              <a:spcBef>
                <a:spcPts val="0"/>
              </a:spcBef>
            </a:pPr>
            <a:r>
              <a:rPr lang="en-US" sz="2667" dirty="0">
                <a:solidFill>
                  <a:schemeClr val="tx1"/>
                </a:solidFill>
                <a:latin typeface="Times New Roman" panose="02020603050405020304" pitchFamily="18" charset="0"/>
                <a:cs typeface="Times New Roman" panose="02020603050405020304" pitchFamily="18" charset="0"/>
              </a:rPr>
              <a:t> Tools-Ganache, Lite-Server, Visual studio, Truffle ,Meta mask.</a:t>
            </a:r>
            <a:endParaRPr lang="en-IN" sz="2400"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7DA60DE-906D-4E2F-8209-E15DA4992D49}"/>
              </a:ext>
            </a:extLst>
          </p:cNvPr>
          <p:cNvPicPr>
            <a:picLocks noChangeAspect="1"/>
          </p:cNvPicPr>
          <p:nvPr/>
        </p:nvPicPr>
        <p:blipFill>
          <a:blip r:embed="rId2"/>
          <a:stretch>
            <a:fillRect/>
          </a:stretch>
        </p:blipFill>
        <p:spPr>
          <a:xfrm>
            <a:off x="7789486" y="2584901"/>
            <a:ext cx="3739204" cy="2519899"/>
          </a:xfrm>
          <a:prstGeom prst="rect">
            <a:avLst/>
          </a:prstGeom>
        </p:spPr>
      </p:pic>
    </p:spTree>
    <p:extLst>
      <p:ext uri="{BB962C8B-B14F-4D97-AF65-F5344CB8AC3E}">
        <p14:creationId xmlns:p14="http://schemas.microsoft.com/office/powerpoint/2010/main" val="67587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240130" y="147790"/>
            <a:ext cx="6734829" cy="786501"/>
          </a:xfrm>
          <a:prstGeom prst="rect">
            <a:avLst/>
          </a:prstGeom>
        </p:spPr>
        <p:txBody>
          <a:bodyPr spcFirstLastPara="1" vert="horz" wrap="square" lIns="121900" tIns="121900" rIns="121900" bIns="121900" rtlCol="0" anchor="t" anchorCtr="0">
            <a:noAutofit/>
          </a:bodyPr>
          <a:lstStyle/>
          <a:p>
            <a:r>
              <a:rPr lang="en" sz="3600" b="1" u="sng" dirty="0">
                <a:latin typeface="Montserrat ExtraBold" panose="00000900000000000000" pitchFamily="2" charset="0"/>
              </a:rPr>
              <a:t>System</a:t>
            </a:r>
            <a:r>
              <a:rPr lang="en" b="1" u="sng" dirty="0">
                <a:latin typeface="Montserrat ExtraBold" panose="00000900000000000000" pitchFamily="2" charset="0"/>
              </a:rPr>
              <a:t> </a:t>
            </a:r>
            <a:r>
              <a:rPr lang="en" sz="3600" b="1" u="sng" dirty="0">
                <a:latin typeface="Montserrat ExtraBold" panose="00000900000000000000" pitchFamily="2" charset="0"/>
              </a:rPr>
              <a:t>architecture</a:t>
            </a:r>
            <a:r>
              <a:rPr lang="en" b="1" u="sng" dirty="0">
                <a:latin typeface="Montserrat ExtraBold" panose="00000900000000000000" pitchFamily="2" charset="0"/>
              </a:rPr>
              <a:t>:</a:t>
            </a:r>
            <a:endParaRPr b="1" u="sng" dirty="0">
              <a:latin typeface="Montserrat ExtraBold" panose="00000900000000000000" pitchFamily="2" charset="0"/>
            </a:endParaRPr>
          </a:p>
        </p:txBody>
      </p:sp>
      <p:pic>
        <p:nvPicPr>
          <p:cNvPr id="3" name="Picture 2">
            <a:extLst>
              <a:ext uri="{FF2B5EF4-FFF2-40B4-BE49-F238E27FC236}">
                <a16:creationId xmlns:a16="http://schemas.microsoft.com/office/drawing/2014/main" id="{82639F0A-32D7-446C-9372-89D7B01FEE92}"/>
              </a:ext>
            </a:extLst>
          </p:cNvPr>
          <p:cNvPicPr>
            <a:picLocks noChangeAspect="1"/>
          </p:cNvPicPr>
          <p:nvPr/>
        </p:nvPicPr>
        <p:blipFill>
          <a:blip r:embed="rId3"/>
          <a:stretch>
            <a:fillRect/>
          </a:stretch>
        </p:blipFill>
        <p:spPr>
          <a:xfrm>
            <a:off x="921488" y="1028824"/>
            <a:ext cx="10363200" cy="5562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481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763C-AEC3-432B-9E97-C79ABEA8DF05}"/>
              </a:ext>
            </a:extLst>
          </p:cNvPr>
          <p:cNvSpPr>
            <a:spLocks noGrp="1"/>
          </p:cNvSpPr>
          <p:nvPr>
            <p:ph type="title"/>
          </p:nvPr>
        </p:nvSpPr>
        <p:spPr>
          <a:xfrm>
            <a:off x="259139" y="2"/>
            <a:ext cx="6269600" cy="827852"/>
          </a:xfrm>
        </p:spPr>
        <p:txBody>
          <a:bodyPr/>
          <a:lstStyle/>
          <a:p>
            <a:r>
              <a:rPr lang="en-US" sz="3733" b="1" u="sng" dirty="0"/>
              <a:t>System Design</a:t>
            </a:r>
            <a:br>
              <a:rPr lang="en-US" b="1" dirty="0"/>
            </a:br>
            <a:r>
              <a:rPr lang="en-US" b="1" dirty="0"/>
              <a:t>Flow chart:</a:t>
            </a:r>
          </a:p>
        </p:txBody>
      </p:sp>
      <p:pic>
        <p:nvPicPr>
          <p:cNvPr id="5" name="Picture 4">
            <a:extLst>
              <a:ext uri="{FF2B5EF4-FFF2-40B4-BE49-F238E27FC236}">
                <a16:creationId xmlns:a16="http://schemas.microsoft.com/office/drawing/2014/main" id="{0FDDD186-CCD5-BAC0-0415-17F56217A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71" y="1122218"/>
            <a:ext cx="11640937" cy="5453687"/>
          </a:xfrm>
          <a:prstGeom prst="rect">
            <a:avLst/>
          </a:prstGeom>
        </p:spPr>
      </p:pic>
    </p:spTree>
    <p:extLst>
      <p:ext uri="{BB962C8B-B14F-4D97-AF65-F5344CB8AC3E}">
        <p14:creationId xmlns:p14="http://schemas.microsoft.com/office/powerpoint/2010/main" val="41554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6481-76BA-4788-A4C3-47350C109914}"/>
              </a:ext>
            </a:extLst>
          </p:cNvPr>
          <p:cNvSpPr>
            <a:spLocks noGrp="1"/>
          </p:cNvSpPr>
          <p:nvPr>
            <p:ph type="title"/>
          </p:nvPr>
        </p:nvSpPr>
        <p:spPr>
          <a:xfrm>
            <a:off x="0" y="0"/>
            <a:ext cx="6269600" cy="707437"/>
          </a:xfrm>
        </p:spPr>
        <p:txBody>
          <a:bodyPr/>
          <a:lstStyle/>
          <a:p>
            <a:r>
              <a:rPr lang="en-US" b="1" u="sng" dirty="0">
                <a:latin typeface="Montserrat ExtraBold" panose="00000900000000000000" pitchFamily="2" charset="0"/>
              </a:rPr>
              <a:t>Use-case Diagram:</a:t>
            </a:r>
          </a:p>
        </p:txBody>
      </p:sp>
      <p:pic>
        <p:nvPicPr>
          <p:cNvPr id="3" name="Picture 2">
            <a:extLst>
              <a:ext uri="{FF2B5EF4-FFF2-40B4-BE49-F238E27FC236}">
                <a16:creationId xmlns:a16="http://schemas.microsoft.com/office/drawing/2014/main" id="{B2CC3A87-00B8-B6AA-602A-C7DE52FCFCAC}"/>
              </a:ext>
            </a:extLst>
          </p:cNvPr>
          <p:cNvPicPr>
            <a:picLocks noChangeAspect="1"/>
          </p:cNvPicPr>
          <p:nvPr/>
        </p:nvPicPr>
        <p:blipFill>
          <a:blip r:embed="rId2"/>
          <a:stretch>
            <a:fillRect/>
          </a:stretch>
        </p:blipFill>
        <p:spPr>
          <a:xfrm>
            <a:off x="1627651" y="1073830"/>
            <a:ext cx="9012640" cy="5323751"/>
          </a:xfrm>
          <a:prstGeom prst="rect">
            <a:avLst/>
          </a:prstGeom>
        </p:spPr>
      </p:pic>
    </p:spTree>
    <p:extLst>
      <p:ext uri="{BB962C8B-B14F-4D97-AF65-F5344CB8AC3E}">
        <p14:creationId xmlns:p14="http://schemas.microsoft.com/office/powerpoint/2010/main" val="29333815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1508</Words>
  <Application>Microsoft Office PowerPoint</Application>
  <PresentationFormat>Widescreen</PresentationFormat>
  <Paragraphs>174</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Montserrat</vt:lpstr>
      <vt:lpstr>Montserrat ExtraBold</vt:lpstr>
      <vt:lpstr>Times New Roman</vt:lpstr>
      <vt:lpstr>Office Theme</vt:lpstr>
      <vt:lpstr>  PANIMALAR ENGINEERING COLLEGE  Department of Computer Science &amp; Engineering  CS8811 - PROJECT WORK  REVIEW  DECENTRALIZED MEDICINE SUPPLY-CHAIN MANAGEMENT AND ELIMINATE COUNTERFEIT MEDICINE USING BLOCKCHAIN    </vt:lpstr>
      <vt:lpstr>Introduction:</vt:lpstr>
      <vt:lpstr>Literature survey : </vt:lpstr>
      <vt:lpstr>Problem Statement:</vt:lpstr>
      <vt:lpstr>Proposed System:</vt:lpstr>
      <vt:lpstr>Development Environment:</vt:lpstr>
      <vt:lpstr>System architecture:</vt:lpstr>
      <vt:lpstr>System Design Flow chart:</vt:lpstr>
      <vt:lpstr>Use-case Diagram:</vt:lpstr>
      <vt:lpstr>Sequence Diagram:</vt:lpstr>
      <vt:lpstr>Entity Relationship Diagram:</vt:lpstr>
      <vt:lpstr>Class Diagram:</vt:lpstr>
      <vt:lpstr>Component Diagram:</vt:lpstr>
      <vt:lpstr>Data Dictionary:</vt:lpstr>
      <vt:lpstr>PowerPoint Presentation</vt:lpstr>
      <vt:lpstr>MODULE DESCRIPTION:</vt:lpstr>
      <vt:lpstr>User Account Creation:</vt:lpstr>
      <vt:lpstr>Add Medicine Details:</vt:lpstr>
      <vt:lpstr>Verify Medicine Details:</vt:lpstr>
      <vt:lpstr>Check Medicine Details:</vt:lpstr>
      <vt:lpstr>Testcases And Results:</vt:lpstr>
      <vt:lpstr>Screenshot:</vt:lpstr>
      <vt:lpstr>Screenshot:</vt:lpstr>
      <vt:lpstr>Screenshot:</vt:lpstr>
      <vt:lpstr>Screenshot:</vt:lpstr>
      <vt:lpstr>Conclusion:</vt:lpstr>
      <vt:lpstr>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cp:revision>
  <dcterms:created xsi:type="dcterms:W3CDTF">2022-05-19T04:15:58Z</dcterms:created>
  <dcterms:modified xsi:type="dcterms:W3CDTF">2022-05-24T15:27:45Z</dcterms:modified>
</cp:coreProperties>
</file>