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62" r:id="rId6"/>
    <p:sldId id="265" r:id="rId7"/>
    <p:sldId id="266" r:id="rId8"/>
    <p:sldId id="267" r:id="rId9"/>
    <p:sldId id="261" r:id="rId10"/>
    <p:sldId id="264" r:id="rId11"/>
    <p:sldId id="269" r:id="rId12"/>
    <p:sldId id="268" r:id="rId13"/>
    <p:sldId id="259"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738"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11/12/2019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1627619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11/12/2019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11/12/2019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11/12/2019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11/12/2019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Encuesta%20(1).docx" TargetMode="External"/><Relationship Id="rId7" Type="http://schemas.openxmlformats.org/officeDocument/2006/relationships/hyperlink" Target="GRAFICAS%20TABULACION.xlsx" TargetMode="External"/><Relationship Id="rId2" Type="http://schemas.openxmlformats.org/officeDocument/2006/relationships/hyperlink" Target="Entrevista%20(1).docx" TargetMode="External"/><Relationship Id="rId1" Type="http://schemas.openxmlformats.org/officeDocument/2006/relationships/slideLayout" Target="../slideLayouts/slideLayout4.xml"/><Relationship Id="rId6" Type="http://schemas.openxmlformats.org/officeDocument/2006/relationships/hyperlink" Target="TABULACION.xlsx" TargetMode="External"/><Relationship Id="rId5" Type="http://schemas.openxmlformats.org/officeDocument/2006/relationships/hyperlink" Target="Resumen%20de%20Entrevista.docx" TargetMode="External"/><Relationship Id="rId4" Type="http://schemas.openxmlformats.org/officeDocument/2006/relationships/hyperlink" Target="ENTREVISTA%20PDF.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REQUERIMIENTOS%20F%20Y%20NF.docx"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MB">
            <a:extLst>
              <a:ext uri="{FF2B5EF4-FFF2-40B4-BE49-F238E27FC236}">
                <a16:creationId xmlns:a16="http://schemas.microsoft.com/office/drawing/2014/main" id="{4DC188C3-28EF-4B3E-A5FA-8C045939B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18" y="674830"/>
            <a:ext cx="3089840" cy="24295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8E2678CA-B395-4A96-B39B-A144495D3253}"/>
              </a:ext>
            </a:extLst>
          </p:cNvPr>
          <p:cNvSpPr/>
          <p:nvPr/>
        </p:nvSpPr>
        <p:spPr>
          <a:xfrm>
            <a:off x="4890655" y="1906963"/>
            <a:ext cx="3385863" cy="1754326"/>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dist="38100" dir="2640000" algn="bl" rotWithShape="0">
                    <a:schemeClr val="accent1"/>
                  </a:outerShdw>
                </a:effectLst>
              </a:rPr>
              <a:t>MEDICAL</a:t>
            </a:r>
          </a:p>
          <a:p>
            <a:pPr algn="ctr"/>
            <a:r>
              <a:rPr lang="es-ES" sz="5400" b="1" dirty="0">
                <a:ln w="12700">
                  <a:solidFill>
                    <a:schemeClr val="accent1"/>
                  </a:solidFill>
                  <a:prstDash val="solid"/>
                </a:ln>
                <a:solidFill>
                  <a:schemeClr val="tx1">
                    <a:lumMod val="75000"/>
                    <a:lumOff val="25000"/>
                  </a:schemeClr>
                </a:solidFill>
                <a:effectLst>
                  <a:outerShdw dist="38100" dir="2640000" algn="bl" rotWithShape="0">
                    <a:schemeClr val="accent1"/>
                  </a:outerShdw>
                </a:effectLst>
              </a:rPr>
              <a:t>B</a:t>
            </a:r>
            <a:r>
              <a:rPr lang="es-ES" sz="5400" b="1" cap="none" spc="0" dirty="0">
                <a:ln w="12700">
                  <a:solidFill>
                    <a:schemeClr val="accent1"/>
                  </a:solidFill>
                  <a:prstDash val="solid"/>
                </a:ln>
                <a:solidFill>
                  <a:schemeClr val="tx1">
                    <a:lumMod val="75000"/>
                    <a:lumOff val="25000"/>
                  </a:schemeClr>
                </a:solidFill>
                <a:effectLst>
                  <a:outerShdw dist="38100" dir="2640000" algn="bl" rotWithShape="0">
                    <a:schemeClr val="accent1"/>
                  </a:outerShdw>
                </a:effectLst>
              </a:rPr>
              <a:t>ASES</a:t>
            </a:r>
          </a:p>
        </p:txBody>
      </p:sp>
      <p:sp>
        <p:nvSpPr>
          <p:cNvPr id="5" name="CuadroTexto 4">
            <a:extLst>
              <a:ext uri="{FF2B5EF4-FFF2-40B4-BE49-F238E27FC236}">
                <a16:creationId xmlns:a16="http://schemas.microsoft.com/office/drawing/2014/main" id="{A4EAD1A5-C7C9-467F-8A01-6E4FA2D900A6}"/>
              </a:ext>
            </a:extLst>
          </p:cNvPr>
          <p:cNvSpPr txBox="1"/>
          <p:nvPr/>
        </p:nvSpPr>
        <p:spPr>
          <a:xfrm>
            <a:off x="2092036" y="2925670"/>
            <a:ext cx="3553691" cy="2308324"/>
          </a:xfrm>
          <a:prstGeom prst="rect">
            <a:avLst/>
          </a:prstGeom>
          <a:noFill/>
        </p:spPr>
        <p:txBody>
          <a:bodyPr wrap="square" rtlCol="0">
            <a:spAutoFit/>
          </a:bodyPr>
          <a:lstStyle/>
          <a:p>
            <a:r>
              <a:rPr lang="es-CO" sz="1400" dirty="0">
                <a:solidFill>
                  <a:schemeClr val="tx2">
                    <a:lumMod val="60000"/>
                    <a:lumOff val="40000"/>
                  </a:schemeClr>
                </a:solidFill>
              </a:rPr>
              <a:t>ADSI</a:t>
            </a:r>
          </a:p>
          <a:p>
            <a:r>
              <a:rPr lang="es-CO" sz="1400" dirty="0">
                <a:solidFill>
                  <a:schemeClr val="tx2">
                    <a:lumMod val="60000"/>
                    <a:lumOff val="40000"/>
                  </a:schemeClr>
                </a:solidFill>
              </a:rPr>
              <a:t>Ficha 1964703</a:t>
            </a:r>
          </a:p>
          <a:p>
            <a:r>
              <a:rPr lang="es-CO" sz="1400" dirty="0">
                <a:solidFill>
                  <a:schemeClr val="tx2">
                    <a:lumMod val="60000"/>
                    <a:lumOff val="40000"/>
                  </a:schemeClr>
                </a:solidFill>
              </a:rPr>
              <a:t>Integrantes:</a:t>
            </a:r>
          </a:p>
          <a:p>
            <a:endParaRPr lang="es-CO" sz="1400" dirty="0">
              <a:solidFill>
                <a:schemeClr val="tx2">
                  <a:lumMod val="60000"/>
                  <a:lumOff val="40000"/>
                </a:schemeClr>
              </a:solidFill>
            </a:endParaRPr>
          </a:p>
          <a:p>
            <a:r>
              <a:rPr lang="es-CO" sz="1400" dirty="0">
                <a:solidFill>
                  <a:schemeClr val="tx2">
                    <a:lumMod val="60000"/>
                    <a:lumOff val="40000"/>
                  </a:schemeClr>
                </a:solidFill>
              </a:rPr>
              <a:t>	</a:t>
            </a:r>
            <a:r>
              <a:rPr lang="es-CO" sz="1400" dirty="0" err="1">
                <a:solidFill>
                  <a:schemeClr val="tx2">
                    <a:lumMod val="60000"/>
                    <a:lumOff val="40000"/>
                  </a:schemeClr>
                </a:solidFill>
              </a:rPr>
              <a:t>Yeni</a:t>
            </a:r>
            <a:r>
              <a:rPr lang="es-CO" sz="1400" dirty="0">
                <a:solidFill>
                  <a:schemeClr val="tx2">
                    <a:lumMod val="60000"/>
                    <a:lumOff val="40000"/>
                  </a:schemeClr>
                </a:solidFill>
              </a:rPr>
              <a:t> Fabiola Arteaga Caicedo</a:t>
            </a:r>
          </a:p>
          <a:p>
            <a:r>
              <a:rPr lang="es-CO" sz="1400" dirty="0">
                <a:solidFill>
                  <a:schemeClr val="tx2">
                    <a:lumMod val="60000"/>
                    <a:lumOff val="40000"/>
                  </a:schemeClr>
                </a:solidFill>
              </a:rPr>
              <a:t>	Luis David Oviedo Mercado</a:t>
            </a:r>
          </a:p>
          <a:p>
            <a:r>
              <a:rPr lang="es-CO" sz="1400" dirty="0">
                <a:solidFill>
                  <a:schemeClr val="tx2">
                    <a:lumMod val="60000"/>
                    <a:lumOff val="40000"/>
                  </a:schemeClr>
                </a:solidFill>
              </a:rPr>
              <a:t>	Francisco Javier Borda López</a:t>
            </a:r>
          </a:p>
          <a:p>
            <a:r>
              <a:rPr lang="es-CO" sz="1400" dirty="0">
                <a:solidFill>
                  <a:schemeClr val="tx2">
                    <a:lumMod val="60000"/>
                    <a:lumOff val="40000"/>
                  </a:schemeClr>
                </a:solidFill>
              </a:rPr>
              <a:t>	Oscar Fabian Achury</a:t>
            </a:r>
          </a:p>
          <a:p>
            <a:r>
              <a:rPr lang="es-CO" sz="1400" dirty="0">
                <a:solidFill>
                  <a:schemeClr val="tx2">
                    <a:lumMod val="60000"/>
                    <a:lumOff val="40000"/>
                  </a:schemeClr>
                </a:solidFill>
              </a:rPr>
              <a:t>	Juan Carlos Suárez Orozco</a:t>
            </a:r>
          </a:p>
          <a:p>
            <a:endParaRPr lang="es-CO" dirty="0"/>
          </a:p>
        </p:txBody>
      </p:sp>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BPMN RADIO ORAL</a:t>
            </a:r>
          </a:p>
        </p:txBody>
      </p:sp>
      <p:pic>
        <p:nvPicPr>
          <p:cNvPr id="11" name="Imagen 10"/>
          <p:cNvPicPr>
            <a:picLocks noChangeAspect="1"/>
          </p:cNvPicPr>
          <p:nvPr/>
        </p:nvPicPr>
        <p:blipFill>
          <a:blip r:embed="rId3"/>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pic>
        <p:nvPicPr>
          <p:cNvPr id="10" name="Imagen 9">
            <a:extLst>
              <a:ext uri="{FF2B5EF4-FFF2-40B4-BE49-F238E27FC236}">
                <a16:creationId xmlns:a16="http://schemas.microsoft.com/office/drawing/2014/main" id="{3D10AEB5-128F-4B98-B350-E8527AFF5863}"/>
              </a:ext>
            </a:extLst>
          </p:cNvPr>
          <p:cNvPicPr/>
          <p:nvPr/>
        </p:nvPicPr>
        <p:blipFill>
          <a:blip r:embed="rId5">
            <a:alphaModFix amt="35000"/>
          </a:blip>
          <a:stretch>
            <a:fillRect/>
          </a:stretch>
        </p:blipFill>
        <p:spPr>
          <a:xfrm>
            <a:off x="7521656" y="3873564"/>
            <a:ext cx="1622344" cy="1269936"/>
          </a:xfrm>
          <a:prstGeom prst="rect">
            <a:avLst/>
          </a:prstGeom>
          <a:ln>
            <a:noFill/>
          </a:ln>
          <a:effectLst>
            <a:softEdge rad="112500"/>
          </a:effectLst>
        </p:spPr>
      </p:pic>
      <p:pic>
        <p:nvPicPr>
          <p:cNvPr id="13" name="Imagen 12">
            <a:extLst>
              <a:ext uri="{FF2B5EF4-FFF2-40B4-BE49-F238E27FC236}">
                <a16:creationId xmlns:a16="http://schemas.microsoft.com/office/drawing/2014/main" id="{0EC0D6B9-9BB3-4925-9D88-DBDCF7D2BD6C}"/>
              </a:ext>
            </a:extLst>
          </p:cNvPr>
          <p:cNvPicPr>
            <a:picLocks noChangeAspect="1"/>
          </p:cNvPicPr>
          <p:nvPr/>
        </p:nvPicPr>
        <p:blipFill>
          <a:blip r:embed="rId6"/>
          <a:stretch>
            <a:fillRect/>
          </a:stretch>
        </p:blipFill>
        <p:spPr>
          <a:xfrm>
            <a:off x="51955" y="894152"/>
            <a:ext cx="9019309" cy="3479350"/>
          </a:xfrm>
          <a:prstGeom prst="rect">
            <a:avLst/>
          </a:prstGeom>
        </p:spPr>
      </p:pic>
      <p:sp>
        <p:nvSpPr>
          <p:cNvPr id="7" name="CuadroTexto 6">
            <a:extLst>
              <a:ext uri="{FF2B5EF4-FFF2-40B4-BE49-F238E27FC236}">
                <a16:creationId xmlns:a16="http://schemas.microsoft.com/office/drawing/2014/main" id="{5E7FB012-27FB-42B4-90C2-55A9CBB98013}"/>
              </a:ext>
            </a:extLst>
          </p:cNvPr>
          <p:cNvSpPr txBox="1"/>
          <p:nvPr/>
        </p:nvSpPr>
        <p:spPr>
          <a:xfrm>
            <a:off x="4953071" y="246778"/>
            <a:ext cx="2705228" cy="523220"/>
          </a:xfrm>
          <a:prstGeom prst="rect">
            <a:avLst/>
          </a:prstGeom>
          <a:noFill/>
        </p:spPr>
        <p:txBody>
          <a:bodyPr wrap="none" rtlCol="0">
            <a:spAutoFit/>
          </a:bodyPr>
          <a:lstStyle/>
          <a:p>
            <a:r>
              <a:rPr lang="es-ES" sz="2800" dirty="0">
                <a:solidFill>
                  <a:srgbClr val="274FB2"/>
                </a:solidFill>
              </a:rPr>
              <a:t>BPMN Radio Oral</a:t>
            </a:r>
          </a:p>
        </p:txBody>
      </p:sp>
    </p:spTree>
    <p:extLst>
      <p:ext uri="{BB962C8B-B14F-4D97-AF65-F5344CB8AC3E}">
        <p14:creationId xmlns:p14="http://schemas.microsoft.com/office/powerpoint/2010/main" val="4733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BPMN RADIO ORAL</a:t>
            </a:r>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pic>
        <p:nvPicPr>
          <p:cNvPr id="10" name="Imagen 9">
            <a:extLst>
              <a:ext uri="{FF2B5EF4-FFF2-40B4-BE49-F238E27FC236}">
                <a16:creationId xmlns:a16="http://schemas.microsoft.com/office/drawing/2014/main" id="{3D10AEB5-128F-4B98-B350-E8527AFF5863}"/>
              </a:ext>
            </a:extLst>
          </p:cNvPr>
          <p:cNvPicPr/>
          <p:nvPr/>
        </p:nvPicPr>
        <p:blipFill>
          <a:blip r:embed="rId4">
            <a:alphaModFix amt="35000"/>
          </a:blip>
          <a:stretch>
            <a:fillRect/>
          </a:stretch>
        </p:blipFill>
        <p:spPr>
          <a:xfrm>
            <a:off x="7521656" y="3873564"/>
            <a:ext cx="1622344" cy="1269936"/>
          </a:xfrm>
          <a:prstGeom prst="rect">
            <a:avLst/>
          </a:prstGeom>
          <a:ln>
            <a:noFill/>
          </a:ln>
          <a:effectLst>
            <a:softEdge rad="112500"/>
          </a:effectLst>
        </p:spPr>
      </p:pic>
      <p:sp>
        <p:nvSpPr>
          <p:cNvPr id="7" name="CuadroTexto 6">
            <a:extLst>
              <a:ext uri="{FF2B5EF4-FFF2-40B4-BE49-F238E27FC236}">
                <a16:creationId xmlns:a16="http://schemas.microsoft.com/office/drawing/2014/main" id="{5E7FB012-27FB-42B4-90C2-55A9CBB98013}"/>
              </a:ext>
            </a:extLst>
          </p:cNvPr>
          <p:cNvSpPr txBox="1"/>
          <p:nvPr/>
        </p:nvSpPr>
        <p:spPr>
          <a:xfrm>
            <a:off x="4953071" y="246778"/>
            <a:ext cx="2705228" cy="523220"/>
          </a:xfrm>
          <a:prstGeom prst="rect">
            <a:avLst/>
          </a:prstGeom>
          <a:noFill/>
        </p:spPr>
        <p:txBody>
          <a:bodyPr wrap="none" rtlCol="0">
            <a:spAutoFit/>
          </a:bodyPr>
          <a:lstStyle/>
          <a:p>
            <a:r>
              <a:rPr lang="es-ES" sz="2800" dirty="0">
                <a:solidFill>
                  <a:srgbClr val="274FB2"/>
                </a:solidFill>
              </a:rPr>
              <a:t>BPMN Radio Oral</a:t>
            </a:r>
          </a:p>
        </p:txBody>
      </p:sp>
      <p:pic>
        <p:nvPicPr>
          <p:cNvPr id="3" name="Imagen 2">
            <a:extLst>
              <a:ext uri="{FF2B5EF4-FFF2-40B4-BE49-F238E27FC236}">
                <a16:creationId xmlns:a16="http://schemas.microsoft.com/office/drawing/2014/main" id="{B331D873-2810-4401-9F50-F141DA15AEBA}"/>
              </a:ext>
            </a:extLst>
          </p:cNvPr>
          <p:cNvPicPr>
            <a:picLocks noChangeAspect="1"/>
          </p:cNvPicPr>
          <p:nvPr/>
        </p:nvPicPr>
        <p:blipFill>
          <a:blip r:embed="rId5"/>
          <a:stretch>
            <a:fillRect/>
          </a:stretch>
        </p:blipFill>
        <p:spPr>
          <a:xfrm>
            <a:off x="0" y="894152"/>
            <a:ext cx="9144000" cy="3376512"/>
          </a:xfrm>
          <a:prstGeom prst="rect">
            <a:avLst/>
          </a:prstGeom>
        </p:spPr>
      </p:pic>
    </p:spTree>
    <p:extLst>
      <p:ext uri="{BB962C8B-B14F-4D97-AF65-F5344CB8AC3E}">
        <p14:creationId xmlns:p14="http://schemas.microsoft.com/office/powerpoint/2010/main" val="76990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E0C295-B305-442D-AC4D-4FC96060A63A}"/>
              </a:ext>
            </a:extLst>
          </p:cNvPr>
          <p:cNvSpPr txBox="1"/>
          <p:nvPr/>
        </p:nvSpPr>
        <p:spPr>
          <a:xfrm>
            <a:off x="1076468" y="620439"/>
            <a:ext cx="5433539" cy="523220"/>
          </a:xfrm>
          <a:prstGeom prst="rect">
            <a:avLst/>
          </a:prstGeom>
          <a:noFill/>
        </p:spPr>
        <p:txBody>
          <a:bodyPr wrap="none" rtlCol="0">
            <a:spAutoFit/>
          </a:bodyPr>
          <a:lstStyle/>
          <a:p>
            <a:r>
              <a:rPr lang="es-ES" sz="2800" dirty="0">
                <a:solidFill>
                  <a:srgbClr val="274FB2"/>
                </a:solidFill>
              </a:rPr>
              <a:t>Sistema de Control de Versiones GIT</a:t>
            </a:r>
          </a:p>
        </p:txBody>
      </p:sp>
      <p:pic>
        <p:nvPicPr>
          <p:cNvPr id="4" name="Imagen 3">
            <a:extLst>
              <a:ext uri="{FF2B5EF4-FFF2-40B4-BE49-F238E27FC236}">
                <a16:creationId xmlns:a16="http://schemas.microsoft.com/office/drawing/2014/main" id="{3E7252D9-5741-4394-BC29-2E83B2C04583}"/>
              </a:ext>
            </a:extLst>
          </p:cNvPr>
          <p:cNvPicPr/>
          <p:nvPr/>
        </p:nvPicPr>
        <p:blipFill rotWithShape="1">
          <a:blip r:embed="rId2"/>
          <a:srcRect t="12351" r="42041" b="28181"/>
          <a:stretch/>
        </p:blipFill>
        <p:spPr bwMode="auto">
          <a:xfrm>
            <a:off x="1317812" y="1633854"/>
            <a:ext cx="5540188" cy="28892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011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B4E2DE0-C835-4847-9251-114344109B04}"/>
              </a:ext>
            </a:extLst>
          </p:cNvPr>
          <p:cNvPicPr/>
          <p:nvPr/>
        </p:nvPicPr>
        <p:blipFill>
          <a:blip r:embed="rId4">
            <a:alphaModFix amt="35000"/>
          </a:blip>
          <a:stretch>
            <a:fillRect/>
          </a:stretch>
        </p:blipFill>
        <p:spPr>
          <a:xfrm>
            <a:off x="0" y="0"/>
            <a:ext cx="1622344" cy="1269936"/>
          </a:xfrm>
          <a:prstGeom prst="rect">
            <a:avLst/>
          </a:prstGeom>
          <a:ln>
            <a:noFill/>
          </a:ln>
          <a:effectLst>
            <a:softEdge rad="112500"/>
          </a:effectLst>
        </p:spPr>
      </p:pic>
    </p:spTree>
    <p:extLst>
      <p:ext uri="{BB962C8B-B14F-4D97-AF65-F5344CB8AC3E}">
        <p14:creationId xmlns:p14="http://schemas.microsoft.com/office/powerpoint/2010/main" val="6237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33950" y="608097"/>
            <a:ext cx="2006255" cy="523220"/>
          </a:xfrm>
          <a:prstGeom prst="rect">
            <a:avLst/>
          </a:prstGeom>
          <a:noFill/>
        </p:spPr>
        <p:txBody>
          <a:bodyPr wrap="none" rtlCol="0">
            <a:spAutoFit/>
          </a:bodyPr>
          <a:lstStyle/>
          <a:p>
            <a:pPr algn="ctr"/>
            <a:r>
              <a:rPr lang="es-ES" sz="2800" b="1" dirty="0">
                <a:solidFill>
                  <a:prstClr val="black"/>
                </a:solidFill>
                <a:effectLst>
                  <a:outerShdw blurRad="38100" dist="38100" dir="2700000" algn="tl">
                    <a:srgbClr val="000000">
                      <a:alpha val="43137"/>
                    </a:srgbClr>
                  </a:outerShdw>
                </a:effectLst>
                <a:ea typeface="+mj-ea"/>
                <a:cs typeface="+mj-cs"/>
              </a:rPr>
              <a:t>CONTENIDO</a:t>
            </a:r>
            <a:endParaRPr lang="es-ES" sz="2800" dirty="0">
              <a:solidFill>
                <a:schemeClr val="bg1"/>
              </a:solidFill>
              <a:latin typeface="Arial"/>
              <a:cs typeface="Arial"/>
            </a:endParaRPr>
          </a:p>
        </p:txBody>
      </p:sp>
      <p:sp>
        <p:nvSpPr>
          <p:cNvPr id="4" name="CuadroTexto 3"/>
          <p:cNvSpPr txBox="1"/>
          <p:nvPr/>
        </p:nvSpPr>
        <p:spPr>
          <a:xfrm>
            <a:off x="1085233" y="1355354"/>
            <a:ext cx="2185214" cy="369332"/>
          </a:xfrm>
          <a:prstGeom prst="rect">
            <a:avLst/>
          </a:prstGeom>
          <a:noFill/>
        </p:spPr>
        <p:txBody>
          <a:bodyPr wrap="none" rtlCol="0">
            <a:spAutoFit/>
          </a:bodyPr>
          <a:lstStyle/>
          <a:p>
            <a:r>
              <a:rPr lang="es-ES" dirty="0">
                <a:solidFill>
                  <a:schemeClr val="bg1"/>
                </a:solidFill>
                <a:latin typeface="Arial"/>
                <a:cs typeface="Arial"/>
              </a:rPr>
              <a:t>1. Objetivo general.</a:t>
            </a:r>
          </a:p>
        </p:txBody>
      </p:sp>
      <p:cxnSp>
        <p:nvCxnSpPr>
          <p:cNvPr id="6" name="Conector recto 5"/>
          <p:cNvCxnSpPr/>
          <p:nvPr/>
        </p:nvCxnSpPr>
        <p:spPr>
          <a:xfrm>
            <a:off x="1164705" y="176558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101088" y="1762856"/>
            <a:ext cx="2672526" cy="646331"/>
          </a:xfrm>
          <a:prstGeom prst="rect">
            <a:avLst/>
          </a:prstGeom>
          <a:noFill/>
        </p:spPr>
        <p:txBody>
          <a:bodyPr wrap="none" rtlCol="0">
            <a:spAutoFit/>
          </a:bodyPr>
          <a:lstStyle/>
          <a:p>
            <a:r>
              <a:rPr lang="es-ES" dirty="0">
                <a:solidFill>
                  <a:schemeClr val="bg1"/>
                </a:solidFill>
                <a:latin typeface="Arial"/>
                <a:cs typeface="Arial"/>
              </a:rPr>
              <a:t>2. Objetivos específicos.</a:t>
            </a:r>
          </a:p>
          <a:p>
            <a:endParaRPr lang="es-ES" dirty="0">
              <a:solidFill>
                <a:schemeClr val="bg1"/>
              </a:solidFill>
              <a:latin typeface="Arial"/>
              <a:cs typeface="Arial"/>
            </a:endParaRPr>
          </a:p>
        </p:txBody>
      </p:sp>
      <p:cxnSp>
        <p:nvCxnSpPr>
          <p:cNvPr id="8" name="Conector recto 7"/>
          <p:cNvCxnSpPr/>
          <p:nvPr/>
        </p:nvCxnSpPr>
        <p:spPr>
          <a:xfrm>
            <a:off x="1164705" y="2149912"/>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85233" y="2172932"/>
            <a:ext cx="3377848" cy="369332"/>
          </a:xfrm>
          <a:prstGeom prst="rect">
            <a:avLst/>
          </a:prstGeom>
          <a:noFill/>
        </p:spPr>
        <p:txBody>
          <a:bodyPr wrap="none" rtlCol="0">
            <a:spAutoFit/>
          </a:bodyPr>
          <a:lstStyle/>
          <a:p>
            <a:r>
              <a:rPr lang="es-ES" dirty="0">
                <a:solidFill>
                  <a:schemeClr val="bg1"/>
                </a:solidFill>
                <a:latin typeface="Arial"/>
                <a:cs typeface="Arial"/>
              </a:rPr>
              <a:t>3. Planteamiento del problema.</a:t>
            </a:r>
          </a:p>
        </p:txBody>
      </p:sp>
      <p:cxnSp>
        <p:nvCxnSpPr>
          <p:cNvPr id="11" name="Conector recto 10">
            <a:extLst>
              <a:ext uri="{FF2B5EF4-FFF2-40B4-BE49-F238E27FC236}">
                <a16:creationId xmlns:a16="http://schemas.microsoft.com/office/drawing/2014/main" id="{E76AAD23-F3EE-4997-871F-E50143C67993}"/>
              </a:ext>
            </a:extLst>
          </p:cNvPr>
          <p:cNvCxnSpPr/>
          <p:nvPr/>
        </p:nvCxnSpPr>
        <p:spPr>
          <a:xfrm>
            <a:off x="1177671" y="2558488"/>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CE77E74C-D315-4D8F-8560-5B24D8A41F33}"/>
              </a:ext>
            </a:extLst>
          </p:cNvPr>
          <p:cNvSpPr txBox="1"/>
          <p:nvPr/>
        </p:nvSpPr>
        <p:spPr>
          <a:xfrm>
            <a:off x="1116757" y="2591286"/>
            <a:ext cx="1313245" cy="369332"/>
          </a:xfrm>
          <a:prstGeom prst="rect">
            <a:avLst/>
          </a:prstGeom>
          <a:noFill/>
        </p:spPr>
        <p:txBody>
          <a:bodyPr wrap="none" rtlCol="0">
            <a:spAutoFit/>
          </a:bodyPr>
          <a:lstStyle/>
          <a:p>
            <a:r>
              <a:rPr lang="es-ES" dirty="0">
                <a:solidFill>
                  <a:schemeClr val="bg1"/>
                </a:solidFill>
                <a:latin typeface="Arial"/>
                <a:cs typeface="Arial"/>
              </a:rPr>
              <a:t>4. Alcance.</a:t>
            </a:r>
          </a:p>
        </p:txBody>
      </p:sp>
      <p:sp>
        <p:nvSpPr>
          <p:cNvPr id="13" name="CuadroTexto 12">
            <a:extLst>
              <a:ext uri="{FF2B5EF4-FFF2-40B4-BE49-F238E27FC236}">
                <a16:creationId xmlns:a16="http://schemas.microsoft.com/office/drawing/2014/main" id="{E7C4F187-176C-492C-B470-017E5AAFF967}"/>
              </a:ext>
            </a:extLst>
          </p:cNvPr>
          <p:cNvSpPr txBox="1"/>
          <p:nvPr/>
        </p:nvSpPr>
        <p:spPr>
          <a:xfrm>
            <a:off x="1116757" y="3012902"/>
            <a:ext cx="1762021" cy="369332"/>
          </a:xfrm>
          <a:prstGeom prst="rect">
            <a:avLst/>
          </a:prstGeom>
          <a:noFill/>
        </p:spPr>
        <p:txBody>
          <a:bodyPr wrap="none" rtlCol="0">
            <a:spAutoFit/>
          </a:bodyPr>
          <a:lstStyle/>
          <a:p>
            <a:r>
              <a:rPr lang="es-ES" dirty="0">
                <a:solidFill>
                  <a:schemeClr val="bg1"/>
                </a:solidFill>
                <a:latin typeface="Arial"/>
                <a:cs typeface="Arial"/>
              </a:rPr>
              <a:t>5. Justificación.</a:t>
            </a:r>
          </a:p>
        </p:txBody>
      </p:sp>
      <p:sp>
        <p:nvSpPr>
          <p:cNvPr id="14" name="CuadroTexto 13">
            <a:extLst>
              <a:ext uri="{FF2B5EF4-FFF2-40B4-BE49-F238E27FC236}">
                <a16:creationId xmlns:a16="http://schemas.microsoft.com/office/drawing/2014/main" id="{A9F6A07D-E08E-4151-89CC-28F2B685D7C1}"/>
              </a:ext>
            </a:extLst>
          </p:cNvPr>
          <p:cNvSpPr txBox="1"/>
          <p:nvPr/>
        </p:nvSpPr>
        <p:spPr>
          <a:xfrm>
            <a:off x="1087760" y="3439557"/>
            <a:ext cx="4886915" cy="369332"/>
          </a:xfrm>
          <a:prstGeom prst="rect">
            <a:avLst/>
          </a:prstGeom>
          <a:noFill/>
        </p:spPr>
        <p:txBody>
          <a:bodyPr wrap="none" rtlCol="0">
            <a:spAutoFit/>
          </a:bodyPr>
          <a:lstStyle/>
          <a:p>
            <a:r>
              <a:rPr lang="es-ES" dirty="0">
                <a:solidFill>
                  <a:schemeClr val="bg1"/>
                </a:solidFill>
                <a:latin typeface="Arial"/>
                <a:cs typeface="Arial"/>
              </a:rPr>
              <a:t>6. Técnicas de levantamiento de información.</a:t>
            </a:r>
          </a:p>
        </p:txBody>
      </p:sp>
      <p:sp>
        <p:nvSpPr>
          <p:cNvPr id="15" name="CuadroTexto 14">
            <a:extLst>
              <a:ext uri="{FF2B5EF4-FFF2-40B4-BE49-F238E27FC236}">
                <a16:creationId xmlns:a16="http://schemas.microsoft.com/office/drawing/2014/main" id="{F94E345C-E055-4819-8C0C-DAB09B90E6A4}"/>
              </a:ext>
            </a:extLst>
          </p:cNvPr>
          <p:cNvSpPr txBox="1"/>
          <p:nvPr/>
        </p:nvSpPr>
        <p:spPr>
          <a:xfrm>
            <a:off x="1134068" y="3888604"/>
            <a:ext cx="2121093" cy="369332"/>
          </a:xfrm>
          <a:prstGeom prst="rect">
            <a:avLst/>
          </a:prstGeom>
          <a:noFill/>
        </p:spPr>
        <p:txBody>
          <a:bodyPr wrap="none" rtlCol="0">
            <a:spAutoFit/>
          </a:bodyPr>
          <a:lstStyle/>
          <a:p>
            <a:r>
              <a:rPr lang="es-ES" dirty="0">
                <a:solidFill>
                  <a:schemeClr val="bg1"/>
                </a:solidFill>
                <a:latin typeface="Arial"/>
                <a:cs typeface="Arial"/>
              </a:rPr>
              <a:t>7. Requerimientos.</a:t>
            </a:r>
          </a:p>
        </p:txBody>
      </p:sp>
      <p:cxnSp>
        <p:nvCxnSpPr>
          <p:cNvPr id="16" name="Conector recto 15">
            <a:extLst>
              <a:ext uri="{FF2B5EF4-FFF2-40B4-BE49-F238E27FC236}">
                <a16:creationId xmlns:a16="http://schemas.microsoft.com/office/drawing/2014/main" id="{19A3F5B4-F38E-4837-A38C-DA503D416B73}"/>
              </a:ext>
            </a:extLst>
          </p:cNvPr>
          <p:cNvCxnSpPr/>
          <p:nvPr/>
        </p:nvCxnSpPr>
        <p:spPr>
          <a:xfrm>
            <a:off x="1164705" y="2960618"/>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31FA8C9E-225B-4988-BC64-5F0BCE3A997B}"/>
              </a:ext>
            </a:extLst>
          </p:cNvPr>
          <p:cNvCxnSpPr/>
          <p:nvPr/>
        </p:nvCxnSpPr>
        <p:spPr>
          <a:xfrm>
            <a:off x="1164705" y="3382234"/>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ector recto 17">
            <a:extLst>
              <a:ext uri="{FF2B5EF4-FFF2-40B4-BE49-F238E27FC236}">
                <a16:creationId xmlns:a16="http://schemas.microsoft.com/office/drawing/2014/main" id="{0ABF40A3-E74E-4F1C-BA3A-BC217E7EE695}"/>
              </a:ext>
            </a:extLst>
          </p:cNvPr>
          <p:cNvCxnSpPr/>
          <p:nvPr/>
        </p:nvCxnSpPr>
        <p:spPr>
          <a:xfrm>
            <a:off x="1164705" y="383322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ector recto 18">
            <a:extLst>
              <a:ext uri="{FF2B5EF4-FFF2-40B4-BE49-F238E27FC236}">
                <a16:creationId xmlns:a16="http://schemas.microsoft.com/office/drawing/2014/main" id="{9A8D6D25-6378-40C8-BF27-1354F768F1F3}"/>
              </a:ext>
            </a:extLst>
          </p:cNvPr>
          <p:cNvCxnSpPr/>
          <p:nvPr/>
        </p:nvCxnSpPr>
        <p:spPr>
          <a:xfrm>
            <a:off x="1160981" y="4257936"/>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0" name="Imagen 19">
            <a:extLst>
              <a:ext uri="{FF2B5EF4-FFF2-40B4-BE49-F238E27FC236}">
                <a16:creationId xmlns:a16="http://schemas.microsoft.com/office/drawing/2014/main" id="{67BB51F8-DC87-4C9C-996F-93CD71668BCB}"/>
              </a:ext>
            </a:extLst>
          </p:cNvPr>
          <p:cNvPicPr/>
          <p:nvPr/>
        </p:nvPicPr>
        <p:blipFill>
          <a:blip r:embed="rId3">
            <a:alphaModFix amt="35000"/>
          </a:blip>
          <a:stretch>
            <a:fillRect/>
          </a:stretch>
        </p:blipFill>
        <p:spPr>
          <a:xfrm>
            <a:off x="7521656" y="3873564"/>
            <a:ext cx="1622344" cy="1269936"/>
          </a:xfrm>
          <a:prstGeom prst="rect">
            <a:avLst/>
          </a:prstGeom>
          <a:ln>
            <a:noFill/>
          </a:ln>
          <a:effectLst>
            <a:softEdge rad="112500"/>
          </a:effectLst>
        </p:spPr>
      </p:pic>
      <p:sp>
        <p:nvSpPr>
          <p:cNvPr id="21" name="CuadroTexto 20">
            <a:extLst>
              <a:ext uri="{FF2B5EF4-FFF2-40B4-BE49-F238E27FC236}">
                <a16:creationId xmlns:a16="http://schemas.microsoft.com/office/drawing/2014/main" id="{89DA0E96-0955-49C0-97F2-910CEEE48525}"/>
              </a:ext>
            </a:extLst>
          </p:cNvPr>
          <p:cNvSpPr txBox="1"/>
          <p:nvPr/>
        </p:nvSpPr>
        <p:spPr>
          <a:xfrm>
            <a:off x="1124582" y="4315175"/>
            <a:ext cx="1172116" cy="369332"/>
          </a:xfrm>
          <a:prstGeom prst="rect">
            <a:avLst/>
          </a:prstGeom>
          <a:noFill/>
        </p:spPr>
        <p:txBody>
          <a:bodyPr wrap="none" rtlCol="0">
            <a:spAutoFit/>
          </a:bodyPr>
          <a:lstStyle/>
          <a:p>
            <a:r>
              <a:rPr lang="es-ES" dirty="0">
                <a:solidFill>
                  <a:schemeClr val="bg1"/>
                </a:solidFill>
                <a:latin typeface="Arial"/>
                <a:cs typeface="Arial"/>
              </a:rPr>
              <a:t>8. BPMN.</a:t>
            </a:r>
          </a:p>
        </p:txBody>
      </p:sp>
      <p:cxnSp>
        <p:nvCxnSpPr>
          <p:cNvPr id="22" name="Conector recto 21">
            <a:extLst>
              <a:ext uri="{FF2B5EF4-FFF2-40B4-BE49-F238E27FC236}">
                <a16:creationId xmlns:a16="http://schemas.microsoft.com/office/drawing/2014/main" id="{824F47D9-10F7-4668-8450-B54E747AFC0B}"/>
              </a:ext>
            </a:extLst>
          </p:cNvPr>
          <p:cNvCxnSpPr/>
          <p:nvPr/>
        </p:nvCxnSpPr>
        <p:spPr>
          <a:xfrm>
            <a:off x="1164705" y="473514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CuadroTexto 22">
            <a:extLst>
              <a:ext uri="{FF2B5EF4-FFF2-40B4-BE49-F238E27FC236}">
                <a16:creationId xmlns:a16="http://schemas.microsoft.com/office/drawing/2014/main" id="{9CD42B65-4BB9-4E86-A006-7ECA4EA019C7}"/>
              </a:ext>
            </a:extLst>
          </p:cNvPr>
          <p:cNvSpPr txBox="1"/>
          <p:nvPr/>
        </p:nvSpPr>
        <p:spPr>
          <a:xfrm>
            <a:off x="1116757" y="4685344"/>
            <a:ext cx="3583032" cy="369332"/>
          </a:xfrm>
          <a:prstGeom prst="rect">
            <a:avLst/>
          </a:prstGeom>
          <a:noFill/>
        </p:spPr>
        <p:txBody>
          <a:bodyPr wrap="none" rtlCol="0">
            <a:spAutoFit/>
          </a:bodyPr>
          <a:lstStyle/>
          <a:p>
            <a:r>
              <a:rPr lang="es-ES" dirty="0">
                <a:solidFill>
                  <a:schemeClr val="bg1"/>
                </a:solidFill>
                <a:latin typeface="Arial"/>
                <a:cs typeface="Arial"/>
              </a:rPr>
              <a:t>9. Sistema Control </a:t>
            </a:r>
            <a:r>
              <a:rPr lang="es-ES">
                <a:solidFill>
                  <a:schemeClr val="bg1"/>
                </a:solidFill>
                <a:latin typeface="Arial"/>
                <a:cs typeface="Arial"/>
              </a:rPr>
              <a:t>de versiones.</a:t>
            </a:r>
            <a:endParaRPr lang="es-ES" dirty="0">
              <a:solidFill>
                <a:schemeClr val="bg1"/>
              </a:solidFill>
              <a:latin typeface="Arial"/>
              <a:cs typeface="Arial"/>
            </a:endParaRPr>
          </a:p>
        </p:txBody>
      </p:sp>
      <p:cxnSp>
        <p:nvCxnSpPr>
          <p:cNvPr id="24" name="Conector recto 23">
            <a:extLst>
              <a:ext uri="{FF2B5EF4-FFF2-40B4-BE49-F238E27FC236}">
                <a16:creationId xmlns:a16="http://schemas.microsoft.com/office/drawing/2014/main" id="{C1FFDD1E-80EE-4302-A9B0-7DEB6E6D6C81}"/>
              </a:ext>
            </a:extLst>
          </p:cNvPr>
          <p:cNvCxnSpPr/>
          <p:nvPr/>
        </p:nvCxnSpPr>
        <p:spPr>
          <a:xfrm>
            <a:off x="1177671" y="5054676"/>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270959" y="1040510"/>
            <a:ext cx="2647071" cy="523220"/>
          </a:xfrm>
          <a:prstGeom prst="rect">
            <a:avLst/>
          </a:prstGeom>
          <a:noFill/>
        </p:spPr>
        <p:txBody>
          <a:bodyPr wrap="none" rtlCol="0">
            <a:spAutoFit/>
          </a:bodyPr>
          <a:lstStyle/>
          <a:p>
            <a:r>
              <a:rPr lang="es-ES" sz="2800" dirty="0">
                <a:solidFill>
                  <a:srgbClr val="274FB2"/>
                </a:solidFill>
                <a:latin typeface="+mj-lt"/>
              </a:rPr>
              <a:t>Objetivo General</a:t>
            </a:r>
          </a:p>
        </p:txBody>
      </p:sp>
      <p:sp>
        <p:nvSpPr>
          <p:cNvPr id="3" name="CuadroTexto 2"/>
          <p:cNvSpPr txBox="1"/>
          <p:nvPr/>
        </p:nvSpPr>
        <p:spPr>
          <a:xfrm>
            <a:off x="4984444" y="1812848"/>
            <a:ext cx="3245156" cy="1815882"/>
          </a:xfrm>
          <a:prstGeom prst="rect">
            <a:avLst/>
          </a:prstGeom>
          <a:noFill/>
        </p:spPr>
        <p:txBody>
          <a:bodyPr wrap="square" rtlCol="0">
            <a:spAutoFit/>
          </a:bodyPr>
          <a:lstStyle/>
          <a:p>
            <a:pPr algn="just"/>
            <a:r>
              <a:rPr lang="es-ES" sz="1400" dirty="0">
                <a:solidFill>
                  <a:srgbClr val="274FB2"/>
                </a:solidFill>
                <a:latin typeface="+mj-lt"/>
              </a:rPr>
              <a:t>Diseñar e implementar un software que permita el manejo de historias clínicas, agendamiento de citas y administración general de los procesos para nuestro cliente.</a:t>
            </a:r>
          </a:p>
          <a:p>
            <a:pPr algn="just"/>
            <a:endParaRPr lang="es-ES" sz="1400" dirty="0">
              <a:solidFill>
                <a:srgbClr val="274FB2"/>
              </a:solidFill>
              <a:latin typeface="+mj-lt"/>
            </a:endParaRPr>
          </a:p>
          <a:p>
            <a:r>
              <a:rPr lang="es-ES" sz="1400" dirty="0">
                <a:solidFill>
                  <a:srgbClr val="274FB2"/>
                </a:solidFill>
                <a:latin typeface="+mj-lt"/>
              </a:rPr>
              <a:t>RADIORAL CONSULTORIO ODONTOLÓGICO DR. FREDY DUEÑAS.</a:t>
            </a:r>
          </a:p>
        </p:txBody>
      </p:sp>
      <p:pic>
        <p:nvPicPr>
          <p:cNvPr id="5" name="Imagen 4">
            <a:extLst>
              <a:ext uri="{FF2B5EF4-FFF2-40B4-BE49-F238E27FC236}">
                <a16:creationId xmlns:a16="http://schemas.microsoft.com/office/drawing/2014/main" id="{20EDD7DE-FD0A-4BF7-843C-93E9085F9484}"/>
              </a:ext>
            </a:extLst>
          </p:cNvPr>
          <p:cNvPicPr/>
          <p:nvPr/>
        </p:nvPicPr>
        <p:blipFill>
          <a:blip r:embed="rId3">
            <a:alphaModFix amt="35000"/>
          </a:blip>
          <a:stretch>
            <a:fillRect/>
          </a:stretch>
        </p:blipFill>
        <p:spPr>
          <a:xfrm>
            <a:off x="7521656" y="3873564"/>
            <a:ext cx="1622344" cy="1269936"/>
          </a:xfrm>
          <a:prstGeom prst="rect">
            <a:avLst/>
          </a:prstGeom>
          <a:ln>
            <a:noFill/>
          </a:ln>
          <a:effectLst>
            <a:softEdge rad="112500"/>
          </a:effectLst>
        </p:spPr>
      </p:pic>
      <p:pic>
        <p:nvPicPr>
          <p:cNvPr id="7" name="Imagen 6" descr="Edificio con letrero en frente y tienda al lado&#10;&#10;Descripción generada automáticamente">
            <a:extLst>
              <a:ext uri="{FF2B5EF4-FFF2-40B4-BE49-F238E27FC236}">
                <a16:creationId xmlns:a16="http://schemas.microsoft.com/office/drawing/2014/main" id="{FB2A1972-758A-4DDB-8ABC-3B6F7E1CF11F}"/>
              </a:ext>
            </a:extLst>
          </p:cNvPr>
          <p:cNvPicPr>
            <a:picLocks noChangeAspect="1"/>
          </p:cNvPicPr>
          <p:nvPr/>
        </p:nvPicPr>
        <p:blipFill>
          <a:blip r:embed="rId4"/>
          <a:stretch>
            <a:fillRect/>
          </a:stretch>
        </p:blipFill>
        <p:spPr>
          <a:xfrm>
            <a:off x="6926" y="1217438"/>
            <a:ext cx="4565073" cy="2875419"/>
          </a:xfrm>
          <a:prstGeom prst="rect">
            <a:avLst/>
          </a:prstGeom>
        </p:spPr>
      </p:pic>
    </p:spTree>
    <p:extLst>
      <p:ext uri="{BB962C8B-B14F-4D97-AF65-F5344CB8AC3E}">
        <p14:creationId xmlns:p14="http://schemas.microsoft.com/office/powerpoint/2010/main" val="256269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9442" y="433073"/>
            <a:ext cx="3233386" cy="523220"/>
          </a:xfrm>
          <a:prstGeom prst="rect">
            <a:avLst/>
          </a:prstGeom>
          <a:noFill/>
        </p:spPr>
        <p:txBody>
          <a:bodyPr wrap="none" rtlCol="0">
            <a:spAutoFit/>
          </a:bodyPr>
          <a:lstStyle/>
          <a:p>
            <a:r>
              <a:rPr lang="es-ES" sz="2800" dirty="0">
                <a:solidFill>
                  <a:srgbClr val="274FB2"/>
                </a:solidFill>
              </a:rPr>
              <a:t>Objetivos Específicos</a:t>
            </a:r>
          </a:p>
        </p:txBody>
      </p:sp>
      <p:sp>
        <p:nvSpPr>
          <p:cNvPr id="3" name="CuadroTexto 2"/>
          <p:cNvSpPr txBox="1"/>
          <p:nvPr/>
        </p:nvSpPr>
        <p:spPr>
          <a:xfrm>
            <a:off x="4678102" y="966407"/>
            <a:ext cx="4324704" cy="4185761"/>
          </a:xfrm>
          <a:prstGeom prst="rect">
            <a:avLst/>
          </a:prstGeom>
          <a:noFill/>
        </p:spPr>
        <p:txBody>
          <a:bodyPr wrap="square" rtlCol="0">
            <a:spAutoFit/>
          </a:bodyPr>
          <a:lstStyle/>
          <a:p>
            <a:pPr marL="285750" indent="-285750" algn="just">
              <a:buFont typeface="Wingdings" panose="05000000000000000000" pitchFamily="2" charset="2"/>
              <a:buChar char="Ø"/>
            </a:pPr>
            <a:r>
              <a:rPr lang="es-ES" sz="1400" dirty="0">
                <a:solidFill>
                  <a:srgbClr val="274FB2"/>
                </a:solidFill>
                <a:latin typeface="+mj-lt"/>
              </a:rPr>
              <a:t>Determinar las necesidades específicas de nuestro cliente aplicando las técnicas de recolección de datos que nos permitan tener información necesaria para analizarla y clasificarla de acuerdo con las necesidades del cliente en su consultorio odontológico.</a:t>
            </a:r>
          </a:p>
          <a:p>
            <a:pPr algn="just"/>
            <a:endParaRPr lang="es-ES" sz="1400" dirty="0">
              <a:solidFill>
                <a:srgbClr val="274FB2"/>
              </a:solidFill>
              <a:latin typeface="+mj-lt"/>
            </a:endParaRPr>
          </a:p>
          <a:p>
            <a:pPr marL="285750" indent="-285750" algn="just">
              <a:buFont typeface="Wingdings" panose="05000000000000000000" pitchFamily="2" charset="2"/>
              <a:buChar char="Ø"/>
            </a:pPr>
            <a:r>
              <a:rPr lang="es-ES" sz="1400" dirty="0">
                <a:solidFill>
                  <a:srgbClr val="274FB2"/>
                </a:solidFill>
                <a:latin typeface="+mj-lt"/>
              </a:rPr>
              <a:t>Realizar un levantamiento de información que nos permita definir el alcance de los requerimientos de nuestro cliente, que permita el desarrollo de una estructura sólida para la construcción del software más adecuado a las necesidades del consultorio odontológico.</a:t>
            </a:r>
          </a:p>
          <a:p>
            <a:pPr algn="just"/>
            <a:endParaRPr lang="es-ES" sz="1400" dirty="0">
              <a:solidFill>
                <a:srgbClr val="274FB2"/>
              </a:solidFill>
              <a:latin typeface="+mj-lt"/>
            </a:endParaRPr>
          </a:p>
          <a:p>
            <a:pPr marL="285750" indent="-285750" algn="just">
              <a:buFont typeface="Wingdings" panose="05000000000000000000" pitchFamily="2" charset="2"/>
              <a:buChar char="Ø"/>
            </a:pPr>
            <a:r>
              <a:rPr lang="es-ES" sz="1400" dirty="0">
                <a:solidFill>
                  <a:srgbClr val="274FB2"/>
                </a:solidFill>
                <a:latin typeface="+mj-lt"/>
              </a:rPr>
              <a:t>Hacer el diseño de los diferentes diagramas necesarios para establecer los procesos de implementación en el sistema para el logro del objetivo general del desarrollo del software para Radioral Consultorio Odontológico Dr. Fredy Dueñas.</a:t>
            </a:r>
          </a:p>
        </p:txBody>
      </p:sp>
      <p:pic>
        <p:nvPicPr>
          <p:cNvPr id="5" name="Imagen 4">
            <a:extLst>
              <a:ext uri="{FF2B5EF4-FFF2-40B4-BE49-F238E27FC236}">
                <a16:creationId xmlns:a16="http://schemas.microsoft.com/office/drawing/2014/main" id="{F8FCB919-8BE2-4B72-9E64-803AB8EA14CD}"/>
              </a:ext>
            </a:extLst>
          </p:cNvPr>
          <p:cNvPicPr/>
          <p:nvPr/>
        </p:nvPicPr>
        <p:blipFill>
          <a:blip r:embed="rId3">
            <a:alphaModFix amt="35000"/>
          </a:blip>
          <a:stretch>
            <a:fillRect/>
          </a:stretch>
        </p:blipFill>
        <p:spPr>
          <a:xfrm>
            <a:off x="7521656" y="3873564"/>
            <a:ext cx="1622344" cy="1269936"/>
          </a:xfrm>
          <a:prstGeom prst="rect">
            <a:avLst/>
          </a:prstGeom>
          <a:ln>
            <a:noFill/>
          </a:ln>
          <a:effectLst>
            <a:softEdge rad="112500"/>
          </a:effectLst>
        </p:spPr>
      </p:pic>
      <p:pic>
        <p:nvPicPr>
          <p:cNvPr id="7" name="Imagen 6" descr="Imagen que contiene interior, verde, lavabo, pequeño&#10;&#10;Descripción generada automáticamente">
            <a:extLst>
              <a:ext uri="{FF2B5EF4-FFF2-40B4-BE49-F238E27FC236}">
                <a16:creationId xmlns:a16="http://schemas.microsoft.com/office/drawing/2014/main" id="{9F121C8A-0CE3-42BB-8B2F-A5648D7B7B14}"/>
              </a:ext>
            </a:extLst>
          </p:cNvPr>
          <p:cNvPicPr>
            <a:picLocks noChangeAspect="1"/>
          </p:cNvPicPr>
          <p:nvPr/>
        </p:nvPicPr>
        <p:blipFill>
          <a:blip r:embed="rId4"/>
          <a:stretch>
            <a:fillRect/>
          </a:stretch>
        </p:blipFill>
        <p:spPr>
          <a:xfrm>
            <a:off x="0" y="0"/>
            <a:ext cx="4572000" cy="5143500"/>
          </a:xfrm>
          <a:prstGeom prst="rect">
            <a:avLst/>
          </a:prstGeom>
        </p:spPr>
      </p:pic>
    </p:spTree>
    <p:extLst>
      <p:ext uri="{BB962C8B-B14F-4D97-AF65-F5344CB8AC3E}">
        <p14:creationId xmlns:p14="http://schemas.microsoft.com/office/powerpoint/2010/main" val="3431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caja, alimentos&#10;&#10;Descripción generada automáticamente">
            <a:extLst>
              <a:ext uri="{FF2B5EF4-FFF2-40B4-BE49-F238E27FC236}">
                <a16:creationId xmlns:a16="http://schemas.microsoft.com/office/drawing/2014/main" id="{483F29F2-814E-430E-86BF-51FAF500043D}"/>
              </a:ext>
            </a:extLst>
          </p:cNvPr>
          <p:cNvPicPr>
            <a:picLocks noChangeAspect="1"/>
          </p:cNvPicPr>
          <p:nvPr/>
        </p:nvPicPr>
        <p:blipFill>
          <a:blip r:embed="rId3"/>
          <a:stretch>
            <a:fillRect/>
          </a:stretch>
        </p:blipFill>
        <p:spPr>
          <a:xfrm>
            <a:off x="4641274" y="0"/>
            <a:ext cx="3290454" cy="5143500"/>
          </a:xfrm>
          <a:prstGeom prst="rect">
            <a:avLst/>
          </a:prstGeom>
        </p:spPr>
      </p:pic>
      <p:pic>
        <p:nvPicPr>
          <p:cNvPr id="2" name="Imagen 1">
            <a:extLst>
              <a:ext uri="{FF2B5EF4-FFF2-40B4-BE49-F238E27FC236}">
                <a16:creationId xmlns:a16="http://schemas.microsoft.com/office/drawing/2014/main" id="{C0138674-C7D3-432B-A03F-E29734D79E58}"/>
              </a:ext>
            </a:extLst>
          </p:cNvPr>
          <p:cNvPicPr/>
          <p:nvPr/>
        </p:nvPicPr>
        <p:blipFill>
          <a:blip r:embed="rId4">
            <a:alphaModFix amt="35000"/>
          </a:blip>
          <a:stretch>
            <a:fillRect/>
          </a:stretch>
        </p:blipFill>
        <p:spPr>
          <a:xfrm>
            <a:off x="7521656" y="3873564"/>
            <a:ext cx="1622344" cy="1269936"/>
          </a:xfrm>
          <a:prstGeom prst="rect">
            <a:avLst/>
          </a:prstGeom>
          <a:ln>
            <a:noFill/>
          </a:ln>
          <a:effectLst>
            <a:softEdge rad="112500"/>
          </a:effectLst>
        </p:spPr>
      </p:pic>
      <p:sp>
        <p:nvSpPr>
          <p:cNvPr id="3" name="CuadroTexto 2">
            <a:extLst>
              <a:ext uri="{FF2B5EF4-FFF2-40B4-BE49-F238E27FC236}">
                <a16:creationId xmlns:a16="http://schemas.microsoft.com/office/drawing/2014/main" id="{A8131066-0E76-494E-B303-8A2E871A8085}"/>
              </a:ext>
            </a:extLst>
          </p:cNvPr>
          <p:cNvSpPr txBox="1"/>
          <p:nvPr/>
        </p:nvSpPr>
        <p:spPr>
          <a:xfrm>
            <a:off x="120366" y="812448"/>
            <a:ext cx="4327851" cy="523220"/>
          </a:xfrm>
          <a:prstGeom prst="rect">
            <a:avLst/>
          </a:prstGeom>
          <a:noFill/>
        </p:spPr>
        <p:txBody>
          <a:bodyPr wrap="none" rtlCol="0">
            <a:spAutoFit/>
          </a:bodyPr>
          <a:lstStyle/>
          <a:p>
            <a:r>
              <a:rPr lang="es-ES" sz="2800" dirty="0">
                <a:solidFill>
                  <a:srgbClr val="274FB2"/>
                </a:solidFill>
              </a:rPr>
              <a:t>Planteamiento del Problema</a:t>
            </a:r>
          </a:p>
        </p:txBody>
      </p:sp>
      <p:sp>
        <p:nvSpPr>
          <p:cNvPr id="4" name="CuadroTexto 3">
            <a:extLst>
              <a:ext uri="{FF2B5EF4-FFF2-40B4-BE49-F238E27FC236}">
                <a16:creationId xmlns:a16="http://schemas.microsoft.com/office/drawing/2014/main" id="{530380AB-F856-4E64-8352-29AEC7553886}"/>
              </a:ext>
            </a:extLst>
          </p:cNvPr>
          <p:cNvSpPr txBox="1"/>
          <p:nvPr/>
        </p:nvSpPr>
        <p:spPr>
          <a:xfrm>
            <a:off x="231191" y="1783496"/>
            <a:ext cx="3786618" cy="2246769"/>
          </a:xfrm>
          <a:prstGeom prst="rect">
            <a:avLst/>
          </a:prstGeom>
          <a:noFill/>
        </p:spPr>
        <p:txBody>
          <a:bodyPr wrap="square" rtlCol="0">
            <a:spAutoFit/>
          </a:bodyPr>
          <a:lstStyle/>
          <a:p>
            <a:pPr marL="285750" indent="-285750" algn="just">
              <a:buFont typeface="Wingdings" panose="05000000000000000000" pitchFamily="2" charset="2"/>
              <a:buChar char="Ø"/>
            </a:pPr>
            <a:r>
              <a:rPr lang="es-ES" sz="1400" dirty="0">
                <a:solidFill>
                  <a:srgbClr val="274FB2"/>
                </a:solidFill>
              </a:rPr>
              <a:t>El Centro Odontológico Radio Oral en la actualidad presenta falencias en cuanto al manejo de la información en sus bases de datos la cual se maneja en Excel y referente a las historias clínicas y el agendamiento de citas que es de forma manual.</a:t>
            </a:r>
          </a:p>
          <a:p>
            <a:pPr marL="285750" indent="-285750" algn="just">
              <a:buFont typeface="Wingdings" panose="05000000000000000000" pitchFamily="2" charset="2"/>
              <a:buChar char="Ø"/>
            </a:pPr>
            <a:endParaRPr lang="es-ES" sz="1400" dirty="0">
              <a:solidFill>
                <a:srgbClr val="274FB2"/>
              </a:solidFill>
            </a:endParaRPr>
          </a:p>
          <a:p>
            <a:pPr marL="285750" indent="-285750" algn="just">
              <a:buFont typeface="Wingdings" panose="05000000000000000000" pitchFamily="2" charset="2"/>
              <a:buChar char="Ø"/>
            </a:pPr>
            <a:r>
              <a:rPr lang="es-ES" sz="1400" dirty="0">
                <a:solidFill>
                  <a:srgbClr val="274FB2"/>
                </a:solidFill>
              </a:rPr>
              <a:t>Esta situación genera al Centro Odontológico una posible perdida considerable de información.</a:t>
            </a:r>
          </a:p>
        </p:txBody>
      </p:sp>
    </p:spTree>
    <p:extLst>
      <p:ext uri="{BB962C8B-B14F-4D97-AF65-F5344CB8AC3E}">
        <p14:creationId xmlns:p14="http://schemas.microsoft.com/office/powerpoint/2010/main" val="47407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reloj, cuarto, computadora&#10;&#10;Descripción generada automáticamente">
            <a:extLst>
              <a:ext uri="{FF2B5EF4-FFF2-40B4-BE49-F238E27FC236}">
                <a16:creationId xmlns:a16="http://schemas.microsoft.com/office/drawing/2014/main" id="{47307E2F-239F-4FFE-992B-64559BA183D7}"/>
              </a:ext>
            </a:extLst>
          </p:cNvPr>
          <p:cNvPicPr>
            <a:picLocks noChangeAspect="1"/>
          </p:cNvPicPr>
          <p:nvPr/>
        </p:nvPicPr>
        <p:blipFill>
          <a:blip r:embed="rId2"/>
          <a:stretch>
            <a:fillRect/>
          </a:stretch>
        </p:blipFill>
        <p:spPr>
          <a:xfrm>
            <a:off x="-818675" y="199513"/>
            <a:ext cx="6014130" cy="4768404"/>
          </a:xfrm>
          <a:prstGeom prst="rect">
            <a:avLst/>
          </a:prstGeom>
        </p:spPr>
      </p:pic>
      <p:sp>
        <p:nvSpPr>
          <p:cNvPr id="2" name="CuadroTexto 1">
            <a:extLst>
              <a:ext uri="{FF2B5EF4-FFF2-40B4-BE49-F238E27FC236}">
                <a16:creationId xmlns:a16="http://schemas.microsoft.com/office/drawing/2014/main" id="{5E7FB012-27FB-42B4-90C2-55A9CBB98013}"/>
              </a:ext>
            </a:extLst>
          </p:cNvPr>
          <p:cNvSpPr txBox="1"/>
          <p:nvPr/>
        </p:nvSpPr>
        <p:spPr>
          <a:xfrm>
            <a:off x="5110726" y="763956"/>
            <a:ext cx="1315040" cy="523220"/>
          </a:xfrm>
          <a:prstGeom prst="rect">
            <a:avLst/>
          </a:prstGeom>
          <a:noFill/>
        </p:spPr>
        <p:txBody>
          <a:bodyPr wrap="none" rtlCol="0">
            <a:spAutoFit/>
          </a:bodyPr>
          <a:lstStyle/>
          <a:p>
            <a:r>
              <a:rPr lang="es-ES" sz="2800" dirty="0">
                <a:solidFill>
                  <a:srgbClr val="274FB2"/>
                </a:solidFill>
              </a:rPr>
              <a:t>Alcance</a:t>
            </a:r>
          </a:p>
        </p:txBody>
      </p:sp>
      <p:sp>
        <p:nvSpPr>
          <p:cNvPr id="3" name="CuadroTexto 2">
            <a:extLst>
              <a:ext uri="{FF2B5EF4-FFF2-40B4-BE49-F238E27FC236}">
                <a16:creationId xmlns:a16="http://schemas.microsoft.com/office/drawing/2014/main" id="{857F5873-CB15-48EA-8EF9-EC5CB7A945DB}"/>
              </a:ext>
            </a:extLst>
          </p:cNvPr>
          <p:cNvSpPr txBox="1"/>
          <p:nvPr/>
        </p:nvSpPr>
        <p:spPr>
          <a:xfrm>
            <a:off x="4045527" y="1783496"/>
            <a:ext cx="3616028" cy="1600438"/>
          </a:xfrm>
          <a:prstGeom prst="rect">
            <a:avLst/>
          </a:prstGeom>
          <a:noFill/>
        </p:spPr>
        <p:txBody>
          <a:bodyPr wrap="square" rtlCol="0">
            <a:spAutoFit/>
          </a:bodyPr>
          <a:lstStyle/>
          <a:p>
            <a:pPr algn="just"/>
            <a:r>
              <a:rPr lang="es-ES" sz="1400" dirty="0">
                <a:solidFill>
                  <a:srgbClr val="274FB2"/>
                </a:solidFill>
              </a:rPr>
              <a:t>Con este desarrollo e implementación del software Medical Bases, se pretende dar solución a un problema de organización y almacenamiento de datos del Centro Odontológico Radio Oral Dr. Fredy Dueñas, dando eficacia a todas las necesidades presentadas por el cliente.</a:t>
            </a:r>
          </a:p>
        </p:txBody>
      </p:sp>
    </p:spTree>
    <p:extLst>
      <p:ext uri="{BB962C8B-B14F-4D97-AF65-F5344CB8AC3E}">
        <p14:creationId xmlns:p14="http://schemas.microsoft.com/office/powerpoint/2010/main" val="269659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91EA3B-AD75-48B7-B32C-36CFF79DD6F2}"/>
              </a:ext>
            </a:extLst>
          </p:cNvPr>
          <p:cNvSpPr txBox="1"/>
          <p:nvPr/>
        </p:nvSpPr>
        <p:spPr>
          <a:xfrm>
            <a:off x="3029959" y="821330"/>
            <a:ext cx="1950599" cy="523220"/>
          </a:xfrm>
          <a:prstGeom prst="rect">
            <a:avLst/>
          </a:prstGeom>
          <a:noFill/>
        </p:spPr>
        <p:txBody>
          <a:bodyPr wrap="none" rtlCol="0">
            <a:spAutoFit/>
          </a:bodyPr>
          <a:lstStyle/>
          <a:p>
            <a:r>
              <a:rPr lang="es-ES" sz="2800" dirty="0">
                <a:solidFill>
                  <a:srgbClr val="274FB2"/>
                </a:solidFill>
              </a:rPr>
              <a:t>Justificación</a:t>
            </a:r>
          </a:p>
        </p:txBody>
      </p:sp>
      <p:sp>
        <p:nvSpPr>
          <p:cNvPr id="3" name="CuadroTexto 2">
            <a:extLst>
              <a:ext uri="{FF2B5EF4-FFF2-40B4-BE49-F238E27FC236}">
                <a16:creationId xmlns:a16="http://schemas.microsoft.com/office/drawing/2014/main" id="{EF9A18AC-93DC-494F-9BDA-2D57959F78C1}"/>
              </a:ext>
            </a:extLst>
          </p:cNvPr>
          <p:cNvSpPr txBox="1"/>
          <p:nvPr/>
        </p:nvSpPr>
        <p:spPr>
          <a:xfrm>
            <a:off x="231191" y="1693005"/>
            <a:ext cx="7548136" cy="2677656"/>
          </a:xfrm>
          <a:prstGeom prst="rect">
            <a:avLst/>
          </a:prstGeom>
          <a:noFill/>
        </p:spPr>
        <p:txBody>
          <a:bodyPr wrap="square" rtlCol="0">
            <a:spAutoFit/>
          </a:bodyPr>
          <a:lstStyle/>
          <a:p>
            <a:pPr marL="285750" indent="-285750" algn="just">
              <a:buFont typeface="Wingdings" panose="05000000000000000000" pitchFamily="2" charset="2"/>
              <a:buChar char="Ø"/>
            </a:pPr>
            <a:r>
              <a:rPr lang="es-ES" sz="1400" dirty="0">
                <a:solidFill>
                  <a:srgbClr val="274FB2"/>
                </a:solidFill>
              </a:rPr>
              <a:t>La necesidad apremiante del cliente hace que se desarrolle un software para satisfacerlo en sus necesidades de  procesamiento de datos y de consolidación de información.</a:t>
            </a:r>
          </a:p>
          <a:p>
            <a:pPr marL="285750" indent="-285750" algn="just">
              <a:buFont typeface="Wingdings" panose="05000000000000000000" pitchFamily="2" charset="2"/>
              <a:buChar char="Ø"/>
            </a:pPr>
            <a:endParaRPr lang="es-ES" sz="1400" dirty="0">
              <a:solidFill>
                <a:srgbClr val="274FB2"/>
              </a:solidFill>
            </a:endParaRPr>
          </a:p>
          <a:p>
            <a:pPr marL="285750" indent="-285750" algn="just">
              <a:buFont typeface="Wingdings" panose="05000000000000000000" pitchFamily="2" charset="2"/>
              <a:buChar char="Ø"/>
            </a:pPr>
            <a:r>
              <a:rPr lang="es-ES" sz="1400" dirty="0">
                <a:solidFill>
                  <a:srgbClr val="274FB2"/>
                </a:solidFill>
              </a:rPr>
              <a:t>El consultorio odontálgico Radio Oral va a pasar a realizar sus agendamientos y manejo de historias clínicas a una plataforma sistemática y eficiente que permita dar respuesta oportuna a sus médicos y clientes.</a:t>
            </a:r>
          </a:p>
          <a:p>
            <a:pPr marL="285750" indent="-285750" algn="just">
              <a:buFont typeface="Wingdings" panose="05000000000000000000" pitchFamily="2" charset="2"/>
              <a:buChar char="Ø"/>
            </a:pPr>
            <a:endParaRPr lang="es-ES" sz="1400" dirty="0">
              <a:solidFill>
                <a:srgbClr val="274FB2"/>
              </a:solidFill>
            </a:endParaRPr>
          </a:p>
          <a:p>
            <a:pPr marL="285750" indent="-285750" algn="just">
              <a:buFont typeface="Wingdings" panose="05000000000000000000" pitchFamily="2" charset="2"/>
              <a:buChar char="Ø"/>
            </a:pPr>
            <a:r>
              <a:rPr lang="es-ES" sz="1400" dirty="0">
                <a:solidFill>
                  <a:srgbClr val="274FB2"/>
                </a:solidFill>
              </a:rPr>
              <a:t>Actualmente la sistematización de los procesos internos en cualquier tipo de negocio da un valor agregado y estimula mas la obtención de nuevos clientes y del crecimiento de este.</a:t>
            </a:r>
          </a:p>
          <a:p>
            <a:pPr marL="285750" indent="-285750" algn="just">
              <a:buFont typeface="Wingdings" panose="05000000000000000000" pitchFamily="2" charset="2"/>
              <a:buChar char="Ø"/>
            </a:pPr>
            <a:endParaRPr lang="es-ES" sz="1400" dirty="0">
              <a:solidFill>
                <a:srgbClr val="274FB2"/>
              </a:solidFill>
            </a:endParaRPr>
          </a:p>
          <a:p>
            <a:pPr marL="285750" indent="-285750" algn="just">
              <a:buFont typeface="Wingdings" panose="05000000000000000000" pitchFamily="2" charset="2"/>
              <a:buChar char="Ø"/>
            </a:pPr>
            <a:r>
              <a:rPr lang="es-ES" sz="1400" dirty="0">
                <a:solidFill>
                  <a:srgbClr val="274FB2"/>
                </a:solidFill>
              </a:rPr>
              <a:t>Mediante varias técnicas de recolección de datos y visitas al centro odontológico se estructura una solución efectiva que proporcione alternativas efectivas para el cliente en mención.</a:t>
            </a:r>
          </a:p>
        </p:txBody>
      </p:sp>
    </p:spTree>
    <p:extLst>
      <p:ext uri="{BB962C8B-B14F-4D97-AF65-F5344CB8AC3E}">
        <p14:creationId xmlns:p14="http://schemas.microsoft.com/office/powerpoint/2010/main" val="150691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E0C295-B305-442D-AC4D-4FC96060A63A}"/>
              </a:ext>
            </a:extLst>
          </p:cNvPr>
          <p:cNvSpPr txBox="1"/>
          <p:nvPr/>
        </p:nvSpPr>
        <p:spPr>
          <a:xfrm>
            <a:off x="1076468" y="620439"/>
            <a:ext cx="5944961" cy="523220"/>
          </a:xfrm>
          <a:prstGeom prst="rect">
            <a:avLst/>
          </a:prstGeom>
          <a:noFill/>
        </p:spPr>
        <p:txBody>
          <a:bodyPr wrap="none" rtlCol="0">
            <a:spAutoFit/>
          </a:bodyPr>
          <a:lstStyle/>
          <a:p>
            <a:r>
              <a:rPr lang="es-ES" sz="2800" dirty="0">
                <a:solidFill>
                  <a:srgbClr val="274FB2"/>
                </a:solidFill>
              </a:rPr>
              <a:t>Técnicas de Recolección de Información</a:t>
            </a:r>
          </a:p>
        </p:txBody>
      </p:sp>
      <p:sp>
        <p:nvSpPr>
          <p:cNvPr id="3" name="CuadroTexto 2">
            <a:extLst>
              <a:ext uri="{FF2B5EF4-FFF2-40B4-BE49-F238E27FC236}">
                <a16:creationId xmlns:a16="http://schemas.microsoft.com/office/drawing/2014/main" id="{1780A2AE-DE6C-4BE5-A50C-044AA090D9E8}"/>
              </a:ext>
            </a:extLst>
          </p:cNvPr>
          <p:cNvSpPr txBox="1"/>
          <p:nvPr/>
        </p:nvSpPr>
        <p:spPr>
          <a:xfrm>
            <a:off x="231191" y="1514335"/>
            <a:ext cx="7548136" cy="2308324"/>
          </a:xfrm>
          <a:prstGeom prst="rect">
            <a:avLst/>
          </a:prstGeom>
          <a:noFill/>
        </p:spPr>
        <p:txBody>
          <a:bodyPr wrap="square" rtlCol="0">
            <a:spAutoFit/>
          </a:bodyPr>
          <a:lstStyle/>
          <a:p>
            <a:pPr marL="285750" indent="-285750" algn="ctr">
              <a:buFont typeface="Wingdings" panose="05000000000000000000" pitchFamily="2" charset="2"/>
              <a:buChar char="Ø"/>
            </a:pPr>
            <a:r>
              <a:rPr lang="es-ES" sz="4800" dirty="0">
                <a:solidFill>
                  <a:srgbClr val="274FB2"/>
                </a:solidFill>
                <a:hlinkClick r:id="rId2" action="ppaction://hlinkfile"/>
              </a:rPr>
              <a:t>Entrevista</a:t>
            </a:r>
            <a:endParaRPr lang="es-ES" sz="4800" dirty="0">
              <a:solidFill>
                <a:srgbClr val="274FB2"/>
              </a:solidFill>
            </a:endParaRPr>
          </a:p>
          <a:p>
            <a:pPr algn="ctr"/>
            <a:endParaRPr lang="es-ES" sz="4800" dirty="0">
              <a:solidFill>
                <a:srgbClr val="274FB2"/>
              </a:solidFill>
            </a:endParaRPr>
          </a:p>
          <a:p>
            <a:pPr marL="285750" indent="-285750" algn="ctr">
              <a:buFont typeface="Wingdings" panose="05000000000000000000" pitchFamily="2" charset="2"/>
              <a:buChar char="Ø"/>
            </a:pPr>
            <a:r>
              <a:rPr lang="es-ES" sz="4800" dirty="0">
                <a:solidFill>
                  <a:srgbClr val="274FB2"/>
                </a:solidFill>
                <a:hlinkClick r:id="rId3" action="ppaction://hlinkfile"/>
              </a:rPr>
              <a:t>Encuesta</a:t>
            </a:r>
            <a:endParaRPr lang="es-ES" sz="4800" dirty="0">
              <a:solidFill>
                <a:srgbClr val="274FB2"/>
              </a:solidFill>
            </a:endParaRPr>
          </a:p>
        </p:txBody>
      </p:sp>
      <p:sp>
        <p:nvSpPr>
          <p:cNvPr id="4" name="CuadroTexto 3"/>
          <p:cNvSpPr txBox="1"/>
          <p:nvPr/>
        </p:nvSpPr>
        <p:spPr>
          <a:xfrm>
            <a:off x="2070538" y="2468159"/>
            <a:ext cx="966952" cy="415498"/>
          </a:xfrm>
          <a:prstGeom prst="rect">
            <a:avLst/>
          </a:prstGeom>
          <a:solidFill>
            <a:schemeClr val="bg1">
              <a:lumMod val="75000"/>
            </a:schemeClr>
          </a:solidFill>
          <a:ln>
            <a:solidFill>
              <a:schemeClr val="accent2">
                <a:lumMod val="75000"/>
              </a:schemeClr>
            </a:solidFill>
          </a:ln>
        </p:spPr>
        <p:txBody>
          <a:bodyPr wrap="square" rtlCol="0">
            <a:spAutoFit/>
          </a:bodyPr>
          <a:lstStyle/>
          <a:p>
            <a:pPr algn="ctr"/>
            <a:r>
              <a:rPr lang="es-CO" sz="1050" dirty="0">
                <a:effectLst>
                  <a:outerShdw blurRad="38100" dist="38100" dir="2700000" algn="tl">
                    <a:srgbClr val="000000">
                      <a:alpha val="43137"/>
                    </a:srgbClr>
                  </a:outerShdw>
                </a:effectLst>
                <a:hlinkClick r:id="rId4" action="ppaction://hlinkfile"/>
              </a:rPr>
              <a:t>ENTREVISTA REALIZADA</a:t>
            </a:r>
            <a:endParaRPr lang="es-CO" sz="1050" dirty="0">
              <a:effectLst>
                <a:outerShdw blurRad="38100" dist="38100" dir="2700000" algn="tl">
                  <a:srgbClr val="000000">
                    <a:alpha val="43137"/>
                  </a:srgbClr>
                </a:outerShdw>
              </a:effectLst>
            </a:endParaRPr>
          </a:p>
        </p:txBody>
      </p:sp>
      <p:sp>
        <p:nvSpPr>
          <p:cNvPr id="7" name="CuadroTexto 6"/>
          <p:cNvSpPr txBox="1"/>
          <p:nvPr/>
        </p:nvSpPr>
        <p:spPr>
          <a:xfrm>
            <a:off x="5081739" y="2473419"/>
            <a:ext cx="966952" cy="415498"/>
          </a:xfrm>
          <a:prstGeom prst="rect">
            <a:avLst/>
          </a:prstGeom>
          <a:solidFill>
            <a:schemeClr val="bg1">
              <a:lumMod val="75000"/>
            </a:schemeClr>
          </a:solidFill>
          <a:ln>
            <a:solidFill>
              <a:schemeClr val="accent2">
                <a:lumMod val="75000"/>
              </a:schemeClr>
            </a:solidFill>
          </a:ln>
        </p:spPr>
        <p:txBody>
          <a:bodyPr wrap="square" rtlCol="0">
            <a:spAutoFit/>
          </a:bodyPr>
          <a:lstStyle/>
          <a:p>
            <a:pPr algn="ctr"/>
            <a:r>
              <a:rPr lang="es-CO" sz="1050" dirty="0">
                <a:effectLst>
                  <a:outerShdw blurRad="38100" dist="38100" dir="2700000" algn="tl">
                    <a:srgbClr val="000000">
                      <a:alpha val="43137"/>
                    </a:srgbClr>
                  </a:outerShdw>
                </a:effectLst>
                <a:hlinkClick r:id="rId5" action="ppaction://hlinkfile"/>
              </a:rPr>
              <a:t>RESUMEN</a:t>
            </a:r>
          </a:p>
          <a:p>
            <a:pPr algn="ctr"/>
            <a:r>
              <a:rPr lang="es-CO" sz="1050" dirty="0">
                <a:effectLst>
                  <a:outerShdw blurRad="38100" dist="38100" dir="2700000" algn="tl">
                    <a:srgbClr val="000000">
                      <a:alpha val="43137"/>
                    </a:srgbClr>
                  </a:outerShdw>
                </a:effectLst>
                <a:hlinkClick r:id="rId5" action="ppaction://hlinkfile"/>
              </a:rPr>
              <a:t>ENTREVISTA</a:t>
            </a:r>
            <a:endParaRPr lang="es-CO" sz="1050" dirty="0">
              <a:effectLst>
                <a:outerShdw blurRad="38100" dist="38100" dir="2700000" algn="tl">
                  <a:srgbClr val="000000">
                    <a:alpha val="43137"/>
                  </a:srgbClr>
                </a:outerShdw>
              </a:effectLst>
            </a:endParaRPr>
          </a:p>
        </p:txBody>
      </p:sp>
      <p:sp>
        <p:nvSpPr>
          <p:cNvPr id="8" name="CuadroTexto 7"/>
          <p:cNvSpPr txBox="1"/>
          <p:nvPr/>
        </p:nvSpPr>
        <p:spPr>
          <a:xfrm>
            <a:off x="2075798" y="3923834"/>
            <a:ext cx="966952" cy="415498"/>
          </a:xfrm>
          <a:prstGeom prst="rect">
            <a:avLst/>
          </a:prstGeom>
          <a:solidFill>
            <a:schemeClr val="bg1">
              <a:lumMod val="75000"/>
            </a:schemeClr>
          </a:solidFill>
          <a:ln>
            <a:solidFill>
              <a:schemeClr val="accent2">
                <a:lumMod val="75000"/>
              </a:schemeClr>
            </a:solidFill>
          </a:ln>
        </p:spPr>
        <p:txBody>
          <a:bodyPr wrap="square" rtlCol="0">
            <a:spAutoFit/>
          </a:bodyPr>
          <a:lstStyle/>
          <a:p>
            <a:pPr algn="ctr"/>
            <a:r>
              <a:rPr lang="es-CO" sz="1050" dirty="0">
                <a:effectLst>
                  <a:outerShdw blurRad="38100" dist="38100" dir="2700000" algn="tl">
                    <a:srgbClr val="000000">
                      <a:alpha val="43137"/>
                    </a:srgbClr>
                  </a:outerShdw>
                </a:effectLst>
                <a:hlinkClick r:id="rId6" action="ppaction://hlinkfile"/>
              </a:rPr>
              <a:t>CUADRO DE TABULACION</a:t>
            </a:r>
            <a:endParaRPr lang="es-CO" sz="1050" dirty="0">
              <a:effectLst>
                <a:outerShdw blurRad="38100" dist="38100" dir="2700000" algn="tl">
                  <a:srgbClr val="000000">
                    <a:alpha val="43137"/>
                  </a:srgbClr>
                </a:outerShdw>
              </a:effectLst>
            </a:endParaRPr>
          </a:p>
        </p:txBody>
      </p:sp>
      <p:sp>
        <p:nvSpPr>
          <p:cNvPr id="9" name="CuadroTexto 8"/>
          <p:cNvSpPr txBox="1"/>
          <p:nvPr/>
        </p:nvSpPr>
        <p:spPr>
          <a:xfrm>
            <a:off x="5086999" y="3929094"/>
            <a:ext cx="966952" cy="415498"/>
          </a:xfrm>
          <a:prstGeom prst="rect">
            <a:avLst/>
          </a:prstGeom>
          <a:solidFill>
            <a:schemeClr val="bg1">
              <a:lumMod val="75000"/>
            </a:schemeClr>
          </a:solidFill>
          <a:ln>
            <a:solidFill>
              <a:schemeClr val="accent2">
                <a:lumMod val="75000"/>
              </a:schemeClr>
            </a:solidFill>
          </a:ln>
        </p:spPr>
        <p:txBody>
          <a:bodyPr wrap="square" rtlCol="0">
            <a:spAutoFit/>
          </a:bodyPr>
          <a:lstStyle/>
          <a:p>
            <a:pPr algn="ctr"/>
            <a:r>
              <a:rPr lang="es-CO" sz="1050" dirty="0">
                <a:effectLst>
                  <a:outerShdw blurRad="38100" dist="38100" dir="2700000" algn="tl">
                    <a:srgbClr val="000000">
                      <a:alpha val="43137"/>
                    </a:srgbClr>
                  </a:outerShdw>
                </a:effectLst>
                <a:hlinkClick r:id="rId7" action="ppaction://hlinkfile"/>
              </a:rPr>
              <a:t>GRAFICOS ESTADISTICOS</a:t>
            </a:r>
            <a:endParaRPr lang="es-CO" sz="105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749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64D665B-9FB0-433A-A0BA-997860F5C81E}"/>
              </a:ext>
            </a:extLst>
          </p:cNvPr>
          <p:cNvPicPr/>
          <p:nvPr/>
        </p:nvPicPr>
        <p:blipFill>
          <a:blip r:embed="rId3">
            <a:alphaModFix amt="35000"/>
          </a:blip>
          <a:stretch>
            <a:fillRect/>
          </a:stretch>
        </p:blipFill>
        <p:spPr>
          <a:xfrm>
            <a:off x="7521656" y="3873564"/>
            <a:ext cx="1622344" cy="1269936"/>
          </a:xfrm>
          <a:prstGeom prst="rect">
            <a:avLst/>
          </a:prstGeom>
          <a:ln>
            <a:noFill/>
          </a:ln>
          <a:effectLst>
            <a:softEdge rad="112500"/>
          </a:effectLst>
        </p:spPr>
      </p:pic>
      <p:sp>
        <p:nvSpPr>
          <p:cNvPr id="3" name="CuadroTexto 2">
            <a:extLst>
              <a:ext uri="{FF2B5EF4-FFF2-40B4-BE49-F238E27FC236}">
                <a16:creationId xmlns:a16="http://schemas.microsoft.com/office/drawing/2014/main" id="{B5573B5B-794D-4062-8A66-48A6522EFC6A}"/>
              </a:ext>
            </a:extLst>
          </p:cNvPr>
          <p:cNvSpPr txBox="1"/>
          <p:nvPr/>
        </p:nvSpPr>
        <p:spPr>
          <a:xfrm>
            <a:off x="667759" y="913082"/>
            <a:ext cx="2494273" cy="523220"/>
          </a:xfrm>
          <a:prstGeom prst="rect">
            <a:avLst/>
          </a:prstGeom>
          <a:noFill/>
        </p:spPr>
        <p:txBody>
          <a:bodyPr wrap="none" rtlCol="0">
            <a:spAutoFit/>
          </a:bodyPr>
          <a:lstStyle/>
          <a:p>
            <a:r>
              <a:rPr lang="es-ES" sz="2800" dirty="0">
                <a:solidFill>
                  <a:srgbClr val="274FB2"/>
                </a:solidFill>
              </a:rPr>
              <a:t>Requerimientos</a:t>
            </a:r>
          </a:p>
        </p:txBody>
      </p:sp>
      <p:pic>
        <p:nvPicPr>
          <p:cNvPr id="5" name="Imagen 4" descr="Imagen que contiene alimentos&#10;&#10;Descripción generada automáticamente">
            <a:extLst>
              <a:ext uri="{FF2B5EF4-FFF2-40B4-BE49-F238E27FC236}">
                <a16:creationId xmlns:a16="http://schemas.microsoft.com/office/drawing/2014/main" id="{262565A5-9765-4869-9D69-E61F18F3F7A6}"/>
              </a:ext>
            </a:extLst>
          </p:cNvPr>
          <p:cNvPicPr>
            <a:picLocks noChangeAspect="1"/>
          </p:cNvPicPr>
          <p:nvPr/>
        </p:nvPicPr>
        <p:blipFill>
          <a:blip r:embed="rId4"/>
          <a:stretch>
            <a:fillRect/>
          </a:stretch>
        </p:blipFill>
        <p:spPr>
          <a:xfrm>
            <a:off x="3675969" y="1174692"/>
            <a:ext cx="4656859" cy="2794115"/>
          </a:xfrm>
          <a:prstGeom prst="rect">
            <a:avLst/>
          </a:prstGeom>
        </p:spPr>
      </p:pic>
      <p:sp>
        <p:nvSpPr>
          <p:cNvPr id="6" name="CuadroTexto 5">
            <a:extLst>
              <a:ext uri="{FF2B5EF4-FFF2-40B4-BE49-F238E27FC236}">
                <a16:creationId xmlns:a16="http://schemas.microsoft.com/office/drawing/2014/main" id="{068EED1F-4EEF-4077-8B8E-9E21D3524CAE}"/>
              </a:ext>
            </a:extLst>
          </p:cNvPr>
          <p:cNvSpPr txBox="1"/>
          <p:nvPr/>
        </p:nvSpPr>
        <p:spPr>
          <a:xfrm>
            <a:off x="627792" y="2244437"/>
            <a:ext cx="2574205" cy="1169551"/>
          </a:xfrm>
          <a:prstGeom prst="rect">
            <a:avLst/>
          </a:prstGeom>
          <a:noFill/>
        </p:spPr>
        <p:txBody>
          <a:bodyPr wrap="square" rtlCol="0">
            <a:spAutoFit/>
          </a:bodyPr>
          <a:lstStyle/>
          <a:p>
            <a:pPr algn="just"/>
            <a:r>
              <a:rPr lang="es-CO" sz="1400" dirty="0">
                <a:solidFill>
                  <a:srgbClr val="274FB2"/>
                </a:solidFill>
              </a:rPr>
              <a:t>Después de realizar el análisis de la recolección de información y hacer las respectivas tabulaciones se destacan los siguientes </a:t>
            </a:r>
            <a:r>
              <a:rPr lang="es-CO" sz="1400" dirty="0">
                <a:solidFill>
                  <a:srgbClr val="274FB2"/>
                </a:solidFill>
                <a:hlinkClick r:id="rId5" action="ppaction://hlinkfile"/>
              </a:rPr>
              <a:t>requerimientos</a:t>
            </a:r>
            <a:r>
              <a:rPr lang="es-CO" sz="1400" dirty="0">
                <a:solidFill>
                  <a:srgbClr val="274FB2"/>
                </a:solidFill>
              </a:rPr>
              <a:t>.</a:t>
            </a:r>
          </a:p>
        </p:txBody>
      </p:sp>
    </p:spTree>
    <p:extLst>
      <p:ext uri="{BB962C8B-B14F-4D97-AF65-F5344CB8AC3E}">
        <p14:creationId xmlns:p14="http://schemas.microsoft.com/office/powerpoint/2010/main" val="2533592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611</TotalTime>
  <Words>1046</Words>
  <Application>Microsoft Office PowerPoint</Application>
  <PresentationFormat>Presentación en pantalla (16:9)</PresentationFormat>
  <Paragraphs>93</Paragraphs>
  <Slides>13</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42</cp:revision>
  <dcterms:created xsi:type="dcterms:W3CDTF">2018-12-10T14:32:57Z</dcterms:created>
  <dcterms:modified xsi:type="dcterms:W3CDTF">2019-12-12T01:16:09Z</dcterms:modified>
</cp:coreProperties>
</file>