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  <p:sldMasterId id="2147483678" r:id="rId2"/>
  </p:sldMasterIdLst>
  <p:sldIdLst>
    <p:sldId id="256" r:id="rId3"/>
    <p:sldId id="257" r:id="rId4"/>
    <p:sldId id="274" r:id="rId5"/>
    <p:sldId id="275" r:id="rId6"/>
    <p:sldId id="273" r:id="rId7"/>
    <p:sldId id="271" r:id="rId8"/>
    <p:sldId id="260" r:id="rId9"/>
    <p:sldId id="267" r:id="rId10"/>
    <p:sldId id="270" r:id="rId11"/>
    <p:sldId id="269" r:id="rId12"/>
    <p:sldId id="272" r:id="rId13"/>
    <p:sldId id="268" r:id="rId14"/>
    <p:sldId id="264" r:id="rId15"/>
    <p:sldId id="266" r:id="rId16"/>
    <p:sldId id="265" r:id="rId17"/>
    <p:sldId id="276" r:id="rId18"/>
    <p:sldId id="277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1655" userDrawn="1">
          <p15:clr>
            <a:srgbClr val="A4A3A4"/>
          </p15:clr>
        </p15:guide>
        <p15:guide id="1" pos="29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알 수 없는 사용자1" initials="알 수 없는 사용자1" lastIdx="15" clrIdx="1"/>
  <p:cmAuthor id="1" name="copy" initials="c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>
      <p:cViewPr varScale="1">
        <p:scale>
          <a:sx n="147" d="100"/>
          <a:sy n="147" d="100"/>
        </p:scale>
        <p:origin x="600" y="120"/>
      </p:cViewPr>
      <p:guideLst>
        <p:guide orient="horz" pos="1655"/>
        <p:guide pos="29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9-20T15:07:39.903" idx="1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8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9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10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1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9-20T15:07:39.903" idx="1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9-20T15:07:39.903" idx="1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9-20T15:07:39.903" idx="1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6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0T15:07:39.903" idx="7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885" y="0"/>
            <a:ext cx="7524115" cy="88455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930" y="987425"/>
            <a:ext cx="6912610" cy="460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90" y="1664335"/>
            <a:ext cx="6912610" cy="299593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omments" Target="../comments/comment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0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youtu.be/A-bdLFluJ6Y?si=paKcCyKogklsz5mb" TargetMode="Externa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omments" Target="../comments/comment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36235" y="2821305"/>
            <a:ext cx="3707765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그래픽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품질과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성능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개선하기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436235" y="1635760"/>
            <a:ext cx="3707765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ea typeface="Malgun Gothic" pitchFamily="50" charset="-127"/>
                <a:cs typeface="Arial" panose="020B0604020202020204" pitchFamily="34" charset="0"/>
              </a:rPr>
              <a:t>Aliasing </a:t>
            </a:r>
          </a:p>
          <a:p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algun Gothic" pitchFamily="50" charset="-127"/>
                <a:cs typeface="Arial" panose="020B0604020202020204" pitchFamily="34" charset="0"/>
              </a:rPr>
              <a:t>개선</a:t>
            </a:r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ea typeface="Malgun Gothic" pitchFamily="50" charset="-127"/>
                <a:cs typeface="Arial" panose="020B060402020202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algun Gothic" pitchFamily="50" charset="-127"/>
                <a:cs typeface="Arial" panose="020B0604020202020204" pitchFamily="34" charset="0"/>
              </a:rPr>
              <a:t>프로젝트</a:t>
            </a:r>
            <a:endParaRPr lang="en-US" altLang="ko-KR" sz="3200" b="1" dirty="0">
              <a:solidFill>
                <a:schemeClr val="bg1"/>
              </a:solidFill>
              <a:latin typeface="Arial" panose="020B0604020202020204" pitchFamily="34" charset="0"/>
              <a:ea typeface="Malgun Gothic" pitchFamily="50" charset="-127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0205" y="3020695"/>
            <a:ext cx="35140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이우진</a:t>
            </a:r>
          </a:p>
          <a:p>
            <a:pPr algn="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강윤수</a:t>
            </a:r>
          </a:p>
          <a:p>
            <a:pPr algn="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이수정</a:t>
            </a:r>
          </a:p>
          <a:p>
            <a:pPr algn="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강태형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</p:spPr>
        <p:txBody>
          <a:bodyPr/>
          <a:lstStyle/>
          <a:p>
            <a:r>
              <a:rPr lang="en-US" altLang="ko-KR" dirty="0"/>
              <a:t> SMAA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2275" y="627380"/>
            <a:ext cx="6912610" cy="460375"/>
          </a:xfrm>
        </p:spPr>
        <p:txBody>
          <a:bodyPr/>
          <a:lstStyle/>
          <a:p>
            <a:r>
              <a:rPr lang="en-US" altLang="ko-KR" b="1" dirty="0"/>
              <a:t>Enhanced Subpixel Morphological Anti Aliasing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4030" y="1131570"/>
            <a:ext cx="7128510" cy="2995930"/>
          </a:xfrm>
        </p:spPr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MLAA의 또 다른 개선판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– Edge 판별, 대각선 처리, shape의 보존 등 전방위적으로 MLAA의 품질 개선 (그만큼 성능은 하락)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– Temporal super-sampling 및 MSAA와의 결합도 가능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9370" y="2211070"/>
            <a:ext cx="2294890" cy="2379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16600" y="2211070"/>
            <a:ext cx="2301875" cy="23793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204210" y="4659630"/>
            <a:ext cx="82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Before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5915025" y="4659630"/>
            <a:ext cx="218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- SMAA ULTRA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ym typeface="+mn-ea"/>
              </a:rPr>
              <a:t>SM</a:t>
            </a:r>
            <a:r>
              <a:rPr lang="en-US" altLang="ko-KR" dirty="0"/>
              <a:t>AA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40" y="627380"/>
            <a:ext cx="6912610" cy="460375"/>
          </a:xfrm>
        </p:spPr>
        <p:txBody>
          <a:bodyPr/>
          <a:lstStyle/>
          <a:p>
            <a:r>
              <a:rPr lang="en-US" altLang="ko-KR" b="1" dirty="0">
                <a:sym typeface="+mn-ea"/>
              </a:rPr>
              <a:t>Enhanced Subpixel Morphological Anti Aliasing</a:t>
            </a:r>
            <a:endParaRPr lang="en-US" altLang="ko-K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61280" y="1062355"/>
            <a:ext cx="1557020" cy="161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830" y="1062355"/>
            <a:ext cx="1557020" cy="16148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601335" y="2754630"/>
            <a:ext cx="586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Low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152005" y="2754630"/>
            <a:ext cx="960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Medium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71440" y="3125470"/>
            <a:ext cx="1557655" cy="16097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644515" y="4815205"/>
            <a:ext cx="625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928485" y="3125470"/>
            <a:ext cx="1557020" cy="160972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409180" y="4815205"/>
            <a:ext cx="65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Ultra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995170" y="1635760"/>
            <a:ext cx="2294255" cy="237871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2662555" y="4156075"/>
            <a:ext cx="920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</p:spPr>
        <p:txBody>
          <a:bodyPr/>
          <a:lstStyle/>
          <a:p>
            <a:r>
              <a:rPr lang="en-US" altLang="ko-KR" dirty="0"/>
              <a:t> TAA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2275" y="627380"/>
            <a:ext cx="6912610" cy="460375"/>
          </a:xfrm>
        </p:spPr>
        <p:txBody>
          <a:bodyPr/>
          <a:lstStyle/>
          <a:p>
            <a:r>
              <a:rPr lang="en-US" altLang="ko-KR" b="1" dirty="0"/>
              <a:t>Temporal Anti Aliasing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4030" y="1131570"/>
            <a:ext cx="7128510" cy="2995930"/>
          </a:xfrm>
        </p:spPr>
        <p:txBody>
          <a:bodyPr/>
          <a:lstStyle/>
          <a:p>
            <a:r>
              <a:rPr lang="ko-KR" dirty="0">
                <a:latin typeface="Arial" panose="020B0604020202020204" pitchFamily="34" charset="0"/>
                <a:cs typeface="Arial" panose="020B0604020202020204" pitchFamily="34" charset="0"/>
              </a:rPr>
              <a:t>프레임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간의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이동을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이용한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시간적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방식으로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높은 품질의 안티앨리어싱 효과를 제공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이전 프레임의 정보가 필요하므로 약간의 레이턴시를 초래</a:t>
            </a:r>
            <a:r>
              <a:rPr lang="ko-KR" dirty="0">
                <a:latin typeface="Arial" panose="020B0604020202020204" pitchFamily="34" charset="0"/>
                <a:cs typeface="Arial" panose="020B0604020202020204" pitchFamily="34" charset="0"/>
              </a:rPr>
              <a:t>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있음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고해상도에서도 효과적으로 작동하며, </a:t>
            </a:r>
            <a:r>
              <a:rPr lang="ko-KR" dirty="0">
                <a:latin typeface="Arial" panose="020B0604020202020204" pitchFamily="34" charset="0"/>
                <a:cs typeface="Arial" panose="020B0604020202020204" pitchFamily="34" charset="0"/>
              </a:rPr>
              <a:t>정적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동적 이미지 모두에 적용 가능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3054" y="2067560"/>
            <a:ext cx="2294890" cy="2379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55976" y="2077085"/>
            <a:ext cx="2268855" cy="2360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397894" y="4659630"/>
            <a:ext cx="82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644008" y="4659630"/>
            <a:ext cx="13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SMAA+TAA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B5F8FBA-EC55-49A7-1A94-8DF2CFCD5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1107" y="2067694"/>
            <a:ext cx="2261923" cy="2360930"/>
          </a:xfrm>
          <a:prstGeom prst="rect">
            <a:avLst/>
          </a:prstGeom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38857720-9932-EF49-DAEA-3E0A25DC2AB0}"/>
              </a:ext>
            </a:extLst>
          </p:cNvPr>
          <p:cNvSpPr txBox="1"/>
          <p:nvPr/>
        </p:nvSpPr>
        <p:spPr>
          <a:xfrm>
            <a:off x="7092280" y="4650239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FXAA+TAA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시연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endParaRPr lang="en-US" altLang="ko-KR" dirty="0"/>
          </a:p>
        </p:txBody>
      </p:sp>
      <p:sp>
        <p:nvSpPr>
          <p:cNvPr id="4" name="텍스트 상자 15"/>
          <p:cNvSpPr txBox="1">
            <a:spLocks/>
          </p:cNvSpPr>
          <p:nvPr/>
        </p:nvSpPr>
        <p:spPr>
          <a:xfrm>
            <a:off x="2190115" y="1069340"/>
            <a:ext cx="6570345" cy="370614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sz="1800" dirty="0">
                <a:latin typeface="맑은 고딕" charset="0"/>
                <a:ea typeface="맑은 고딕" charset="0"/>
                <a:hlinkClick r:id="rId2"/>
              </a:rPr>
              <a:t>https://youtu.be/A-bdLFluJ6Y?si=paKcCyKogklsz5mb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5" name="그림 16" descr="/temp/fImage17792822116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44675"/>
            <a:ext cx="6096635" cy="3153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03A755-6286-9DD3-6585-47619C15E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771550"/>
            <a:ext cx="7319416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115" cy="884555"/>
          </a:xfrm>
        </p:spPr>
        <p:txBody>
          <a:bodyPr/>
          <a:lstStyle/>
          <a:p>
            <a:r>
              <a:rPr lang="ko-KR" altLang="en-US" dirty="0"/>
              <a:t>결론</a:t>
            </a:r>
            <a:endParaRPr lang="en-US" altLang="ko-KR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29410" y="875030"/>
            <a:ext cx="7058660" cy="3712209"/>
          </a:xfrm>
        </p:spPr>
        <p:txBody>
          <a:bodyPr vert="horz" wrap="square" lIns="3962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최고</a:t>
            </a:r>
            <a:r>
              <a:rPr lang="en-US" altLang="ko-KR">
                <a:latin typeface="Arial" charset="0"/>
                <a:cs typeface="Arial" charset="0"/>
              </a:rPr>
              <a:t> 성능 : FXAA나 SMAA</a:t>
            </a: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대부분의</a:t>
            </a:r>
            <a:r>
              <a:rPr lang="en-US" altLang="ko-KR">
                <a:latin typeface="Arial" charset="0"/>
                <a:cs typeface="Arial" charset="0"/>
              </a:rPr>
              <a:t> 하드웨어에서 부담 없이 작동하며, 게임의 성능을 크게 </a:t>
            </a: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저하시키지</a:t>
            </a:r>
            <a:r>
              <a:rPr lang="en-US" altLang="ko-KR">
                <a:latin typeface="Arial" charset="0"/>
                <a:cs typeface="Arial" charset="0"/>
              </a:rPr>
              <a:t> </a:t>
            </a: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않음</a:t>
            </a: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그러나</a:t>
            </a:r>
            <a:r>
              <a:rPr lang="en-US" altLang="ko-KR">
                <a:latin typeface="Arial" charset="0"/>
                <a:cs typeface="Arial" charset="0"/>
              </a:rPr>
              <a:t> 이미지 품질은 상대적으로 낮을 수 있음</a:t>
            </a: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최고</a:t>
            </a:r>
            <a:r>
              <a:rPr lang="en-US" altLang="ko-KR">
                <a:latin typeface="Arial" charset="0"/>
                <a:cs typeface="Arial" charset="0"/>
              </a:rPr>
              <a:t> 품질 : MSAA나 TAA</a:t>
            </a: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MSAA는</a:t>
            </a:r>
            <a:r>
              <a:rPr lang="en-US" altLang="ko-KR">
                <a:latin typeface="Arial" charset="0"/>
                <a:cs typeface="Arial" charset="0"/>
              </a:rPr>
              <a:t> 이미지 품질을 향상시키는 데 탁월하며, 렌더링된 이미지가 깨끗하고 </a:t>
            </a: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부드러워짐</a:t>
            </a: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TAA는</a:t>
            </a:r>
            <a:r>
              <a:rPr lang="en-US" altLang="ko-KR">
                <a:latin typeface="Arial" charset="0"/>
                <a:cs typeface="Arial" charset="0"/>
              </a:rPr>
              <a:t> 이동하는 이미지에서 특히 유용하며, 품질이 향상됨</a:t>
            </a: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400">
                <a:latin typeface="Arial" charset="0"/>
                <a:ea typeface="맑은 고딕" charset="0"/>
                <a:cs typeface="Arial" charset="0"/>
              </a:rPr>
              <a:t>균형적</a:t>
            </a:r>
            <a:r>
              <a:rPr lang="en-US" altLang="ko-KR">
                <a:latin typeface="Arial" charset="0"/>
                <a:cs typeface="Arial" charset="0"/>
              </a:rPr>
              <a:t> </a:t>
            </a:r>
            <a:r>
              <a:rPr lang="ko-KR" altLang="en-US">
                <a:latin typeface="Arial" charset="0"/>
                <a:cs typeface="Arial" charset="0"/>
              </a:rPr>
              <a:t>옵션</a:t>
            </a:r>
            <a:r>
              <a:rPr lang="en-US" altLang="ko-KR">
                <a:latin typeface="Arial" charset="0"/>
                <a:cs typeface="Arial" charset="0"/>
              </a:rPr>
              <a:t> : SMAA나 TAA</a:t>
            </a: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상대적으로</a:t>
            </a:r>
            <a:r>
              <a:rPr lang="en-US" altLang="ko-KR">
                <a:latin typeface="Arial" charset="0"/>
                <a:cs typeface="Arial" charset="0"/>
              </a:rPr>
              <a:t> 좋은 이미지 품질을 제공하면서 성능을 너무 많이 </a:t>
            </a: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소모하지</a:t>
            </a:r>
            <a:r>
              <a:rPr lang="en-US" altLang="ko-KR">
                <a:latin typeface="Arial" charset="0"/>
                <a:cs typeface="Arial" charset="0"/>
              </a:rPr>
              <a:t> 않음</a:t>
            </a:r>
            <a:endParaRPr lang="ko-KR" altLang="en-US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게임이나</a:t>
            </a:r>
            <a:r>
              <a:rPr lang="en-US" altLang="ko-KR">
                <a:latin typeface="Arial" charset="0"/>
                <a:cs typeface="Arial" charset="0"/>
              </a:rPr>
              <a:t> 애플리케이션에 따라 성능 요구 사항이 다를 수 있으므로 최적 설정 필요</a:t>
            </a:r>
            <a:endParaRPr lang="ko-KR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프로젝트를 통해 배운 점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1979930" y="987425"/>
            <a:ext cx="6913245" cy="4610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- 이우진</a:t>
            </a:r>
            <a:endParaRPr lang="ko-KR" altLang="en-US" sz="14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0"/>
          </p:nvPr>
        </p:nvSpPr>
        <p:spPr>
          <a:xfrm>
            <a:off x="1982470" y="1349375"/>
            <a:ext cx="6913245" cy="306705"/>
          </a:xfrm>
          <a:prstGeom prst="rect">
            <a:avLst/>
          </a:prstGeom>
        </p:spPr>
        <p:txBody>
          <a:bodyPr vert="horz" wrap="square" lIns="3962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프레임 단위로 찍어내는 실시간 렌더링에 대한 이해도 상승 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978659" y="1608455"/>
            <a:ext cx="6913245" cy="4610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- 이수정</a:t>
            </a:r>
            <a:endParaRPr lang="ko-KR" altLang="en-US" sz="14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981199" y="1970404"/>
            <a:ext cx="6913245" cy="306705"/>
          </a:xfrm>
          <a:prstGeom prst="rect">
            <a:avLst/>
          </a:prstGeom>
        </p:spPr>
        <p:txBody>
          <a:bodyPr vert="horz" wrap="square" lIns="3962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오픈소스를 어떤 식으로 이용해야 하는 지 배움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1978659" y="2216150"/>
            <a:ext cx="6913245" cy="4610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- 강윤수</a:t>
            </a:r>
            <a:endParaRPr lang="ko-KR" altLang="en-US" sz="14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1981199" y="2578100"/>
            <a:ext cx="6913245" cy="306705"/>
          </a:xfrm>
          <a:prstGeom prst="rect">
            <a:avLst/>
          </a:prstGeom>
        </p:spPr>
        <p:txBody>
          <a:bodyPr vert="horz" wrap="square" lIns="3962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  <a:cs typeface="+mn-cs"/>
              </a:rPr>
              <a:t>다양한 프로그래밍 언어들 속에서 원하는 걸 찾아내는 분석 능력 상승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1977390" y="2837180"/>
            <a:ext cx="6913245" cy="4610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- 강태형</a:t>
            </a:r>
            <a:endParaRPr lang="ko-KR" altLang="en-US" sz="14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979930" y="3199130"/>
            <a:ext cx="6913245" cy="306705"/>
          </a:xfrm>
          <a:prstGeom prst="rect">
            <a:avLst/>
          </a:prstGeom>
        </p:spPr>
        <p:txBody>
          <a:bodyPr vert="horz" wrap="square" lIns="3962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프로젝트 시의 협업 방법과 오픈소스 프로젝트를 활용하는 방법을 익힘 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1" descr="/temp/fImage92089215599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" y="1231265"/>
            <a:ext cx="9177655" cy="2806065"/>
          </a:xfrm>
          <a:prstGeom prst="rect">
            <a:avLst/>
          </a:prstGeom>
          <a:noFill/>
        </p:spPr>
      </p:pic>
      <p:sp>
        <p:nvSpPr>
          <p:cNvPr id="9" name="Rect 0"/>
          <p:cNvSpPr txBox="1">
            <a:spLocks/>
          </p:cNvSpPr>
          <p:nvPr/>
        </p:nvSpPr>
        <p:spPr bwMode="auto">
          <a:xfrm>
            <a:off x="337820" y="2764155"/>
            <a:ext cx="3708400" cy="5842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200" b="1">
                <a:solidFill>
                  <a:schemeClr val="bg1"/>
                </a:solidFill>
                <a:latin typeface="Arial" charset="0"/>
                <a:ea typeface="Malgun Gothic" charset="0"/>
                <a:cs typeface="Arial" charset="0"/>
              </a:rPr>
              <a:t>감사합니다</a:t>
            </a:r>
            <a:endParaRPr lang="ko-KR" altLang="en-US" sz="3200" b="1">
              <a:solidFill>
                <a:schemeClr val="bg1"/>
              </a:solidFill>
              <a:latin typeface="Arial" charset="0"/>
              <a:ea typeface="Malgun Gothic" charset="0"/>
              <a:cs typeface="Arial" charset="0"/>
            </a:endParaRPr>
          </a:p>
        </p:txBody>
      </p:sp>
      <p:sp>
        <p:nvSpPr>
          <p:cNvPr id="11" name="도형 12"/>
          <p:cNvSpPr>
            <a:spLocks/>
          </p:cNvSpPr>
          <p:nvPr/>
        </p:nvSpPr>
        <p:spPr>
          <a:xfrm>
            <a:off x="615315" y="3310890"/>
            <a:ext cx="1370330" cy="264795"/>
          </a:xfrm>
          <a:prstGeom prst="rect">
            <a:avLst/>
          </a:prstGeom>
          <a:solidFill>
            <a:srgbClr val="3CB921"/>
          </a:solidFill>
          <a:ln w="25400" cap="flat" cmpd="sng">
            <a:solidFill>
              <a:srgbClr val="3CB92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605" y="1131570"/>
            <a:ext cx="7983854" cy="303847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sz="2000" b="1">
                <a:latin typeface="Arial" charset="0"/>
                <a:ea typeface="맑은 고딕" charset="0"/>
                <a:cs typeface="Arial" charset="0"/>
              </a:rPr>
              <a:t>1. 프로젝트 목적 소개</a:t>
            </a:r>
            <a:endParaRPr lang="ko-KR" altLang="en-US" sz="2000" b="1">
              <a:latin typeface="Arial" charset="0"/>
              <a:ea typeface="맑은 고딕" charset="0"/>
              <a:cs typeface="Arial" charset="0"/>
            </a:endParaRP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sz="2000" b="1">
                <a:latin typeface="Arial" charset="0"/>
                <a:ea typeface="맑은 고딕" charset="0"/>
                <a:cs typeface="Arial" charset="0"/>
              </a:rPr>
              <a:t>2. 프로젝트 목적 변경</a:t>
            </a:r>
            <a:endParaRPr lang="ko-KR" altLang="en-US" sz="2000" b="1">
              <a:latin typeface="Arial" charset="0"/>
              <a:ea typeface="맑은 고딕" charset="0"/>
              <a:cs typeface="Arial" charset="0"/>
            </a:endParaRP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sz="2000" b="1">
                <a:latin typeface="Arial" charset="0"/>
                <a:ea typeface="맑은 고딕" charset="0"/>
                <a:cs typeface="Arial" charset="0"/>
              </a:rPr>
              <a:t>3.</a:t>
            </a:r>
            <a:r>
              <a:rPr lang="en-US" b="1">
                <a:latin typeface="Arial" charset="0"/>
                <a:cs typeface="Arial" charset="0"/>
              </a:rPr>
              <a:t> Aliasing </a:t>
            </a:r>
            <a:r>
              <a:rPr lang="ko-KR" altLang="en-US" b="1">
                <a:latin typeface="Arial" charset="0"/>
                <a:cs typeface="Arial" charset="0"/>
              </a:rPr>
              <a:t>이란</a:t>
            </a:r>
            <a:r>
              <a:rPr lang="en-US" altLang="ko-KR" b="1">
                <a:latin typeface="Arial" charset="0"/>
                <a:cs typeface="Arial" charset="0"/>
              </a:rPr>
              <a:t>?</a:t>
            </a:r>
            <a:endParaRPr lang="ko-KR" altLang="en-US" b="1">
              <a:latin typeface="Arial" charset="0"/>
              <a:cs typeface="Arial" charset="0"/>
            </a:endParaRP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altLang="ko-KR" sz="2000" b="1">
                <a:latin typeface="Arial" charset="0"/>
                <a:ea typeface="맑은 고딕" charset="0"/>
                <a:cs typeface="Arial" charset="0"/>
              </a:rPr>
              <a:t>4.</a:t>
            </a:r>
            <a:r>
              <a:rPr lang="en-US" altLang="ko-KR" b="1">
                <a:latin typeface="Arial" charset="0"/>
                <a:cs typeface="Arial" charset="0"/>
              </a:rPr>
              <a:t> AA - FXAA</a:t>
            </a:r>
            <a:r>
              <a:rPr lang="en-US" altLang="ko-KR" sz="2000" b="1">
                <a:latin typeface="Arial" charset="0"/>
                <a:ea typeface="맑은 고딕" charset="0"/>
                <a:cs typeface="Arial" charset="0"/>
              </a:rPr>
              <a:t> / MSAA / SMAA / TAA</a:t>
            </a:r>
            <a:endParaRPr lang="ko-KR" altLang="en-US" b="1">
              <a:latin typeface="Arial" charset="0"/>
              <a:cs typeface="Arial" charset="0"/>
            </a:endParaRP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altLang="ko-KR" sz="2000" b="1">
                <a:latin typeface="Arial" charset="0"/>
                <a:ea typeface="맑은 고딕" charset="0"/>
                <a:cs typeface="Arial" charset="0"/>
              </a:rPr>
              <a:t>5.</a:t>
            </a:r>
            <a:r>
              <a:rPr lang="en-US" altLang="ko-KR" b="1">
                <a:latin typeface="Arial" charset="0"/>
                <a:cs typeface="Arial" charset="0"/>
              </a:rPr>
              <a:t> </a:t>
            </a:r>
            <a:r>
              <a:rPr lang="ko-KR" altLang="en-US" b="1">
                <a:latin typeface="Arial" charset="0"/>
                <a:cs typeface="Arial" charset="0"/>
              </a:rPr>
              <a:t>시연</a:t>
            </a:r>
            <a:r>
              <a:rPr lang="en-US" altLang="ko-KR" b="1">
                <a:latin typeface="Arial" charset="0"/>
                <a:cs typeface="Arial" charset="0"/>
              </a:rPr>
              <a:t> </a:t>
            </a:r>
            <a:r>
              <a:rPr lang="ko-KR" altLang="en-US" b="1">
                <a:latin typeface="Arial" charset="0"/>
                <a:cs typeface="Arial" charset="0"/>
              </a:rPr>
              <a:t>영상</a:t>
            </a:r>
            <a:r>
              <a:rPr lang="en-US" altLang="ko-KR" b="1">
                <a:latin typeface="Arial" charset="0"/>
                <a:cs typeface="Arial" charset="0"/>
              </a:rPr>
              <a:t> </a:t>
            </a:r>
            <a:r>
              <a:rPr lang="ko-KR" altLang="en-US" b="1">
                <a:latin typeface="Arial" charset="0"/>
                <a:cs typeface="Arial" charset="0"/>
              </a:rPr>
              <a:t>및</a:t>
            </a:r>
            <a:r>
              <a:rPr lang="en-US" altLang="ko-KR" b="1">
                <a:latin typeface="Arial" charset="0"/>
                <a:cs typeface="Arial" charset="0"/>
              </a:rPr>
              <a:t> </a:t>
            </a:r>
            <a:r>
              <a:rPr lang="ko-KR" altLang="en-US" b="1">
                <a:latin typeface="Arial" charset="0"/>
                <a:cs typeface="Arial" charset="0"/>
              </a:rPr>
              <a:t>이미지</a:t>
            </a: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altLang="ko-KR" sz="2000" b="1">
                <a:latin typeface="Arial" charset="0"/>
                <a:ea typeface="맑은 고딕" charset="0"/>
                <a:cs typeface="Arial" charset="0"/>
              </a:rPr>
              <a:t>6.</a:t>
            </a:r>
            <a:r>
              <a:rPr lang="en-US" altLang="ko-KR" b="1">
                <a:latin typeface="Arial" charset="0"/>
                <a:cs typeface="Arial" charset="0"/>
              </a:rPr>
              <a:t> </a:t>
            </a:r>
            <a:r>
              <a:rPr lang="ko-KR" altLang="en-US" b="1">
                <a:latin typeface="Arial" charset="0"/>
                <a:cs typeface="Arial" charset="0"/>
              </a:rPr>
              <a:t>결론</a:t>
            </a: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2000" b="1">
                <a:latin typeface="Arial" charset="0"/>
                <a:ea typeface="맑은 고딕" charset="0"/>
                <a:cs typeface="Arial" charset="0"/>
              </a:rPr>
              <a:t>7. 프로젝트를 통해 배운 점</a:t>
            </a: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635" cy="88519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목차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프로젝트 목적 소개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1979930" y="987425"/>
            <a:ext cx="6913245" cy="4610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– </a:t>
            </a:r>
            <a:r>
              <a:rPr lang="ko-KR" altLang="en-US" sz="1400" b="1">
                <a:latin typeface="맑은 고딕" charset="0"/>
                <a:ea typeface="맑은 고딕" charset="0"/>
                <a:cs typeface="+mn-cs"/>
              </a:rPr>
              <a:t>간단한 데모에 다양한 AA를 직접 적용</a:t>
            </a:r>
          </a:p>
          <a:p>
            <a:pPr marL="0" indent="0" latinLnBrk="0"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– 기존 기법을 개선 시도하여 컴퓨터 그래픽스에 대한 이해를 높이고자 함</a:t>
            </a:r>
            <a:endParaRPr lang="ko-KR" altLang="en-US" sz="1400" b="1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1" descr="/temp/fImage222278126362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35" y="1509395"/>
            <a:ext cx="5744210" cy="3429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프로젝트 목적 변경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1979930" y="979805"/>
            <a:ext cx="6913245" cy="4610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– </a:t>
            </a:r>
            <a:r>
              <a:rPr lang="ko-KR" altLang="en-US" sz="1400" b="1">
                <a:latin typeface="맑은 고딕" charset="0"/>
                <a:ea typeface="맑은 고딕" charset="0"/>
                <a:cs typeface="+mn-cs"/>
              </a:rPr>
              <a:t>기존 기법 구현이 예상보다 늦어짐</a:t>
            </a:r>
          </a:p>
          <a:p>
            <a:pPr marL="0" indent="0" latinLnBrk="0"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 → 기존 기법 구현과 안정화에 집중</a:t>
            </a:r>
            <a:endParaRPr lang="ko-KR" altLang="en-US" sz="1400" b="1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2" descr="/temp/fImage8236513145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1597025"/>
            <a:ext cx="4505960" cy="3429635"/>
          </a:xfrm>
          <a:prstGeom prst="rect">
            <a:avLst/>
          </a:prstGeom>
          <a:noFill/>
        </p:spPr>
      </p:pic>
      <p:pic>
        <p:nvPicPr>
          <p:cNvPr id="5" name="그림 4" descr="/temp/fImage40097133905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50" y="1597025"/>
            <a:ext cx="2581910" cy="3429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Anti Aliasing </a:t>
            </a:r>
            <a:r>
              <a:rPr lang="ko-KR" altLang="en-US" sz="3600" b="1">
                <a:latin typeface="Arial" charset="0"/>
                <a:ea typeface="맑은 고딕" charset="0"/>
                <a:cs typeface="Arial" charset="0"/>
              </a:rPr>
              <a:t>이란</a:t>
            </a: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?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  <p:pic>
        <p:nvPicPr>
          <p:cNvPr id="4" name="Picture " descr="/temp/image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" b="-5631"/>
          <a:stretch>
            <a:fillRect/>
          </a:stretch>
        </p:blipFill>
        <p:spPr>
          <a:xfrm>
            <a:off x="1692275" y="1551305"/>
            <a:ext cx="3281045" cy="3792854"/>
          </a:xfrm>
          <a:prstGeom prst="rect">
            <a:avLst/>
          </a:prstGeom>
          <a:noFill/>
        </p:spPr>
      </p:pic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1979930" y="987425"/>
            <a:ext cx="6913245" cy="4610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– </a:t>
            </a:r>
            <a:r>
              <a:rPr lang="ko-KR" altLang="en-US" sz="1400" b="1">
                <a:latin typeface="맑은 고딕" charset="0"/>
                <a:ea typeface="맑은 고딕" charset="0"/>
                <a:cs typeface="+mn-cs"/>
              </a:rPr>
              <a:t>아래와</a:t>
            </a: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 같은 edge 상의 jagged pattern</a:t>
            </a:r>
            <a:endParaRPr lang="ko-KR" altLang="en-US" sz="1400" b="1"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altLang="ko-KR" sz="1400" b="1">
                <a:latin typeface="맑은 고딕" charset="0"/>
                <a:ea typeface="맑은 고딕" charset="0"/>
                <a:cs typeface="+mn-cs"/>
              </a:rPr>
              <a:t>– Rasterizer가 vertex data를 해상도에 맞게 fragment로 바꾸는 과정에서 발생</a:t>
            </a:r>
            <a:endParaRPr lang="ko-KR" altLang="en-US" sz="1400" b="1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Picture " descr="/temp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80" y="2428240"/>
            <a:ext cx="3116580" cy="1562735"/>
          </a:xfrm>
          <a:prstGeom prst="rect">
            <a:avLst/>
          </a:prstGeom>
          <a:noFill/>
        </p:spPr>
      </p:pic>
      <p:sp>
        <p:nvSpPr>
          <p:cNvPr id="5" name="Content Placeholder 4"/>
          <p:cNvSpPr txBox="1">
            <a:spLocks noGrp="1"/>
          </p:cNvSpPr>
          <p:nvPr>
            <p:ph idx="10"/>
          </p:nvPr>
        </p:nvSpPr>
        <p:spPr>
          <a:xfrm>
            <a:off x="4672965" y="1664335"/>
            <a:ext cx="4230370" cy="2996565"/>
          </a:xfrm>
          <a:prstGeom prst="rect">
            <a:avLst/>
          </a:prstGeom>
        </p:spPr>
        <p:txBody>
          <a:bodyPr vert="horz" wrap="square" lIns="3962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fragment</a:t>
            </a:r>
            <a:r>
              <a:rPr lang="ko-KR" altLang="en-US" sz="1400">
                <a:latin typeface="Arial" charset="0"/>
                <a:ea typeface="맑은 고딕" charset="0"/>
                <a:cs typeface="Arial" charset="0"/>
              </a:rPr>
              <a:t>는</a:t>
            </a: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 </a:t>
            </a:r>
            <a:r>
              <a:rPr lang="ko-KR" altLang="en-US" sz="1400">
                <a:latin typeface="Arial" charset="0"/>
                <a:ea typeface="맑은 고딕" charset="0"/>
                <a:cs typeface="Arial" charset="0"/>
              </a:rPr>
              <a:t>해상도에</a:t>
            </a: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 </a:t>
            </a:r>
            <a:r>
              <a:rPr lang="ko-KR" altLang="en-US" sz="1400">
                <a:latin typeface="Arial" charset="0"/>
                <a:ea typeface="맑은 고딕" charset="0"/>
                <a:cs typeface="Arial" charset="0"/>
              </a:rPr>
              <a:t>제한된</a:t>
            </a: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 </a:t>
            </a:r>
            <a:r>
              <a:rPr lang="ko-KR" altLang="en-US" sz="1400">
                <a:latin typeface="Arial" charset="0"/>
                <a:ea typeface="맑은 고딕" charset="0"/>
                <a:cs typeface="Arial" charset="0"/>
              </a:rPr>
              <a:t>픽셀을</a:t>
            </a: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 </a:t>
            </a:r>
            <a:r>
              <a:rPr lang="ko-KR" altLang="en-US" sz="1400">
                <a:latin typeface="Arial" charset="0"/>
                <a:ea typeface="맑은 고딕" charset="0"/>
                <a:cs typeface="Arial" charset="0"/>
              </a:rPr>
              <a:t>가짐</a:t>
            </a: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픽셀 단위의 계단 현상을 없애 주는 기</a:t>
            </a:r>
            <a:r>
              <a:rPr lang="ko-KR" altLang="en-US" sz="1400">
                <a:latin typeface="Arial" charset="0"/>
                <a:ea typeface="맑은 고딕" charset="0"/>
                <a:cs typeface="Arial" charset="0"/>
              </a:rPr>
              <a:t>법들</a:t>
            </a:r>
          </a:p>
          <a:p>
            <a:pPr marL="0" indent="0" latinLnBrk="0">
              <a:buFontTx/>
              <a:buNone/>
            </a:pPr>
            <a:endParaRPr lang="ko-KR" altLang="en-US" sz="1400">
              <a:latin typeface="Arial" charset="0"/>
              <a:ea typeface="맑은 고딕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FXAA</a:t>
            </a:r>
            <a:br>
              <a:rPr lang="en-US" altLang="ko-KR" sz="1400">
                <a:latin typeface="Arial" charset="0"/>
                <a:ea typeface="맑은 고딕" charset="0"/>
                <a:cs typeface="Arial" charset="0"/>
              </a:rPr>
            </a:b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MSAA</a:t>
            </a:r>
            <a:endParaRPr lang="ko-KR" altLang="en-US" sz="1400">
              <a:latin typeface="Arial" charset="0"/>
              <a:ea typeface="맑은 고딕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SMAA</a:t>
            </a:r>
            <a:endParaRPr lang="ko-KR" altLang="en-US" sz="1400">
              <a:latin typeface="Arial" charset="0"/>
              <a:ea typeface="맑은 고딕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TAA</a:t>
            </a:r>
            <a:endParaRPr lang="ko-KR" altLang="en-US" sz="1400">
              <a:latin typeface="Arial" charset="0"/>
              <a:ea typeface="맑은 고딕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400">
                <a:latin typeface="Arial" charset="0"/>
                <a:ea typeface="맑은 고딕" charset="0"/>
                <a:cs typeface="Arial" charset="0"/>
              </a:rPr>
              <a:t>...</a:t>
            </a:r>
            <a:endParaRPr lang="ko-KR" altLang="en-US" sz="1400">
              <a:latin typeface="Arial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</p:spPr>
        <p:txBody>
          <a:bodyPr/>
          <a:lstStyle/>
          <a:p>
            <a:r>
              <a:rPr lang="en-US" dirty="0"/>
              <a:t>Sample Scene - Container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930" y="987425"/>
            <a:ext cx="6913245" cy="461010"/>
          </a:xfrm>
        </p:spPr>
        <p:txBody>
          <a:bodyPr/>
          <a:lstStyle/>
          <a:p>
            <a:r>
              <a:rPr lang="en-US" altLang="ko-KR" sz="1400" b="1" dirty="0"/>
              <a:t>– Container </a:t>
            </a:r>
            <a:r>
              <a:rPr lang="ko-KR" altLang="en-US" sz="1400" b="1" dirty="0"/>
              <a:t>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자세한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비교를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위하여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특정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확대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028825" y="1664335"/>
            <a:ext cx="2959100" cy="299593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34990" y="1647825"/>
            <a:ext cx="2889250" cy="29959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075555" y="307594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</p:spPr>
        <p:txBody>
          <a:bodyPr/>
          <a:lstStyle/>
          <a:p>
            <a:r>
              <a:rPr lang="en-US" altLang="ko-KR" dirty="0"/>
              <a:t> FXAA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2275" y="627380"/>
            <a:ext cx="6912610" cy="460375"/>
          </a:xfrm>
        </p:spPr>
        <p:txBody>
          <a:bodyPr/>
          <a:lstStyle/>
          <a:p>
            <a:r>
              <a:rPr lang="en-US" altLang="ko-KR" b="1" dirty="0"/>
              <a:t>Fast approXimate Anti Aliasing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4030" y="1131570"/>
            <a:ext cx="7128510" cy="299593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엔비디아에서 만든, Single-pass shader 상에서 edge를 판단하여 이를 부드럽게 (blur) 처리하는 방법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– 속도가 빠르지만 edge가 아닌 부분(텍스처 내부나 font 등)도 흐려질 수 있음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9370" y="2067560"/>
            <a:ext cx="2294890" cy="2379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19775" y="2067560"/>
            <a:ext cx="2294890" cy="23793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204210" y="4659630"/>
            <a:ext cx="82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Before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632575" y="4659630"/>
            <a:ext cx="668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</p:spPr>
        <p:txBody>
          <a:bodyPr/>
          <a:lstStyle/>
          <a:p>
            <a:r>
              <a:rPr lang="en-US" altLang="ko-KR" dirty="0"/>
              <a:t> MSAA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2275" y="627380"/>
            <a:ext cx="6912610" cy="460375"/>
          </a:xfrm>
        </p:spPr>
        <p:txBody>
          <a:bodyPr/>
          <a:lstStyle/>
          <a:p>
            <a:r>
              <a:rPr lang="en-US" altLang="ko-KR" b="1" dirty="0"/>
              <a:t>MultiSample Anti Aliasing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3395" y="1131570"/>
            <a:ext cx="7128510" cy="2995930"/>
          </a:xfrm>
        </p:spPr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여러 샘플링 포인트에서 픽셀 값을 계산하여 계단 현상을 줄이는 방</a:t>
            </a:r>
            <a:r>
              <a:rPr lang="ko-KR" dirty="0">
                <a:latin typeface="Arial" panose="020B0604020202020204" pitchFamily="34" charset="0"/>
                <a:cs typeface="Arial" panose="020B0604020202020204" pitchFamily="34" charset="0"/>
              </a:rPr>
              <a:t>식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에지 주변에서 품질이 향상되지만, 더 높은 성능 요</a:t>
            </a:r>
            <a:r>
              <a:rPr lang="ko-KR" dirty="0">
                <a:latin typeface="Arial" panose="020B0604020202020204" pitchFamily="34" charset="0"/>
                <a:cs typeface="Arial" panose="020B0604020202020204" pitchFamily="34" charset="0"/>
              </a:rPr>
              <a:t>구됨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다중 샘플링은 렌더링 파이프라인에서 추가 계산을 필요</a:t>
            </a:r>
            <a:r>
              <a:rPr lang="ko-KR" dirty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9370" y="2067560"/>
            <a:ext cx="2294890" cy="2379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19775" y="2068195"/>
            <a:ext cx="2294890" cy="237871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204210" y="4659630"/>
            <a:ext cx="82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Before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058535" y="4659630"/>
            <a:ext cx="1833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: MSAA 16X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885" y="0"/>
            <a:ext cx="7524749" cy="885190"/>
          </a:xfrm>
        </p:spPr>
        <p:txBody>
          <a:bodyPr/>
          <a:lstStyle/>
          <a:p>
            <a:r>
              <a:rPr lang="en-US" altLang="ko-KR" dirty="0"/>
              <a:t> MSAA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40" y="627380"/>
            <a:ext cx="6912610" cy="460375"/>
          </a:xfrm>
        </p:spPr>
        <p:txBody>
          <a:bodyPr/>
          <a:lstStyle/>
          <a:p>
            <a:r>
              <a:rPr lang="en-US" altLang="ko-KR" b="1" dirty="0"/>
              <a:t>MultiSample Anti Aliasing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88160" y="1062355"/>
            <a:ext cx="1557655" cy="161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21710" y="1062355"/>
            <a:ext cx="1557655" cy="16148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300605" y="2754630"/>
            <a:ext cx="401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1X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066540" y="27546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98955" y="3122930"/>
            <a:ext cx="1557655" cy="16148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343785" y="4815205"/>
            <a:ext cx="446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563620" y="3125470"/>
            <a:ext cx="1557655" cy="160972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4108450" y="4815205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8X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12815" y="1635760"/>
            <a:ext cx="2294890" cy="237871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896100" y="415607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16X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Pages>17</Pages>
  <Words>486</Words>
  <Characters>0</Characters>
  <Application>Microsoft Office PowerPoint</Application>
  <DocSecurity>0</DocSecurity>
  <PresentationFormat>화면 슬라이드 쇼(16:9)</PresentationFormat>
  <Lines>0</Lines>
  <Paragraphs>101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 목차</vt:lpstr>
      <vt:lpstr>프로젝트 목적 소개</vt:lpstr>
      <vt:lpstr>프로젝트 목적 변경</vt:lpstr>
      <vt:lpstr>Anti Aliasing 이란?</vt:lpstr>
      <vt:lpstr>Sample Scene - Container</vt:lpstr>
      <vt:lpstr> FXAA</vt:lpstr>
      <vt:lpstr> MSAA</vt:lpstr>
      <vt:lpstr> MSAA</vt:lpstr>
      <vt:lpstr> SMAA</vt:lpstr>
      <vt:lpstr> SMAA</vt:lpstr>
      <vt:lpstr> TAA</vt:lpstr>
      <vt:lpstr> 시연 영상</vt:lpstr>
      <vt:lpstr> 결론</vt:lpstr>
      <vt:lpstr>결론</vt:lpstr>
      <vt:lpstr>프로젝트를 통해 배운 점</vt:lpstr>
      <vt:lpstr>PowerPoint 프레젠테이션</vt:lpstr>
    </vt:vector>
  </TitlesOfParts>
  <Company>Microsoft Corporation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Tae Hyoung Kang</cp:lastModifiedBy>
  <cp:revision>6</cp:revision>
  <dcterms:modified xsi:type="dcterms:W3CDTF">2023-10-03T06:41:33Z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1033-5.4.4.8063</vt:lpwstr>
  </property>
</Properties>
</file>