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1" r:id="rId8"/>
    <p:sldId id="263" r:id="rId9"/>
    <p:sldId id="266" r:id="rId10"/>
    <p:sldId id="267" r:id="rId11"/>
    <p:sldId id="274" r:id="rId12"/>
    <p:sldId id="273"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46"/>
    <a:srgbClr val="7030A0"/>
    <a:srgbClr val="13538A"/>
    <a:srgbClr val="C6F5FF"/>
    <a:srgbClr val="2C92D5"/>
    <a:srgbClr val="37C9EF"/>
    <a:srgbClr val="13B6B4"/>
    <a:srgbClr val="5379F6"/>
    <a:srgbClr val="4FCDCC"/>
    <a:srgbClr val="3091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E3F0C-D5F8-D584-1BF9-A1C669F64435}" v="226" dt="2024-11-28T05:15:20.068"/>
    <p1510:client id="{65B8D423-DB9A-5A16-4935-DCA97E9AFAA5}" v="683" dt="2024-11-26T09:41:03.448"/>
    <p1510:client id="{9306300B-9B4E-42DA-82CA-AFCF752F210D}" v="3" dt="2024-11-27T07:54:19.236"/>
    <p1510:client id="{CD148D61-1AA8-61ED-36A1-ED2031FADF6F}" v="4" dt="2024-11-27T19:07:50.200"/>
    <p1510:client id="{D4BB56D2-D0B9-EFDA-AC40-906C9B1B06A2}" v="97" dt="2024-11-26T10:15:07.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27/11/2024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27/11/2024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27/11/2024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27/11/2024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27/11/2024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27/11/2024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27/11/2024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fr-F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9" name="Image 28" descr="Une image contenant Graphique, graphisme, symbole, conception&#10;&#10;Description générée automatiquement">
            <a:extLst>
              <a:ext uri="{FF2B5EF4-FFF2-40B4-BE49-F238E27FC236}">
                <a16:creationId xmlns:a16="http://schemas.microsoft.com/office/drawing/2014/main" id="{D32C6BFA-8867-1673-53A3-1907B9F12F2E}"/>
              </a:ext>
            </a:extLst>
          </p:cNvPr>
          <p:cNvPicPr>
            <a:picLocks noChangeAspect="1"/>
          </p:cNvPicPr>
          <p:nvPr/>
        </p:nvPicPr>
        <p:blipFill>
          <a:blip r:embed="rId2"/>
          <a:stretch>
            <a:fillRect/>
          </a:stretch>
        </p:blipFill>
        <p:spPr>
          <a:xfrm>
            <a:off x="5336" y="1770"/>
            <a:ext cx="2099009" cy="1411705"/>
          </a:xfrm>
          <a:prstGeom prst="rect">
            <a:avLst/>
          </a:prstGeom>
        </p:spPr>
      </p:pic>
      <p:sp>
        <p:nvSpPr>
          <p:cNvPr id="31" name="ZoneTexte 11">
            <a:extLst>
              <a:ext uri="{FF2B5EF4-FFF2-40B4-BE49-F238E27FC236}">
                <a16:creationId xmlns:a16="http://schemas.microsoft.com/office/drawing/2014/main" id="{1C937029-B134-5A35-3766-75476F9A55C1}"/>
              </a:ext>
            </a:extLst>
          </p:cNvPr>
          <p:cNvSpPr txBox="1"/>
          <p:nvPr/>
        </p:nvSpPr>
        <p:spPr>
          <a:xfrm>
            <a:off x="2182833" y="363805"/>
            <a:ext cx="757377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3600">
                <a:solidFill>
                  <a:srgbClr val="000000"/>
                </a:solidFill>
                <a:ea typeface="+mn-lt"/>
                <a:cs typeface="+mn-lt"/>
              </a:rPr>
              <a:t>Projet de Fin d'Année</a:t>
            </a:r>
            <a:endParaRPr lang="fr-FR">
              <a:solidFill>
                <a:srgbClr val="000000"/>
              </a:solidFill>
            </a:endParaRPr>
          </a:p>
        </p:txBody>
      </p:sp>
      <p:sp>
        <p:nvSpPr>
          <p:cNvPr id="32" name="ZoneTexte 21">
            <a:extLst>
              <a:ext uri="{FF2B5EF4-FFF2-40B4-BE49-F238E27FC236}">
                <a16:creationId xmlns:a16="http://schemas.microsoft.com/office/drawing/2014/main" id="{63A96EA8-5A42-85CD-AA49-70931EBB34A5}"/>
              </a:ext>
            </a:extLst>
          </p:cNvPr>
          <p:cNvSpPr txBox="1"/>
          <p:nvPr/>
        </p:nvSpPr>
        <p:spPr>
          <a:xfrm>
            <a:off x="972" y="1981131"/>
            <a:ext cx="11772408" cy="144655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4400">
                <a:solidFill>
                  <a:srgbClr val="000000"/>
                </a:solidFill>
                <a:ea typeface="+mn-lt"/>
                <a:cs typeface="+mn-lt"/>
              </a:rPr>
              <a:t>Conception et développement d'une application web de gestion des contrats</a:t>
            </a:r>
            <a:endParaRPr lang="fr-FR">
              <a:solidFill>
                <a:srgbClr val="000000"/>
              </a:solidFill>
              <a:ea typeface="+mn-lt"/>
              <a:cs typeface="+mn-lt"/>
            </a:endParaRPr>
          </a:p>
        </p:txBody>
      </p:sp>
      <p:sp>
        <p:nvSpPr>
          <p:cNvPr id="33" name="ZoneTexte 22">
            <a:extLst>
              <a:ext uri="{FF2B5EF4-FFF2-40B4-BE49-F238E27FC236}">
                <a16:creationId xmlns:a16="http://schemas.microsoft.com/office/drawing/2014/main" id="{38972349-A7C3-4D23-AB7D-03A23ABE6A6B}"/>
              </a:ext>
            </a:extLst>
          </p:cNvPr>
          <p:cNvSpPr txBox="1"/>
          <p:nvPr/>
        </p:nvSpPr>
        <p:spPr>
          <a:xfrm>
            <a:off x="1641793" y="4403079"/>
            <a:ext cx="339191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a:solidFill>
                  <a:srgbClr val="000000"/>
                </a:solidFill>
                <a:ea typeface="+mn-lt"/>
                <a:cs typeface="+mn-lt"/>
              </a:rPr>
              <a:t>Réalisé par :</a:t>
            </a:r>
          </a:p>
          <a:p>
            <a:pPr algn="ctr"/>
            <a:r>
              <a:rPr lang="fr-FR">
                <a:solidFill>
                  <a:srgbClr val="000000"/>
                </a:solidFill>
                <a:cs typeface="Calibri"/>
              </a:rPr>
              <a:t>Hamdi Mohamed Amine</a:t>
            </a:r>
          </a:p>
        </p:txBody>
      </p:sp>
      <p:sp>
        <p:nvSpPr>
          <p:cNvPr id="34" name="ZoneTexte 23">
            <a:extLst>
              <a:ext uri="{FF2B5EF4-FFF2-40B4-BE49-F238E27FC236}">
                <a16:creationId xmlns:a16="http://schemas.microsoft.com/office/drawing/2014/main" id="{C9A2B4E4-3A03-9774-72A6-9B7449ACF173}"/>
              </a:ext>
            </a:extLst>
          </p:cNvPr>
          <p:cNvSpPr txBox="1"/>
          <p:nvPr/>
        </p:nvSpPr>
        <p:spPr>
          <a:xfrm>
            <a:off x="4112744" y="6111234"/>
            <a:ext cx="419295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a:solidFill>
                  <a:srgbClr val="000000"/>
                </a:solidFill>
                <a:ea typeface="+mn-lt"/>
                <a:cs typeface="+mn-lt"/>
              </a:rPr>
              <a:t>Année universitaire 2024/2025</a:t>
            </a:r>
            <a:endParaRPr lang="fr-FR">
              <a:solidFill>
                <a:srgbClr val="000000"/>
              </a:solidFill>
            </a:endParaRPr>
          </a:p>
        </p:txBody>
      </p:sp>
      <p:sp>
        <p:nvSpPr>
          <p:cNvPr id="43" name="ZoneTexte 42">
            <a:extLst>
              <a:ext uri="{FF2B5EF4-FFF2-40B4-BE49-F238E27FC236}">
                <a16:creationId xmlns:a16="http://schemas.microsoft.com/office/drawing/2014/main" id="{D500B516-4C4A-E100-D726-CAEC648DF8CC}"/>
              </a:ext>
            </a:extLst>
          </p:cNvPr>
          <p:cNvSpPr txBox="1"/>
          <p:nvPr/>
        </p:nvSpPr>
        <p:spPr>
          <a:xfrm>
            <a:off x="6690572" y="4403328"/>
            <a:ext cx="347952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a:t>Membre jury : </a:t>
            </a:r>
          </a:p>
          <a:p>
            <a:pPr algn="ctr"/>
            <a:r>
              <a:rPr lang="fr-FR"/>
              <a:t>Mme </a:t>
            </a:r>
            <a:r>
              <a:rPr lang="fr-FR" err="1"/>
              <a:t>Abir</a:t>
            </a:r>
            <a:r>
              <a:rPr lang="fr-FR"/>
              <a:t> </a:t>
            </a:r>
            <a:r>
              <a:rPr lang="fr-FR" err="1"/>
              <a:t>Khadhrawi</a:t>
            </a:r>
            <a:endParaRPr lang="fr-FR"/>
          </a:p>
          <a:p>
            <a:pPr algn="ctr"/>
            <a:r>
              <a:rPr lang="fr-FR"/>
              <a:t>Mme Manel </a:t>
            </a:r>
            <a:r>
              <a:rPr lang="fr-FR" err="1"/>
              <a:t>Kouki</a:t>
            </a:r>
            <a:endParaRPr lang="fr-FR"/>
          </a:p>
        </p:txBody>
      </p:sp>
      <p:pic>
        <p:nvPicPr>
          <p:cNvPr id="45" name="Image 44" descr="Université de Jendouba">
            <a:extLst>
              <a:ext uri="{FF2B5EF4-FFF2-40B4-BE49-F238E27FC236}">
                <a16:creationId xmlns:a16="http://schemas.microsoft.com/office/drawing/2014/main" id="{B6319B6A-4BCF-15C8-3EAB-D57108C32A56}"/>
              </a:ext>
            </a:extLst>
          </p:cNvPr>
          <p:cNvPicPr>
            <a:picLocks noChangeAspect="1"/>
          </p:cNvPicPr>
          <p:nvPr/>
        </p:nvPicPr>
        <p:blipFill>
          <a:blip r:embed="rId3"/>
          <a:stretch>
            <a:fillRect/>
          </a:stretch>
        </p:blipFill>
        <p:spPr>
          <a:xfrm>
            <a:off x="10761584" y="5748"/>
            <a:ext cx="1435554" cy="1185184"/>
          </a:xfrm>
          <a:prstGeom prst="rect">
            <a:avLst/>
          </a:prstGeom>
        </p:spPr>
      </p:pic>
      <p:sp>
        <p:nvSpPr>
          <p:cNvPr id="4" name="Espace réservé du numéro de diapositive 3">
            <a:extLst>
              <a:ext uri="{FF2B5EF4-FFF2-40B4-BE49-F238E27FC236}">
                <a16:creationId xmlns:a16="http://schemas.microsoft.com/office/drawing/2014/main" id="{64DA7FB3-8F96-42C7-18D0-074177C7BD12}"/>
              </a:ext>
            </a:extLst>
          </p:cNvPr>
          <p:cNvSpPr>
            <a:spLocks noGrp="1"/>
          </p:cNvSpPr>
          <p:nvPr>
            <p:ph type="sldNum" sz="quarter" idx="12"/>
          </p:nvPr>
        </p:nvSpPr>
        <p:spPr/>
        <p:txBody>
          <a:bodyPr/>
          <a:lstStyle/>
          <a:p>
            <a:fld id="{27C6CCC6-2BE5-4E42-96A4-D1E8E81A3D8E}" type="slidenum">
              <a:rPr lang="fr-FR" smtClean="0"/>
              <a:t>1</a:t>
            </a:fld>
            <a:endParaRPr lang="fr-F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C9EF"/>
        </a:soli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48440949-1D99-3057-F8CB-6E3B6912C2A4}"/>
              </a:ext>
            </a:extLst>
          </p:cNvPr>
          <p:cNvSpPr/>
          <p:nvPr/>
        </p:nvSpPr>
        <p:spPr>
          <a:xfrm>
            <a:off x="-1065756" y="2208073"/>
            <a:ext cx="11574884" cy="1609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EBBA38F1-7983-E230-D31C-3147D2CD7B57}"/>
              </a:ext>
            </a:extLst>
          </p:cNvPr>
          <p:cNvSpPr txBox="1"/>
          <p:nvPr/>
        </p:nvSpPr>
        <p:spPr>
          <a:xfrm>
            <a:off x="-4256" y="2599224"/>
            <a:ext cx="110735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800" b="1" dirty="0">
                <a:solidFill>
                  <a:srgbClr val="002046"/>
                </a:solidFill>
              </a:rPr>
              <a:t>Etude technique</a:t>
            </a:r>
          </a:p>
        </p:txBody>
      </p:sp>
      <p:sp>
        <p:nvSpPr>
          <p:cNvPr id="2" name="Espace réservé du numéro de diapositive 1">
            <a:extLst>
              <a:ext uri="{FF2B5EF4-FFF2-40B4-BE49-F238E27FC236}">
                <a16:creationId xmlns:a16="http://schemas.microsoft.com/office/drawing/2014/main" id="{2BCF8A70-B721-9D00-668B-DC881E277BE6}"/>
              </a:ext>
            </a:extLst>
          </p:cNvPr>
          <p:cNvSpPr>
            <a:spLocks noGrp="1"/>
          </p:cNvSpPr>
          <p:nvPr>
            <p:ph type="sldNum" sz="quarter" idx="12"/>
          </p:nvPr>
        </p:nvSpPr>
        <p:spPr/>
        <p:txBody>
          <a:bodyPr/>
          <a:lstStyle/>
          <a:p>
            <a:fld id="{27C6CCC6-2BE5-4E42-96A4-D1E8E81A3D8E}" type="slidenum">
              <a:rPr lang="fr-FR" smtClean="0"/>
              <a:t>10</a:t>
            </a:fld>
            <a:endParaRPr lang="fr-FR"/>
          </a:p>
        </p:txBody>
      </p:sp>
    </p:spTree>
    <p:extLst>
      <p:ext uri="{BB962C8B-B14F-4D97-AF65-F5344CB8AC3E}">
        <p14:creationId xmlns:p14="http://schemas.microsoft.com/office/powerpoint/2010/main" val="266295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6F5FF"/>
        </a:solidFill>
        <a:effectLst/>
      </p:bgPr>
    </p:bg>
    <p:spTree>
      <p:nvGrpSpPr>
        <p:cNvPr id="1" name=""/>
        <p:cNvGrpSpPr/>
        <p:nvPr/>
      </p:nvGrpSpPr>
      <p:grpSpPr>
        <a:xfrm>
          <a:off x="0" y="0"/>
          <a:ext cx="0" cy="0"/>
          <a:chOff x="0" y="0"/>
          <a:chExt cx="0" cy="0"/>
        </a:xfrm>
      </p:grpSpPr>
      <p:pic>
        <p:nvPicPr>
          <p:cNvPr id="2" name="Image 1" descr="A diagram of a program">
            <a:extLst>
              <a:ext uri="{FF2B5EF4-FFF2-40B4-BE49-F238E27FC236}">
                <a16:creationId xmlns:a16="http://schemas.microsoft.com/office/drawing/2014/main" id="{8A9DA077-AC69-BE63-0F6A-488733402F1D}"/>
              </a:ext>
            </a:extLst>
          </p:cNvPr>
          <p:cNvPicPr>
            <a:picLocks noChangeAspect="1"/>
          </p:cNvPicPr>
          <p:nvPr/>
        </p:nvPicPr>
        <p:blipFill>
          <a:blip r:embed="rId2"/>
          <a:stretch>
            <a:fillRect/>
          </a:stretch>
        </p:blipFill>
        <p:spPr>
          <a:xfrm>
            <a:off x="509587" y="285750"/>
            <a:ext cx="11172825" cy="6286500"/>
          </a:xfrm>
          <a:prstGeom prst="rect">
            <a:avLst/>
          </a:prstGeom>
        </p:spPr>
      </p:pic>
      <p:sp>
        <p:nvSpPr>
          <p:cNvPr id="4" name="ZoneTexte 3">
            <a:extLst>
              <a:ext uri="{FF2B5EF4-FFF2-40B4-BE49-F238E27FC236}">
                <a16:creationId xmlns:a16="http://schemas.microsoft.com/office/drawing/2014/main" id="{C1606093-E1BC-5B21-F724-86886236C6FD}"/>
              </a:ext>
            </a:extLst>
          </p:cNvPr>
          <p:cNvSpPr txBox="1"/>
          <p:nvPr/>
        </p:nvSpPr>
        <p:spPr>
          <a:xfrm>
            <a:off x="0" y="0"/>
            <a:ext cx="75731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dirty="0"/>
              <a:t>Technologies utilisées</a:t>
            </a:r>
            <a:endParaRPr lang="fr-FR" sz="2800" dirty="0"/>
          </a:p>
        </p:txBody>
      </p:sp>
      <p:sp>
        <p:nvSpPr>
          <p:cNvPr id="3" name="Espace réservé du numéro de diapositive 2">
            <a:extLst>
              <a:ext uri="{FF2B5EF4-FFF2-40B4-BE49-F238E27FC236}">
                <a16:creationId xmlns:a16="http://schemas.microsoft.com/office/drawing/2014/main" id="{34CDE694-44A0-8D86-8FC4-2E8C40D16EBE}"/>
              </a:ext>
            </a:extLst>
          </p:cNvPr>
          <p:cNvSpPr>
            <a:spLocks noGrp="1"/>
          </p:cNvSpPr>
          <p:nvPr>
            <p:ph type="sldNum" sz="quarter" idx="12"/>
          </p:nvPr>
        </p:nvSpPr>
        <p:spPr/>
        <p:txBody>
          <a:bodyPr/>
          <a:lstStyle/>
          <a:p>
            <a:fld id="{27C6CCC6-2BE5-4E42-96A4-D1E8E81A3D8E}" type="slidenum">
              <a:rPr lang="fr-FR" smtClean="0"/>
              <a:t>11</a:t>
            </a:fld>
            <a:endParaRPr lang="fr-FR"/>
          </a:p>
        </p:txBody>
      </p:sp>
    </p:spTree>
    <p:extLst>
      <p:ext uri="{BB962C8B-B14F-4D97-AF65-F5344CB8AC3E}">
        <p14:creationId xmlns:p14="http://schemas.microsoft.com/office/powerpoint/2010/main" val="37551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C92D5"/>
        </a:soli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061C3802-9672-2457-D8F8-1E4BB029BA8C}"/>
              </a:ext>
            </a:extLst>
          </p:cNvPr>
          <p:cNvSpPr/>
          <p:nvPr/>
        </p:nvSpPr>
        <p:spPr>
          <a:xfrm>
            <a:off x="1689168" y="2254964"/>
            <a:ext cx="11821068" cy="1609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93206AEB-DD1D-2341-51CB-F6B487399FB0}"/>
              </a:ext>
            </a:extLst>
          </p:cNvPr>
          <p:cNvSpPr txBox="1"/>
          <p:nvPr/>
        </p:nvSpPr>
        <p:spPr>
          <a:xfrm>
            <a:off x="1930052" y="2646116"/>
            <a:ext cx="1107351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rgbClr val="000000"/>
                </a:solidFill>
              </a:rPr>
              <a:t>Analyse et </a:t>
            </a:r>
            <a:r>
              <a:rPr lang="en-US" sz="4800" b="1" err="1">
                <a:solidFill>
                  <a:srgbClr val="000000"/>
                </a:solidFill>
              </a:rPr>
              <a:t>spécification</a:t>
            </a:r>
            <a:r>
              <a:rPr lang="en-US" sz="4800" b="1">
                <a:solidFill>
                  <a:srgbClr val="000000"/>
                </a:solidFill>
              </a:rPr>
              <a:t> des </a:t>
            </a:r>
            <a:r>
              <a:rPr lang="en-US" sz="4800" b="1" err="1">
                <a:solidFill>
                  <a:srgbClr val="000000"/>
                </a:solidFill>
              </a:rPr>
              <a:t>besoins</a:t>
            </a:r>
            <a:endParaRPr lang="en-US" sz="4800" err="1">
              <a:solidFill>
                <a:srgbClr val="000000"/>
              </a:solidFill>
            </a:endParaRPr>
          </a:p>
        </p:txBody>
      </p:sp>
      <p:sp>
        <p:nvSpPr>
          <p:cNvPr id="2" name="Espace réservé du numéro de diapositive 1">
            <a:extLst>
              <a:ext uri="{FF2B5EF4-FFF2-40B4-BE49-F238E27FC236}">
                <a16:creationId xmlns:a16="http://schemas.microsoft.com/office/drawing/2014/main" id="{148A23D5-8139-1486-8745-A5596E086A8B}"/>
              </a:ext>
            </a:extLst>
          </p:cNvPr>
          <p:cNvSpPr>
            <a:spLocks noGrp="1"/>
          </p:cNvSpPr>
          <p:nvPr>
            <p:ph type="sldNum" sz="quarter" idx="12"/>
          </p:nvPr>
        </p:nvSpPr>
        <p:spPr/>
        <p:txBody>
          <a:bodyPr/>
          <a:lstStyle/>
          <a:p>
            <a:fld id="{27C6CCC6-2BE5-4E42-96A4-D1E8E81A3D8E}" type="slidenum">
              <a:rPr lang="fr-FR" smtClean="0"/>
              <a:t>12</a:t>
            </a:fld>
            <a:endParaRPr lang="fr-FR"/>
          </a:p>
        </p:txBody>
      </p:sp>
    </p:spTree>
    <p:extLst>
      <p:ext uri="{BB962C8B-B14F-4D97-AF65-F5344CB8AC3E}">
        <p14:creationId xmlns:p14="http://schemas.microsoft.com/office/powerpoint/2010/main" val="98263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B815B0F-B50C-A219-16AF-DCEAAC6F1134}"/>
              </a:ext>
            </a:extLst>
          </p:cNvPr>
          <p:cNvSpPr txBox="1"/>
          <p:nvPr/>
        </p:nvSpPr>
        <p:spPr>
          <a:xfrm>
            <a:off x="527" y="-5258"/>
            <a:ext cx="635431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Présentation des acteurs</a:t>
            </a:r>
          </a:p>
          <a:p>
            <a:endParaRPr lang="fr-FR"/>
          </a:p>
        </p:txBody>
      </p:sp>
      <p:pic>
        <p:nvPicPr>
          <p:cNvPr id="4" name="Picture 2" descr="A purple person icon">
            <a:extLst>
              <a:ext uri="{FF2B5EF4-FFF2-40B4-BE49-F238E27FC236}">
                <a16:creationId xmlns:a16="http://schemas.microsoft.com/office/drawing/2014/main" id="{C603CC1B-F8F2-AD77-8E65-89C579668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41" y="2526174"/>
            <a:ext cx="3090441" cy="3090441"/>
          </a:xfrm>
          <a:prstGeom prst="rect">
            <a:avLst/>
          </a:prstGeom>
        </p:spPr>
      </p:pic>
      <p:sp>
        <p:nvSpPr>
          <p:cNvPr id="5" name="TextBox 4">
            <a:extLst>
              <a:ext uri="{FF2B5EF4-FFF2-40B4-BE49-F238E27FC236}">
                <a16:creationId xmlns:a16="http://schemas.microsoft.com/office/drawing/2014/main" id="{DAD48E03-1CAD-3291-99C3-1D0481768CD3}"/>
              </a:ext>
            </a:extLst>
          </p:cNvPr>
          <p:cNvSpPr txBox="1"/>
          <p:nvPr/>
        </p:nvSpPr>
        <p:spPr>
          <a:xfrm>
            <a:off x="1692496" y="5593979"/>
            <a:ext cx="966355" cy="461665"/>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srgbClr val="002060"/>
                </a:solidFill>
              </a:rPr>
              <a:t>agent</a:t>
            </a:r>
            <a:endParaRPr lang="fr-FR"/>
          </a:p>
        </p:txBody>
      </p:sp>
      <p:pic>
        <p:nvPicPr>
          <p:cNvPr id="6" name="Picture 5" descr="A purple person icon">
            <a:extLst>
              <a:ext uri="{FF2B5EF4-FFF2-40B4-BE49-F238E27FC236}">
                <a16:creationId xmlns:a16="http://schemas.microsoft.com/office/drawing/2014/main" id="{10C9C48A-A20E-5337-A004-B887862AE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779" y="1675435"/>
            <a:ext cx="3090441" cy="3090441"/>
          </a:xfrm>
          <a:prstGeom prst="rect">
            <a:avLst/>
          </a:prstGeom>
        </p:spPr>
      </p:pic>
      <p:sp>
        <p:nvSpPr>
          <p:cNvPr id="7" name="TextBox 6">
            <a:extLst>
              <a:ext uri="{FF2B5EF4-FFF2-40B4-BE49-F238E27FC236}">
                <a16:creationId xmlns:a16="http://schemas.microsoft.com/office/drawing/2014/main" id="{7AD845D0-FBAC-FBB0-7613-20AAFC012034}"/>
              </a:ext>
            </a:extLst>
          </p:cNvPr>
          <p:cNvSpPr txBox="1"/>
          <p:nvPr/>
        </p:nvSpPr>
        <p:spPr>
          <a:xfrm>
            <a:off x="4687114" y="4693532"/>
            <a:ext cx="2817771" cy="46166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a:solidFill>
                  <a:srgbClr val="002060"/>
                </a:solidFill>
              </a:rPr>
              <a:t>Consultant</a:t>
            </a:r>
          </a:p>
        </p:txBody>
      </p:sp>
      <p:pic>
        <p:nvPicPr>
          <p:cNvPr id="8" name="Picture 7" descr="A purple person icon">
            <a:extLst>
              <a:ext uri="{FF2B5EF4-FFF2-40B4-BE49-F238E27FC236}">
                <a16:creationId xmlns:a16="http://schemas.microsoft.com/office/drawing/2014/main" id="{90179DE3-6395-1EA8-A9A2-7727023D0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259" y="980954"/>
            <a:ext cx="3090441" cy="3090441"/>
          </a:xfrm>
          <a:prstGeom prst="rect">
            <a:avLst/>
          </a:prstGeom>
        </p:spPr>
      </p:pic>
      <p:sp>
        <p:nvSpPr>
          <p:cNvPr id="9" name="TextBox 8">
            <a:extLst>
              <a:ext uri="{FF2B5EF4-FFF2-40B4-BE49-F238E27FC236}">
                <a16:creationId xmlns:a16="http://schemas.microsoft.com/office/drawing/2014/main" id="{4E4B514D-97C5-DE4A-A4E1-77F16C2E4A4B}"/>
              </a:ext>
            </a:extLst>
          </p:cNvPr>
          <p:cNvSpPr txBox="1"/>
          <p:nvPr/>
        </p:nvSpPr>
        <p:spPr>
          <a:xfrm>
            <a:off x="9021866" y="4063464"/>
            <a:ext cx="1090363" cy="461665"/>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srgbClr val="002060"/>
                </a:solidFill>
              </a:rPr>
              <a:t>Admin</a:t>
            </a:r>
          </a:p>
        </p:txBody>
      </p:sp>
      <p:sp>
        <p:nvSpPr>
          <p:cNvPr id="3" name="Espace réservé du numéro de diapositive 2">
            <a:extLst>
              <a:ext uri="{FF2B5EF4-FFF2-40B4-BE49-F238E27FC236}">
                <a16:creationId xmlns:a16="http://schemas.microsoft.com/office/drawing/2014/main" id="{1F8C6DE9-9138-FB4A-0047-B5D89174ACF5}"/>
              </a:ext>
            </a:extLst>
          </p:cNvPr>
          <p:cNvSpPr>
            <a:spLocks noGrp="1"/>
          </p:cNvSpPr>
          <p:nvPr>
            <p:ph type="sldNum" sz="quarter" idx="12"/>
          </p:nvPr>
        </p:nvSpPr>
        <p:spPr/>
        <p:txBody>
          <a:bodyPr/>
          <a:lstStyle/>
          <a:p>
            <a:fld id="{27C6CCC6-2BE5-4E42-96A4-D1E8E81A3D8E}" type="slidenum">
              <a:rPr lang="fr-FR" smtClean="0"/>
              <a:t>13</a:t>
            </a:fld>
            <a:endParaRPr lang="fr-FR"/>
          </a:p>
        </p:txBody>
      </p:sp>
    </p:spTree>
    <p:extLst>
      <p:ext uri="{BB962C8B-B14F-4D97-AF65-F5344CB8AC3E}">
        <p14:creationId xmlns:p14="http://schemas.microsoft.com/office/powerpoint/2010/main" val="360778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urple person icon">
            <a:extLst>
              <a:ext uri="{FF2B5EF4-FFF2-40B4-BE49-F238E27FC236}">
                <a16:creationId xmlns:a16="http://schemas.microsoft.com/office/drawing/2014/main" id="{FF977503-8AC0-B095-A136-F93A4AB2B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78" y="794950"/>
            <a:ext cx="2051909" cy="2051909"/>
          </a:xfrm>
          <a:prstGeom prst="rect">
            <a:avLst/>
          </a:prstGeom>
        </p:spPr>
      </p:pic>
      <p:sp>
        <p:nvSpPr>
          <p:cNvPr id="3" name="TextBox 4">
            <a:extLst>
              <a:ext uri="{FF2B5EF4-FFF2-40B4-BE49-F238E27FC236}">
                <a16:creationId xmlns:a16="http://schemas.microsoft.com/office/drawing/2014/main" id="{71D2F42F-FAED-B483-6B99-B9A80BEF1AEC}"/>
              </a:ext>
            </a:extLst>
          </p:cNvPr>
          <p:cNvSpPr txBox="1"/>
          <p:nvPr/>
        </p:nvSpPr>
        <p:spPr>
          <a:xfrm>
            <a:off x="730608" y="2596828"/>
            <a:ext cx="984080" cy="83099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srgbClr val="002046"/>
                </a:solidFill>
              </a:rPr>
              <a:t>Agent</a:t>
            </a:r>
          </a:p>
          <a:p>
            <a:endParaRPr lang="en-US" sz="2400" b="1">
              <a:solidFill>
                <a:srgbClr val="002046"/>
              </a:solidFill>
            </a:endParaRPr>
          </a:p>
        </p:txBody>
      </p:sp>
      <p:grpSp>
        <p:nvGrpSpPr>
          <p:cNvPr id="4" name="Group 23">
            <a:extLst>
              <a:ext uri="{FF2B5EF4-FFF2-40B4-BE49-F238E27FC236}">
                <a16:creationId xmlns:a16="http://schemas.microsoft.com/office/drawing/2014/main" id="{3E514217-43A0-A586-65FE-8E7DA308D7B6}"/>
              </a:ext>
            </a:extLst>
          </p:cNvPr>
          <p:cNvGrpSpPr/>
          <p:nvPr/>
        </p:nvGrpSpPr>
        <p:grpSpPr>
          <a:xfrm>
            <a:off x="2642105" y="1229167"/>
            <a:ext cx="4497430" cy="978805"/>
            <a:chOff x="3916074" y="1717323"/>
            <a:chExt cx="4497430" cy="978805"/>
          </a:xfrm>
        </p:grpSpPr>
        <p:sp>
          <p:nvSpPr>
            <p:cNvPr id="5" name="Arrow: Right 1">
              <a:extLst>
                <a:ext uri="{FF2B5EF4-FFF2-40B4-BE49-F238E27FC236}">
                  <a16:creationId xmlns:a16="http://schemas.microsoft.com/office/drawing/2014/main" id="{02184109-D5BA-BBB7-4C55-A81F67DBFCA6}"/>
                </a:ext>
              </a:extLst>
            </p:cNvPr>
            <p:cNvSpPr/>
            <p:nvPr/>
          </p:nvSpPr>
          <p:spPr>
            <a:xfrm>
              <a:off x="3916074" y="1784269"/>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6" name="Arrow: Right 3">
              <a:extLst>
                <a:ext uri="{FF2B5EF4-FFF2-40B4-BE49-F238E27FC236}">
                  <a16:creationId xmlns:a16="http://schemas.microsoft.com/office/drawing/2014/main" id="{F96A466D-5C50-8201-2079-7C984B14AC76}"/>
                </a:ext>
              </a:extLst>
            </p:cNvPr>
            <p:cNvSpPr/>
            <p:nvPr/>
          </p:nvSpPr>
          <p:spPr>
            <a:xfrm>
              <a:off x="3916074" y="2362964"/>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1" name="TextBox 17">
              <a:extLst>
                <a:ext uri="{FF2B5EF4-FFF2-40B4-BE49-F238E27FC236}">
                  <a16:creationId xmlns:a16="http://schemas.microsoft.com/office/drawing/2014/main" id="{5A0E76DD-D52C-FD80-1803-D9961DD4B688}"/>
                </a:ext>
              </a:extLst>
            </p:cNvPr>
            <p:cNvSpPr txBox="1"/>
            <p:nvPr/>
          </p:nvSpPr>
          <p:spPr>
            <a:xfrm>
              <a:off x="5229684" y="1717323"/>
              <a:ext cx="2088136"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Créer</a:t>
              </a:r>
              <a:r>
                <a:rPr lang="en-US" sz="2000" b="1">
                  <a:solidFill>
                    <a:srgbClr val="002046"/>
                  </a:solidFill>
                </a:rPr>
                <a:t> </a:t>
              </a:r>
              <a:r>
                <a:rPr lang="fr-FR" sz="2000" b="1">
                  <a:solidFill>
                    <a:srgbClr val="002046"/>
                  </a:solidFill>
                </a:rPr>
                <a:t>un contrat</a:t>
              </a:r>
              <a:endParaRPr lang="en-US" sz="2000" b="1">
                <a:solidFill>
                  <a:srgbClr val="002046"/>
                </a:solidFill>
              </a:endParaRPr>
            </a:p>
          </p:txBody>
        </p:sp>
        <p:sp>
          <p:nvSpPr>
            <p:cNvPr id="12" name="TextBox 18">
              <a:extLst>
                <a:ext uri="{FF2B5EF4-FFF2-40B4-BE49-F238E27FC236}">
                  <a16:creationId xmlns:a16="http://schemas.microsoft.com/office/drawing/2014/main" id="{7452C5BB-5F11-D38D-AFCE-3A74EA773C36}"/>
                </a:ext>
              </a:extLst>
            </p:cNvPr>
            <p:cNvSpPr txBox="1"/>
            <p:nvPr/>
          </p:nvSpPr>
          <p:spPr>
            <a:xfrm>
              <a:off x="5229684" y="2296018"/>
              <a:ext cx="3183820"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002046"/>
                  </a:solidFill>
                </a:rPr>
                <a:t>Consulter chiffre </a:t>
              </a:r>
              <a:r>
                <a:rPr lang="en-US" sz="2000" b="1" err="1">
                  <a:solidFill>
                    <a:srgbClr val="002046"/>
                  </a:solidFill>
                </a:rPr>
                <a:t>d'affaire</a:t>
              </a:r>
            </a:p>
          </p:txBody>
        </p:sp>
      </p:grpSp>
      <p:sp>
        <p:nvSpPr>
          <p:cNvPr id="18" name="ZoneTexte 17">
            <a:extLst>
              <a:ext uri="{FF2B5EF4-FFF2-40B4-BE49-F238E27FC236}">
                <a16:creationId xmlns:a16="http://schemas.microsoft.com/office/drawing/2014/main" id="{2E162FE1-8EB1-7D39-4EE7-B1658FF2673C}"/>
              </a:ext>
            </a:extLst>
          </p:cNvPr>
          <p:cNvSpPr txBox="1"/>
          <p:nvPr/>
        </p:nvSpPr>
        <p:spPr>
          <a:xfrm>
            <a:off x="527" y="-5258"/>
            <a:ext cx="10047079"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Spécification des besoins fonctionnels</a:t>
            </a:r>
            <a:endParaRPr lang="fr-FR" sz="2800"/>
          </a:p>
          <a:p>
            <a:endParaRPr lang="fr-FR" sz="2800" b="1"/>
          </a:p>
          <a:p>
            <a:endParaRPr lang="fr-FR"/>
          </a:p>
        </p:txBody>
      </p:sp>
      <p:pic>
        <p:nvPicPr>
          <p:cNvPr id="19" name="Picture 2" descr="A purple person icon">
            <a:extLst>
              <a:ext uri="{FF2B5EF4-FFF2-40B4-BE49-F238E27FC236}">
                <a16:creationId xmlns:a16="http://schemas.microsoft.com/office/drawing/2014/main" id="{C2616E08-43C6-F1CB-7499-BE1ECFA1B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34" y="3426232"/>
            <a:ext cx="2051909" cy="2051909"/>
          </a:xfrm>
          <a:prstGeom prst="rect">
            <a:avLst/>
          </a:prstGeom>
        </p:spPr>
      </p:pic>
      <p:sp>
        <p:nvSpPr>
          <p:cNvPr id="20" name="TextBox 4">
            <a:extLst>
              <a:ext uri="{FF2B5EF4-FFF2-40B4-BE49-F238E27FC236}">
                <a16:creationId xmlns:a16="http://schemas.microsoft.com/office/drawing/2014/main" id="{26BA7CA5-70F8-360F-3CFE-3708257BB454}"/>
              </a:ext>
            </a:extLst>
          </p:cNvPr>
          <p:cNvSpPr txBox="1"/>
          <p:nvPr/>
        </p:nvSpPr>
        <p:spPr>
          <a:xfrm>
            <a:off x="434769" y="5240016"/>
            <a:ext cx="1921039" cy="46166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a:solidFill>
                  <a:srgbClr val="002060"/>
                </a:solidFill>
              </a:rPr>
              <a:t>Consultant</a:t>
            </a:r>
            <a:endParaRPr lang="fr-FR"/>
          </a:p>
        </p:txBody>
      </p:sp>
      <p:grpSp>
        <p:nvGrpSpPr>
          <p:cNvPr id="47" name="Group 23">
            <a:extLst>
              <a:ext uri="{FF2B5EF4-FFF2-40B4-BE49-F238E27FC236}">
                <a16:creationId xmlns:a16="http://schemas.microsoft.com/office/drawing/2014/main" id="{5F6C7A1F-5E21-F762-1874-240BC68C92AB}"/>
              </a:ext>
            </a:extLst>
          </p:cNvPr>
          <p:cNvGrpSpPr/>
          <p:nvPr/>
        </p:nvGrpSpPr>
        <p:grpSpPr>
          <a:xfrm>
            <a:off x="2642105" y="3063164"/>
            <a:ext cx="5603310" cy="2774421"/>
            <a:chOff x="3916074" y="2063039"/>
            <a:chExt cx="5603310" cy="2774421"/>
          </a:xfrm>
        </p:grpSpPr>
        <p:sp>
          <p:nvSpPr>
            <p:cNvPr id="48" name="Arrow: Right 1">
              <a:extLst>
                <a:ext uri="{FF2B5EF4-FFF2-40B4-BE49-F238E27FC236}">
                  <a16:creationId xmlns:a16="http://schemas.microsoft.com/office/drawing/2014/main" id="{7C6A0CC6-3707-F1FD-BF36-B277F002B83B}"/>
                </a:ext>
              </a:extLst>
            </p:cNvPr>
            <p:cNvSpPr/>
            <p:nvPr/>
          </p:nvSpPr>
          <p:spPr>
            <a:xfrm>
              <a:off x="3916074" y="2189516"/>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49" name="Arrow: Right 3">
              <a:extLst>
                <a:ext uri="{FF2B5EF4-FFF2-40B4-BE49-F238E27FC236}">
                  <a16:creationId xmlns:a16="http://schemas.microsoft.com/office/drawing/2014/main" id="{3957C090-BCCD-02B9-6CCF-24800C14527F}"/>
                </a:ext>
              </a:extLst>
            </p:cNvPr>
            <p:cNvSpPr/>
            <p:nvPr/>
          </p:nvSpPr>
          <p:spPr>
            <a:xfrm>
              <a:off x="3916074" y="2768211"/>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50" name="Arrow: Right 9">
              <a:extLst>
                <a:ext uri="{FF2B5EF4-FFF2-40B4-BE49-F238E27FC236}">
                  <a16:creationId xmlns:a16="http://schemas.microsoft.com/office/drawing/2014/main" id="{E13D8FD5-AAB5-F13C-4244-702A12476583}"/>
                </a:ext>
              </a:extLst>
            </p:cNvPr>
            <p:cNvSpPr/>
            <p:nvPr/>
          </p:nvSpPr>
          <p:spPr>
            <a:xfrm>
              <a:off x="3916074" y="3346906"/>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51" name="Arrow: Right 10">
              <a:extLst>
                <a:ext uri="{FF2B5EF4-FFF2-40B4-BE49-F238E27FC236}">
                  <a16:creationId xmlns:a16="http://schemas.microsoft.com/office/drawing/2014/main" id="{237F43C9-4B8A-3CAB-3B00-5FABD8F0B182}"/>
                </a:ext>
              </a:extLst>
            </p:cNvPr>
            <p:cNvSpPr/>
            <p:nvPr/>
          </p:nvSpPr>
          <p:spPr>
            <a:xfrm>
              <a:off x="3916074" y="3925601"/>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52" name="Arrow: Right 11">
              <a:extLst>
                <a:ext uri="{FF2B5EF4-FFF2-40B4-BE49-F238E27FC236}">
                  <a16:creationId xmlns:a16="http://schemas.microsoft.com/office/drawing/2014/main" id="{370173C5-4C81-557E-CAEE-3DECBD118738}"/>
                </a:ext>
              </a:extLst>
            </p:cNvPr>
            <p:cNvSpPr/>
            <p:nvPr/>
          </p:nvSpPr>
          <p:spPr>
            <a:xfrm>
              <a:off x="3916074" y="4504296"/>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53" name="TextBox 17">
              <a:extLst>
                <a:ext uri="{FF2B5EF4-FFF2-40B4-BE49-F238E27FC236}">
                  <a16:creationId xmlns:a16="http://schemas.microsoft.com/office/drawing/2014/main" id="{059EA41B-2903-716C-843C-3C4735D6AC6F}"/>
                </a:ext>
              </a:extLst>
            </p:cNvPr>
            <p:cNvSpPr txBox="1"/>
            <p:nvPr/>
          </p:nvSpPr>
          <p:spPr>
            <a:xfrm>
              <a:off x="5110622" y="2063039"/>
              <a:ext cx="2439129"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Valider les contrats</a:t>
              </a:r>
              <a:endParaRPr lang="fr-FR"/>
            </a:p>
          </p:txBody>
        </p:sp>
        <p:sp>
          <p:nvSpPr>
            <p:cNvPr id="54" name="TextBox 18">
              <a:extLst>
                <a:ext uri="{FF2B5EF4-FFF2-40B4-BE49-F238E27FC236}">
                  <a16:creationId xmlns:a16="http://schemas.microsoft.com/office/drawing/2014/main" id="{4B7FD903-E548-3126-4055-9B8FF2A5E926}"/>
                </a:ext>
              </a:extLst>
            </p:cNvPr>
            <p:cNvSpPr txBox="1"/>
            <p:nvPr/>
          </p:nvSpPr>
          <p:spPr>
            <a:xfrm>
              <a:off x="5229684" y="2701265"/>
              <a:ext cx="3192412"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Consulter les statistiques</a:t>
              </a:r>
              <a:endParaRPr lang="fr-FR"/>
            </a:p>
          </p:txBody>
        </p:sp>
        <p:sp>
          <p:nvSpPr>
            <p:cNvPr id="55" name="TextBox 19">
              <a:extLst>
                <a:ext uri="{FF2B5EF4-FFF2-40B4-BE49-F238E27FC236}">
                  <a16:creationId xmlns:a16="http://schemas.microsoft.com/office/drawing/2014/main" id="{49692F29-DD7F-9C80-9F88-85A92E25EDE2}"/>
                </a:ext>
              </a:extLst>
            </p:cNvPr>
            <p:cNvSpPr txBox="1"/>
            <p:nvPr/>
          </p:nvSpPr>
          <p:spPr>
            <a:xfrm>
              <a:off x="5229684" y="3279960"/>
              <a:ext cx="3853876"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Consulter les chiffres d'affaires</a:t>
              </a:r>
            </a:p>
          </p:txBody>
        </p:sp>
        <p:sp>
          <p:nvSpPr>
            <p:cNvPr id="56" name="TextBox 20">
              <a:extLst>
                <a:ext uri="{FF2B5EF4-FFF2-40B4-BE49-F238E27FC236}">
                  <a16:creationId xmlns:a16="http://schemas.microsoft.com/office/drawing/2014/main" id="{D2E554A3-EB3A-F1A8-205A-078482AD84A8}"/>
                </a:ext>
              </a:extLst>
            </p:cNvPr>
            <p:cNvSpPr txBox="1"/>
            <p:nvPr/>
          </p:nvSpPr>
          <p:spPr>
            <a:xfrm>
              <a:off x="5229684" y="3858655"/>
              <a:ext cx="4289700"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Consulter les contrats a renouveler</a:t>
              </a:r>
              <a:endParaRPr lang="fr-FR"/>
            </a:p>
          </p:txBody>
        </p:sp>
        <p:sp>
          <p:nvSpPr>
            <p:cNvPr id="57" name="TextBox 21">
              <a:extLst>
                <a:ext uri="{FF2B5EF4-FFF2-40B4-BE49-F238E27FC236}">
                  <a16:creationId xmlns:a16="http://schemas.microsoft.com/office/drawing/2014/main" id="{8164857D-BBDE-A979-205E-3410251E19DA}"/>
                </a:ext>
              </a:extLst>
            </p:cNvPr>
            <p:cNvSpPr txBox="1"/>
            <p:nvPr/>
          </p:nvSpPr>
          <p:spPr>
            <a:xfrm>
              <a:off x="5229684" y="4437350"/>
              <a:ext cx="3730830"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Consulter le couple B2B et ETT</a:t>
              </a:r>
              <a:endParaRPr lang="fr-FR"/>
            </a:p>
          </p:txBody>
        </p:sp>
      </p:grpSp>
      <p:sp>
        <p:nvSpPr>
          <p:cNvPr id="7" name="Espace réservé du numéro de diapositive 6">
            <a:extLst>
              <a:ext uri="{FF2B5EF4-FFF2-40B4-BE49-F238E27FC236}">
                <a16:creationId xmlns:a16="http://schemas.microsoft.com/office/drawing/2014/main" id="{F801CF5E-83FD-A952-749C-8581642FE572}"/>
              </a:ext>
            </a:extLst>
          </p:cNvPr>
          <p:cNvSpPr>
            <a:spLocks noGrp="1"/>
          </p:cNvSpPr>
          <p:nvPr>
            <p:ph type="sldNum" sz="quarter" idx="12"/>
          </p:nvPr>
        </p:nvSpPr>
        <p:spPr/>
        <p:txBody>
          <a:bodyPr/>
          <a:lstStyle/>
          <a:p>
            <a:fld id="{27C6CCC6-2BE5-4E42-96A4-D1E8E81A3D8E}" type="slidenum">
              <a:rPr lang="fr-FR" smtClean="0"/>
              <a:t>14</a:t>
            </a:fld>
            <a:endParaRPr lang="fr-FR"/>
          </a:p>
        </p:txBody>
      </p:sp>
    </p:spTree>
    <p:extLst>
      <p:ext uri="{BB962C8B-B14F-4D97-AF65-F5344CB8AC3E}">
        <p14:creationId xmlns:p14="http://schemas.microsoft.com/office/powerpoint/2010/main" val="138119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500" fill="hold"/>
                                        <p:tgtEl>
                                          <p:spTgt spid="47"/>
                                        </p:tgtEl>
                                        <p:attrNameLst>
                                          <p:attrName>ppt_x</p:attrName>
                                        </p:attrNameLst>
                                      </p:cBhvr>
                                      <p:tavLst>
                                        <p:tav tm="0">
                                          <p:val>
                                            <p:strVal val="#ppt_x"/>
                                          </p:val>
                                        </p:tav>
                                        <p:tav tm="100000">
                                          <p:val>
                                            <p:strVal val="#ppt_x"/>
                                          </p:val>
                                        </p:tav>
                                      </p:tavLst>
                                    </p:anim>
                                    <p:anim calcmode="lin" valueType="num">
                                      <p:cBhvr additive="base">
                                        <p:cTn id="3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urple person icon">
            <a:extLst>
              <a:ext uri="{FF2B5EF4-FFF2-40B4-BE49-F238E27FC236}">
                <a16:creationId xmlns:a16="http://schemas.microsoft.com/office/drawing/2014/main" id="{09286A4C-B5A8-BCE9-224D-422D4CBAF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86" y="2511832"/>
            <a:ext cx="2051909" cy="2051909"/>
          </a:xfrm>
          <a:prstGeom prst="rect">
            <a:avLst/>
          </a:prstGeom>
        </p:spPr>
      </p:pic>
      <p:sp>
        <p:nvSpPr>
          <p:cNvPr id="5" name="TextBox 4">
            <a:extLst>
              <a:ext uri="{FF2B5EF4-FFF2-40B4-BE49-F238E27FC236}">
                <a16:creationId xmlns:a16="http://schemas.microsoft.com/office/drawing/2014/main" id="{62F87CD7-45DF-5E90-38BF-83ED3ADC5469}"/>
              </a:ext>
            </a:extLst>
          </p:cNvPr>
          <p:cNvSpPr txBox="1"/>
          <p:nvPr/>
        </p:nvSpPr>
        <p:spPr>
          <a:xfrm>
            <a:off x="268081" y="4220108"/>
            <a:ext cx="1921039" cy="46166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a:solidFill>
                  <a:srgbClr val="002060"/>
                </a:solidFill>
              </a:rPr>
              <a:t>Admin</a:t>
            </a:r>
            <a:endParaRPr lang="fr-FR"/>
          </a:p>
        </p:txBody>
      </p:sp>
      <p:grpSp>
        <p:nvGrpSpPr>
          <p:cNvPr id="17" name="Group 23">
            <a:extLst>
              <a:ext uri="{FF2B5EF4-FFF2-40B4-BE49-F238E27FC236}">
                <a16:creationId xmlns:a16="http://schemas.microsoft.com/office/drawing/2014/main" id="{301D6F34-E4D6-CD3E-CF5A-55CE39601DA8}"/>
              </a:ext>
            </a:extLst>
          </p:cNvPr>
          <p:cNvGrpSpPr/>
          <p:nvPr/>
        </p:nvGrpSpPr>
        <p:grpSpPr>
          <a:xfrm>
            <a:off x="2625252" y="2535625"/>
            <a:ext cx="5603310" cy="2774421"/>
            <a:chOff x="3916074" y="2063039"/>
            <a:chExt cx="5603310" cy="2774421"/>
          </a:xfrm>
        </p:grpSpPr>
        <p:sp>
          <p:nvSpPr>
            <p:cNvPr id="7" name="Arrow: Right 1">
              <a:extLst>
                <a:ext uri="{FF2B5EF4-FFF2-40B4-BE49-F238E27FC236}">
                  <a16:creationId xmlns:a16="http://schemas.microsoft.com/office/drawing/2014/main" id="{E9369634-E1AF-52ED-5F2F-F8D6C74BE480}"/>
                </a:ext>
              </a:extLst>
            </p:cNvPr>
            <p:cNvSpPr/>
            <p:nvPr/>
          </p:nvSpPr>
          <p:spPr>
            <a:xfrm>
              <a:off x="3916074" y="2189516"/>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8" name="Arrow: Right 3">
              <a:extLst>
                <a:ext uri="{FF2B5EF4-FFF2-40B4-BE49-F238E27FC236}">
                  <a16:creationId xmlns:a16="http://schemas.microsoft.com/office/drawing/2014/main" id="{50160A49-141D-92CA-9DEE-8E774DD8AFAF}"/>
                </a:ext>
              </a:extLst>
            </p:cNvPr>
            <p:cNvSpPr/>
            <p:nvPr/>
          </p:nvSpPr>
          <p:spPr>
            <a:xfrm>
              <a:off x="3916074" y="2768211"/>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9" name="Arrow: Right 9">
              <a:extLst>
                <a:ext uri="{FF2B5EF4-FFF2-40B4-BE49-F238E27FC236}">
                  <a16:creationId xmlns:a16="http://schemas.microsoft.com/office/drawing/2014/main" id="{74F41A5B-4FA5-688B-D411-20540A874F5D}"/>
                </a:ext>
              </a:extLst>
            </p:cNvPr>
            <p:cNvSpPr/>
            <p:nvPr/>
          </p:nvSpPr>
          <p:spPr>
            <a:xfrm>
              <a:off x="3916074" y="3346906"/>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0" name="Arrow: Right 10">
              <a:extLst>
                <a:ext uri="{FF2B5EF4-FFF2-40B4-BE49-F238E27FC236}">
                  <a16:creationId xmlns:a16="http://schemas.microsoft.com/office/drawing/2014/main" id="{F11CB2B6-547E-A270-C23F-D098AC326069}"/>
                </a:ext>
              </a:extLst>
            </p:cNvPr>
            <p:cNvSpPr/>
            <p:nvPr/>
          </p:nvSpPr>
          <p:spPr>
            <a:xfrm>
              <a:off x="3916074" y="3925601"/>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1" name="Arrow: Right 11">
              <a:extLst>
                <a:ext uri="{FF2B5EF4-FFF2-40B4-BE49-F238E27FC236}">
                  <a16:creationId xmlns:a16="http://schemas.microsoft.com/office/drawing/2014/main" id="{89E85078-F43C-AB7A-0C65-289FDE68AB5E}"/>
                </a:ext>
              </a:extLst>
            </p:cNvPr>
            <p:cNvSpPr/>
            <p:nvPr/>
          </p:nvSpPr>
          <p:spPr>
            <a:xfrm>
              <a:off x="3916074" y="4504296"/>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12" name="TextBox 17">
              <a:extLst>
                <a:ext uri="{FF2B5EF4-FFF2-40B4-BE49-F238E27FC236}">
                  <a16:creationId xmlns:a16="http://schemas.microsoft.com/office/drawing/2014/main" id="{9672D96E-3048-E6EC-5680-A9308B0D55C2}"/>
                </a:ext>
              </a:extLst>
            </p:cNvPr>
            <p:cNvSpPr txBox="1"/>
            <p:nvPr/>
          </p:nvSpPr>
          <p:spPr>
            <a:xfrm>
              <a:off x="5110622" y="2063039"/>
              <a:ext cx="2439129"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Valider les contrats</a:t>
              </a:r>
              <a:endParaRPr lang="fr-FR"/>
            </a:p>
          </p:txBody>
        </p:sp>
        <p:sp>
          <p:nvSpPr>
            <p:cNvPr id="13" name="TextBox 18">
              <a:extLst>
                <a:ext uri="{FF2B5EF4-FFF2-40B4-BE49-F238E27FC236}">
                  <a16:creationId xmlns:a16="http://schemas.microsoft.com/office/drawing/2014/main" id="{8959D909-2474-1F5C-4A81-5A048A0724F6}"/>
                </a:ext>
              </a:extLst>
            </p:cNvPr>
            <p:cNvSpPr txBox="1"/>
            <p:nvPr/>
          </p:nvSpPr>
          <p:spPr>
            <a:xfrm>
              <a:off x="5229684" y="2701265"/>
              <a:ext cx="3192412"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Consulter les statistiques</a:t>
              </a:r>
              <a:endParaRPr lang="fr-FR"/>
            </a:p>
          </p:txBody>
        </p:sp>
        <p:sp>
          <p:nvSpPr>
            <p:cNvPr id="14" name="TextBox 19">
              <a:extLst>
                <a:ext uri="{FF2B5EF4-FFF2-40B4-BE49-F238E27FC236}">
                  <a16:creationId xmlns:a16="http://schemas.microsoft.com/office/drawing/2014/main" id="{3821C089-2A7E-3CB7-CCC1-D1DA20E44955}"/>
                </a:ext>
              </a:extLst>
            </p:cNvPr>
            <p:cNvSpPr txBox="1"/>
            <p:nvPr/>
          </p:nvSpPr>
          <p:spPr>
            <a:xfrm>
              <a:off x="5229684" y="3279960"/>
              <a:ext cx="3853876"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Consulter les chiffres d'affaires</a:t>
              </a:r>
            </a:p>
          </p:txBody>
        </p:sp>
        <p:sp>
          <p:nvSpPr>
            <p:cNvPr id="15" name="TextBox 20">
              <a:extLst>
                <a:ext uri="{FF2B5EF4-FFF2-40B4-BE49-F238E27FC236}">
                  <a16:creationId xmlns:a16="http://schemas.microsoft.com/office/drawing/2014/main" id="{5613F4A9-6FED-6FE8-6EC9-E9982B4E53C2}"/>
                </a:ext>
              </a:extLst>
            </p:cNvPr>
            <p:cNvSpPr txBox="1"/>
            <p:nvPr/>
          </p:nvSpPr>
          <p:spPr>
            <a:xfrm>
              <a:off x="5229684" y="3858655"/>
              <a:ext cx="4289700"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Consulter les contrats a renouveler</a:t>
              </a:r>
              <a:endParaRPr lang="fr-FR"/>
            </a:p>
          </p:txBody>
        </p:sp>
        <p:sp>
          <p:nvSpPr>
            <p:cNvPr id="16" name="TextBox 21">
              <a:extLst>
                <a:ext uri="{FF2B5EF4-FFF2-40B4-BE49-F238E27FC236}">
                  <a16:creationId xmlns:a16="http://schemas.microsoft.com/office/drawing/2014/main" id="{029B6072-57FC-D737-D52A-5B1856347252}"/>
                </a:ext>
              </a:extLst>
            </p:cNvPr>
            <p:cNvSpPr txBox="1"/>
            <p:nvPr/>
          </p:nvSpPr>
          <p:spPr>
            <a:xfrm>
              <a:off x="5229684" y="4437350"/>
              <a:ext cx="3730830"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Consulter le couple B2B et ETT</a:t>
              </a:r>
              <a:endParaRPr lang="fr-FR"/>
            </a:p>
          </p:txBody>
        </p:sp>
      </p:grpSp>
      <p:grpSp>
        <p:nvGrpSpPr>
          <p:cNvPr id="35" name="Group 23">
            <a:extLst>
              <a:ext uri="{FF2B5EF4-FFF2-40B4-BE49-F238E27FC236}">
                <a16:creationId xmlns:a16="http://schemas.microsoft.com/office/drawing/2014/main" id="{2EA7B492-A4CB-E4A4-F149-164456836EF5}"/>
              </a:ext>
            </a:extLst>
          </p:cNvPr>
          <p:cNvGrpSpPr/>
          <p:nvPr/>
        </p:nvGrpSpPr>
        <p:grpSpPr>
          <a:xfrm>
            <a:off x="2630382" y="1440182"/>
            <a:ext cx="4497430" cy="978805"/>
            <a:chOff x="3916074" y="1717323"/>
            <a:chExt cx="4497430" cy="978805"/>
          </a:xfrm>
        </p:grpSpPr>
        <p:sp>
          <p:nvSpPr>
            <p:cNvPr id="31" name="Arrow: Right 1">
              <a:extLst>
                <a:ext uri="{FF2B5EF4-FFF2-40B4-BE49-F238E27FC236}">
                  <a16:creationId xmlns:a16="http://schemas.microsoft.com/office/drawing/2014/main" id="{4E70BA0C-69E4-CE70-FDC4-5E5C285D2B89}"/>
                </a:ext>
              </a:extLst>
            </p:cNvPr>
            <p:cNvSpPr/>
            <p:nvPr/>
          </p:nvSpPr>
          <p:spPr>
            <a:xfrm>
              <a:off x="3916074" y="1784269"/>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32" name="Arrow: Right 3">
              <a:extLst>
                <a:ext uri="{FF2B5EF4-FFF2-40B4-BE49-F238E27FC236}">
                  <a16:creationId xmlns:a16="http://schemas.microsoft.com/office/drawing/2014/main" id="{63970030-C4E1-54AA-222B-64A360E48DFF}"/>
                </a:ext>
              </a:extLst>
            </p:cNvPr>
            <p:cNvSpPr/>
            <p:nvPr/>
          </p:nvSpPr>
          <p:spPr>
            <a:xfrm>
              <a:off x="3916074" y="2362964"/>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33" name="TextBox 17">
              <a:extLst>
                <a:ext uri="{FF2B5EF4-FFF2-40B4-BE49-F238E27FC236}">
                  <a16:creationId xmlns:a16="http://schemas.microsoft.com/office/drawing/2014/main" id="{256297C3-7122-E12C-C95A-9A4DD7100C43}"/>
                </a:ext>
              </a:extLst>
            </p:cNvPr>
            <p:cNvSpPr txBox="1"/>
            <p:nvPr/>
          </p:nvSpPr>
          <p:spPr>
            <a:xfrm>
              <a:off x="5229684" y="1717323"/>
              <a:ext cx="2088136"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Créer</a:t>
              </a:r>
              <a:r>
                <a:rPr lang="en-US" sz="2000" b="1">
                  <a:solidFill>
                    <a:srgbClr val="002046"/>
                  </a:solidFill>
                </a:rPr>
                <a:t> </a:t>
              </a:r>
              <a:r>
                <a:rPr lang="fr-FR" sz="2000" b="1">
                  <a:solidFill>
                    <a:srgbClr val="002046"/>
                  </a:solidFill>
                </a:rPr>
                <a:t>un contrat</a:t>
              </a:r>
              <a:endParaRPr lang="en-US" sz="2000" b="1">
                <a:solidFill>
                  <a:srgbClr val="002046"/>
                </a:solidFill>
              </a:endParaRPr>
            </a:p>
          </p:txBody>
        </p:sp>
        <p:sp>
          <p:nvSpPr>
            <p:cNvPr id="34" name="TextBox 18">
              <a:extLst>
                <a:ext uri="{FF2B5EF4-FFF2-40B4-BE49-F238E27FC236}">
                  <a16:creationId xmlns:a16="http://schemas.microsoft.com/office/drawing/2014/main" id="{F501E4F2-F91A-2146-DEF8-9995103E8FFB}"/>
                </a:ext>
              </a:extLst>
            </p:cNvPr>
            <p:cNvSpPr txBox="1"/>
            <p:nvPr/>
          </p:nvSpPr>
          <p:spPr>
            <a:xfrm>
              <a:off x="5229684" y="2296018"/>
              <a:ext cx="3183820"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002046"/>
                  </a:solidFill>
                </a:rPr>
                <a:t>Consulter chiffre </a:t>
              </a:r>
              <a:r>
                <a:rPr lang="en-US" sz="2000" b="1" err="1">
                  <a:solidFill>
                    <a:srgbClr val="002046"/>
                  </a:solidFill>
                </a:rPr>
                <a:t>d'affaire</a:t>
              </a:r>
            </a:p>
          </p:txBody>
        </p:sp>
      </p:grpSp>
      <p:sp>
        <p:nvSpPr>
          <p:cNvPr id="37" name="ZoneTexte 36">
            <a:extLst>
              <a:ext uri="{FF2B5EF4-FFF2-40B4-BE49-F238E27FC236}">
                <a16:creationId xmlns:a16="http://schemas.microsoft.com/office/drawing/2014/main" id="{E05BE9E4-D0B0-5011-21F9-5721C214BB17}"/>
              </a:ext>
            </a:extLst>
          </p:cNvPr>
          <p:cNvSpPr txBox="1"/>
          <p:nvPr/>
        </p:nvSpPr>
        <p:spPr>
          <a:xfrm>
            <a:off x="-11196" y="6465"/>
            <a:ext cx="9777448"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Spécification des besoins fonctionnels  </a:t>
            </a:r>
            <a:endParaRPr lang="fr-FR" err="1"/>
          </a:p>
          <a:p>
            <a:endParaRPr lang="fr-FR"/>
          </a:p>
        </p:txBody>
      </p:sp>
      <p:grpSp>
        <p:nvGrpSpPr>
          <p:cNvPr id="43" name="Group 23">
            <a:extLst>
              <a:ext uri="{FF2B5EF4-FFF2-40B4-BE49-F238E27FC236}">
                <a16:creationId xmlns:a16="http://schemas.microsoft.com/office/drawing/2014/main" id="{F8C6CE0E-E7CF-228D-341E-CF8B090CB720}"/>
              </a:ext>
            </a:extLst>
          </p:cNvPr>
          <p:cNvGrpSpPr/>
          <p:nvPr/>
        </p:nvGrpSpPr>
        <p:grpSpPr>
          <a:xfrm>
            <a:off x="2618658" y="5426029"/>
            <a:ext cx="3944202" cy="1286581"/>
            <a:chOff x="3916074" y="1717323"/>
            <a:chExt cx="3944202" cy="1286581"/>
          </a:xfrm>
        </p:grpSpPr>
        <p:sp>
          <p:nvSpPr>
            <p:cNvPr id="39" name="Arrow: Right 1">
              <a:extLst>
                <a:ext uri="{FF2B5EF4-FFF2-40B4-BE49-F238E27FC236}">
                  <a16:creationId xmlns:a16="http://schemas.microsoft.com/office/drawing/2014/main" id="{BBCE407C-4A14-8C8B-126D-82DAA9ED739A}"/>
                </a:ext>
              </a:extLst>
            </p:cNvPr>
            <p:cNvSpPr/>
            <p:nvPr/>
          </p:nvSpPr>
          <p:spPr>
            <a:xfrm>
              <a:off x="3916074" y="1784269"/>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40" name="Arrow: Right 3">
              <a:extLst>
                <a:ext uri="{FF2B5EF4-FFF2-40B4-BE49-F238E27FC236}">
                  <a16:creationId xmlns:a16="http://schemas.microsoft.com/office/drawing/2014/main" id="{B743A5B0-76EC-AECD-4288-C802376C844C}"/>
                </a:ext>
              </a:extLst>
            </p:cNvPr>
            <p:cNvSpPr/>
            <p:nvPr/>
          </p:nvSpPr>
          <p:spPr>
            <a:xfrm>
              <a:off x="3916074" y="2362964"/>
              <a:ext cx="1111170" cy="266218"/>
            </a:xfrm>
            <a:prstGeom prst="rightArrow">
              <a:avLst/>
            </a:prstGeom>
            <a:solidFill>
              <a:srgbClr val="40A6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41" name="TextBox 17">
              <a:extLst>
                <a:ext uri="{FF2B5EF4-FFF2-40B4-BE49-F238E27FC236}">
                  <a16:creationId xmlns:a16="http://schemas.microsoft.com/office/drawing/2014/main" id="{BC7FFCD3-1CE5-AA0C-C8BC-0874E3090275}"/>
                </a:ext>
              </a:extLst>
            </p:cNvPr>
            <p:cNvSpPr txBox="1"/>
            <p:nvPr/>
          </p:nvSpPr>
          <p:spPr>
            <a:xfrm>
              <a:off x="5229684" y="1717323"/>
              <a:ext cx="2630592" cy="400110"/>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err="1">
                  <a:solidFill>
                    <a:srgbClr val="002046"/>
                  </a:solidFill>
                </a:rPr>
                <a:t>Gerer</a:t>
              </a:r>
              <a:r>
                <a:rPr lang="fr-FR" sz="2000" b="1">
                  <a:solidFill>
                    <a:srgbClr val="002046"/>
                  </a:solidFill>
                </a:rPr>
                <a:t> les utilisateurs</a:t>
              </a:r>
              <a:endParaRPr lang="fr-FR"/>
            </a:p>
          </p:txBody>
        </p:sp>
        <p:sp>
          <p:nvSpPr>
            <p:cNvPr id="42" name="TextBox 18">
              <a:extLst>
                <a:ext uri="{FF2B5EF4-FFF2-40B4-BE49-F238E27FC236}">
                  <a16:creationId xmlns:a16="http://schemas.microsoft.com/office/drawing/2014/main" id="{3B7C7A6F-31F8-0C6C-F64E-54C803D453F3}"/>
                </a:ext>
              </a:extLst>
            </p:cNvPr>
            <p:cNvSpPr txBox="1"/>
            <p:nvPr/>
          </p:nvSpPr>
          <p:spPr>
            <a:xfrm>
              <a:off x="5229684" y="2296018"/>
              <a:ext cx="2256387" cy="707886"/>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err="1">
                  <a:solidFill>
                    <a:srgbClr val="002046"/>
                  </a:solidFill>
                </a:rPr>
                <a:t>Ajouter</a:t>
              </a:r>
              <a:r>
                <a:rPr lang="en-US" sz="2000" b="1">
                  <a:solidFill>
                    <a:srgbClr val="002046"/>
                  </a:solidFill>
                </a:rPr>
                <a:t> des </a:t>
              </a:r>
              <a:r>
                <a:rPr lang="en-US" sz="2000" b="1" err="1">
                  <a:solidFill>
                    <a:srgbClr val="002046"/>
                  </a:solidFill>
                </a:rPr>
                <a:t>offres</a:t>
              </a:r>
            </a:p>
            <a:p>
              <a:endParaRPr lang="en-US" sz="2000" b="1">
                <a:solidFill>
                  <a:srgbClr val="002046"/>
                </a:solidFill>
              </a:endParaRPr>
            </a:p>
          </p:txBody>
        </p:sp>
      </p:grpSp>
      <p:sp>
        <p:nvSpPr>
          <p:cNvPr id="2" name="Espace réservé du numéro de diapositive 1">
            <a:extLst>
              <a:ext uri="{FF2B5EF4-FFF2-40B4-BE49-F238E27FC236}">
                <a16:creationId xmlns:a16="http://schemas.microsoft.com/office/drawing/2014/main" id="{6F0F8599-7ED5-86F0-3742-F4C6BBA6A0CB}"/>
              </a:ext>
            </a:extLst>
          </p:cNvPr>
          <p:cNvSpPr>
            <a:spLocks noGrp="1"/>
          </p:cNvSpPr>
          <p:nvPr>
            <p:ph type="sldNum" sz="quarter" idx="12"/>
          </p:nvPr>
        </p:nvSpPr>
        <p:spPr/>
        <p:txBody>
          <a:bodyPr/>
          <a:lstStyle/>
          <a:p>
            <a:fld id="{27C6CCC6-2BE5-4E42-96A4-D1E8E81A3D8E}" type="slidenum">
              <a:rPr lang="fr-FR" smtClean="0"/>
              <a:t>15</a:t>
            </a:fld>
            <a:endParaRPr lang="fr-FR"/>
          </a:p>
        </p:txBody>
      </p:sp>
    </p:spTree>
    <p:extLst>
      <p:ext uri="{BB962C8B-B14F-4D97-AF65-F5344CB8AC3E}">
        <p14:creationId xmlns:p14="http://schemas.microsoft.com/office/powerpoint/2010/main" val="186226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 diagramme, Tracé, capture d’écran&#10;&#10;Description générée automatiquement">
            <a:extLst>
              <a:ext uri="{FF2B5EF4-FFF2-40B4-BE49-F238E27FC236}">
                <a16:creationId xmlns:a16="http://schemas.microsoft.com/office/drawing/2014/main" id="{321E0B8E-9CE0-CA72-326B-0B456B111BC6}"/>
              </a:ext>
            </a:extLst>
          </p:cNvPr>
          <p:cNvPicPr>
            <a:picLocks noChangeAspect="1"/>
          </p:cNvPicPr>
          <p:nvPr/>
        </p:nvPicPr>
        <p:blipFill>
          <a:blip r:embed="rId2"/>
          <a:stretch>
            <a:fillRect/>
          </a:stretch>
        </p:blipFill>
        <p:spPr>
          <a:xfrm>
            <a:off x="1040056" y="800100"/>
            <a:ext cx="10111887" cy="5583115"/>
          </a:xfrm>
          <a:prstGeom prst="rect">
            <a:avLst/>
          </a:prstGeom>
        </p:spPr>
      </p:pic>
      <p:sp>
        <p:nvSpPr>
          <p:cNvPr id="4" name="ZoneTexte 3">
            <a:extLst>
              <a:ext uri="{FF2B5EF4-FFF2-40B4-BE49-F238E27FC236}">
                <a16:creationId xmlns:a16="http://schemas.microsoft.com/office/drawing/2014/main" id="{68048B94-9443-0113-0550-0D4A67D375C7}"/>
              </a:ext>
            </a:extLst>
          </p:cNvPr>
          <p:cNvSpPr txBox="1"/>
          <p:nvPr/>
        </p:nvSpPr>
        <p:spPr>
          <a:xfrm>
            <a:off x="527" y="6465"/>
            <a:ext cx="10117417"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Spécification des besoins fonctionnels</a:t>
            </a:r>
            <a:endParaRPr lang="fr-FR" sz="2800"/>
          </a:p>
          <a:p>
            <a:endParaRPr lang="fr-FR" sz="2800" b="1"/>
          </a:p>
          <a:p>
            <a:endParaRPr lang="fr-FR"/>
          </a:p>
        </p:txBody>
      </p:sp>
      <p:sp>
        <p:nvSpPr>
          <p:cNvPr id="3" name="Espace réservé du numéro de diapositive 2">
            <a:extLst>
              <a:ext uri="{FF2B5EF4-FFF2-40B4-BE49-F238E27FC236}">
                <a16:creationId xmlns:a16="http://schemas.microsoft.com/office/drawing/2014/main" id="{F925F96F-F280-15AC-24AA-4CDB69DE6C7D}"/>
              </a:ext>
            </a:extLst>
          </p:cNvPr>
          <p:cNvSpPr>
            <a:spLocks noGrp="1"/>
          </p:cNvSpPr>
          <p:nvPr>
            <p:ph type="sldNum" sz="quarter" idx="12"/>
          </p:nvPr>
        </p:nvSpPr>
        <p:spPr/>
        <p:txBody>
          <a:bodyPr/>
          <a:lstStyle/>
          <a:p>
            <a:fld id="{27C6CCC6-2BE5-4E42-96A4-D1E8E81A3D8E}" type="slidenum">
              <a:rPr lang="fr-FR" smtClean="0"/>
              <a:t>16</a:t>
            </a:fld>
            <a:endParaRPr lang="fr-FR"/>
          </a:p>
        </p:txBody>
      </p:sp>
    </p:spTree>
    <p:extLst>
      <p:ext uri="{BB962C8B-B14F-4D97-AF65-F5344CB8AC3E}">
        <p14:creationId xmlns:p14="http://schemas.microsoft.com/office/powerpoint/2010/main" val="231114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7">
            <a:extLst>
              <a:ext uri="{FF2B5EF4-FFF2-40B4-BE49-F238E27FC236}">
                <a16:creationId xmlns:a16="http://schemas.microsoft.com/office/drawing/2014/main" id="{82B744A6-B54F-8542-CF7D-4EBBD72C91E3}"/>
              </a:ext>
            </a:extLst>
          </p:cNvPr>
          <p:cNvSpPr txBox="1"/>
          <p:nvPr/>
        </p:nvSpPr>
        <p:spPr>
          <a:xfrm>
            <a:off x="1538343" y="1631170"/>
            <a:ext cx="187327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Maintenabilité</a:t>
            </a:r>
          </a:p>
        </p:txBody>
      </p:sp>
      <p:sp>
        <p:nvSpPr>
          <p:cNvPr id="3" name="TextBox 17">
            <a:extLst>
              <a:ext uri="{FF2B5EF4-FFF2-40B4-BE49-F238E27FC236}">
                <a16:creationId xmlns:a16="http://schemas.microsoft.com/office/drawing/2014/main" id="{0472BDEA-7E50-1906-9B6A-E9D5E3981489}"/>
              </a:ext>
            </a:extLst>
          </p:cNvPr>
          <p:cNvSpPr txBox="1"/>
          <p:nvPr/>
        </p:nvSpPr>
        <p:spPr>
          <a:xfrm>
            <a:off x="3550150" y="2236300"/>
            <a:ext cx="112780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Fiabilité</a:t>
            </a:r>
          </a:p>
        </p:txBody>
      </p:sp>
      <p:sp>
        <p:nvSpPr>
          <p:cNvPr id="5" name="TextBox 17">
            <a:extLst>
              <a:ext uri="{FF2B5EF4-FFF2-40B4-BE49-F238E27FC236}">
                <a16:creationId xmlns:a16="http://schemas.microsoft.com/office/drawing/2014/main" id="{38C1DBDB-2330-22DA-1ABA-435AD70B5500}"/>
              </a:ext>
            </a:extLst>
          </p:cNvPr>
          <p:cNvSpPr txBox="1"/>
          <p:nvPr/>
        </p:nvSpPr>
        <p:spPr>
          <a:xfrm>
            <a:off x="6414634" y="3634745"/>
            <a:ext cx="168058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Disponibilité</a:t>
            </a:r>
          </a:p>
        </p:txBody>
      </p:sp>
      <p:sp>
        <p:nvSpPr>
          <p:cNvPr id="6" name="TextBox 17">
            <a:extLst>
              <a:ext uri="{FF2B5EF4-FFF2-40B4-BE49-F238E27FC236}">
                <a16:creationId xmlns:a16="http://schemas.microsoft.com/office/drawing/2014/main" id="{EA7FF624-9C15-88F9-BDA4-1413AC5E9460}"/>
              </a:ext>
            </a:extLst>
          </p:cNvPr>
          <p:cNvSpPr txBox="1"/>
          <p:nvPr/>
        </p:nvSpPr>
        <p:spPr>
          <a:xfrm>
            <a:off x="4931317" y="2900202"/>
            <a:ext cx="1167627"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b="1">
                <a:solidFill>
                  <a:srgbClr val="002046"/>
                </a:solidFill>
              </a:rPr>
              <a:t>Sécurité</a:t>
            </a:r>
          </a:p>
        </p:txBody>
      </p:sp>
      <p:sp>
        <p:nvSpPr>
          <p:cNvPr id="7" name="ZoneTexte 6">
            <a:extLst>
              <a:ext uri="{FF2B5EF4-FFF2-40B4-BE49-F238E27FC236}">
                <a16:creationId xmlns:a16="http://schemas.microsoft.com/office/drawing/2014/main" id="{67D52CD5-D0F9-BF5A-2BEE-F135B2AB3A95}"/>
              </a:ext>
            </a:extLst>
          </p:cNvPr>
          <p:cNvSpPr txBox="1"/>
          <p:nvPr/>
        </p:nvSpPr>
        <p:spPr>
          <a:xfrm>
            <a:off x="0" y="0"/>
            <a:ext cx="105976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Spécification des besoins non fonctionnels</a:t>
            </a:r>
            <a:r>
              <a:rPr lang="fr-FR" sz="2800"/>
              <a:t>​</a:t>
            </a:r>
            <a:endParaRPr lang="fr-FR"/>
          </a:p>
        </p:txBody>
      </p:sp>
      <p:sp>
        <p:nvSpPr>
          <p:cNvPr id="4" name="Espace réservé du numéro de diapositive 3">
            <a:extLst>
              <a:ext uri="{FF2B5EF4-FFF2-40B4-BE49-F238E27FC236}">
                <a16:creationId xmlns:a16="http://schemas.microsoft.com/office/drawing/2014/main" id="{3231EAB1-111E-A91D-B1F3-7AFC99F6CE4C}"/>
              </a:ext>
            </a:extLst>
          </p:cNvPr>
          <p:cNvSpPr>
            <a:spLocks noGrp="1"/>
          </p:cNvSpPr>
          <p:nvPr>
            <p:ph type="sldNum" sz="quarter" idx="12"/>
          </p:nvPr>
        </p:nvSpPr>
        <p:spPr/>
        <p:txBody>
          <a:bodyPr/>
          <a:lstStyle/>
          <a:p>
            <a:fld id="{27C6CCC6-2BE5-4E42-96A4-D1E8E81A3D8E}" type="slidenum">
              <a:rPr lang="fr-FR" smtClean="0"/>
              <a:t>17</a:t>
            </a:fld>
            <a:endParaRPr lang="fr-FR"/>
          </a:p>
        </p:txBody>
      </p:sp>
    </p:spTree>
    <p:extLst>
      <p:ext uri="{BB962C8B-B14F-4D97-AF65-F5344CB8AC3E}">
        <p14:creationId xmlns:p14="http://schemas.microsoft.com/office/powerpoint/2010/main" val="305909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538A"/>
        </a:soli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B6EB017D-0238-7F0A-D749-760376E028BD}"/>
              </a:ext>
            </a:extLst>
          </p:cNvPr>
          <p:cNvSpPr/>
          <p:nvPr/>
        </p:nvSpPr>
        <p:spPr>
          <a:xfrm>
            <a:off x="3617981" y="2350214"/>
            <a:ext cx="11821068" cy="1609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4FCC316-6E33-3985-6935-721E7187B8C6}"/>
              </a:ext>
            </a:extLst>
          </p:cNvPr>
          <p:cNvSpPr txBox="1"/>
          <p:nvPr/>
        </p:nvSpPr>
        <p:spPr>
          <a:xfrm>
            <a:off x="4168427" y="2765178"/>
            <a:ext cx="1071632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rgbClr val="000000"/>
                </a:solidFill>
              </a:rPr>
              <a:t>Conception et </a:t>
            </a:r>
            <a:r>
              <a:rPr lang="en-US" sz="4800" b="1" err="1">
                <a:solidFill>
                  <a:srgbClr val="000000"/>
                </a:solidFill>
              </a:rPr>
              <a:t>réalisation</a:t>
            </a:r>
            <a:endParaRPr lang="en-US" sz="4800" err="1">
              <a:solidFill>
                <a:srgbClr val="000000"/>
              </a:solidFill>
            </a:endParaRPr>
          </a:p>
          <a:p>
            <a:endParaRPr lang="en-US" sz="4800" b="1">
              <a:solidFill>
                <a:srgbClr val="000000"/>
              </a:solidFill>
            </a:endParaRPr>
          </a:p>
        </p:txBody>
      </p:sp>
      <p:sp>
        <p:nvSpPr>
          <p:cNvPr id="2" name="Espace réservé du numéro de diapositive 1">
            <a:extLst>
              <a:ext uri="{FF2B5EF4-FFF2-40B4-BE49-F238E27FC236}">
                <a16:creationId xmlns:a16="http://schemas.microsoft.com/office/drawing/2014/main" id="{F1B73C1E-1559-0979-0B12-2A698F1AAB02}"/>
              </a:ext>
            </a:extLst>
          </p:cNvPr>
          <p:cNvSpPr>
            <a:spLocks noGrp="1"/>
          </p:cNvSpPr>
          <p:nvPr>
            <p:ph type="sldNum" sz="quarter" idx="12"/>
          </p:nvPr>
        </p:nvSpPr>
        <p:spPr/>
        <p:txBody>
          <a:bodyPr/>
          <a:lstStyle/>
          <a:p>
            <a:fld id="{27C6CCC6-2BE5-4E42-96A4-D1E8E81A3D8E}" type="slidenum">
              <a:rPr lang="fr-FR" smtClean="0"/>
              <a:t>18</a:t>
            </a:fld>
            <a:endParaRPr lang="fr-FR"/>
          </a:p>
        </p:txBody>
      </p:sp>
    </p:spTree>
    <p:extLst>
      <p:ext uri="{BB962C8B-B14F-4D97-AF65-F5344CB8AC3E}">
        <p14:creationId xmlns:p14="http://schemas.microsoft.com/office/powerpoint/2010/main" val="162198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èche : droite 1">
            <a:extLst>
              <a:ext uri="{FF2B5EF4-FFF2-40B4-BE49-F238E27FC236}">
                <a16:creationId xmlns:a16="http://schemas.microsoft.com/office/drawing/2014/main" id="{7129C475-6CA3-7D9F-2961-B213E1814610}"/>
              </a:ext>
            </a:extLst>
          </p:cNvPr>
          <p:cNvSpPr/>
          <p:nvPr/>
        </p:nvSpPr>
        <p:spPr>
          <a:xfrm>
            <a:off x="37512" y="2313112"/>
            <a:ext cx="1785102" cy="4094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0507D396-3570-C19B-9F34-B463F99D56C5}"/>
              </a:ext>
            </a:extLst>
          </p:cNvPr>
          <p:cNvSpPr txBox="1"/>
          <p:nvPr/>
        </p:nvSpPr>
        <p:spPr>
          <a:xfrm>
            <a:off x="289001" y="1939547"/>
            <a:ext cx="18014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Sprint 1</a:t>
            </a:r>
          </a:p>
        </p:txBody>
      </p:sp>
      <p:sp>
        <p:nvSpPr>
          <p:cNvPr id="4" name="ZoneTexte 3">
            <a:extLst>
              <a:ext uri="{FF2B5EF4-FFF2-40B4-BE49-F238E27FC236}">
                <a16:creationId xmlns:a16="http://schemas.microsoft.com/office/drawing/2014/main" id="{F7401537-E835-25A9-F71F-ABE1FB32E675}"/>
              </a:ext>
            </a:extLst>
          </p:cNvPr>
          <p:cNvSpPr txBox="1"/>
          <p:nvPr/>
        </p:nvSpPr>
        <p:spPr>
          <a:xfrm>
            <a:off x="-4328" y="95"/>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ea typeface="+mn-lt"/>
                <a:cs typeface="+mn-lt"/>
              </a:rPr>
              <a:t>planification des sprints</a:t>
            </a:r>
            <a:endParaRPr lang="fr-FR" sz="2800" b="1"/>
          </a:p>
        </p:txBody>
      </p:sp>
      <p:sp>
        <p:nvSpPr>
          <p:cNvPr id="5" name="Flèche : droite 4">
            <a:extLst>
              <a:ext uri="{FF2B5EF4-FFF2-40B4-BE49-F238E27FC236}">
                <a16:creationId xmlns:a16="http://schemas.microsoft.com/office/drawing/2014/main" id="{B6BCC8B0-6CD2-43B2-5D18-160DE4CCE071}"/>
              </a:ext>
            </a:extLst>
          </p:cNvPr>
          <p:cNvSpPr/>
          <p:nvPr/>
        </p:nvSpPr>
        <p:spPr>
          <a:xfrm>
            <a:off x="1966324" y="3598986"/>
            <a:ext cx="1785102" cy="4094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8F5AE60E-4D08-DFA9-2F0E-81120799D7C2}"/>
              </a:ext>
            </a:extLst>
          </p:cNvPr>
          <p:cNvSpPr txBox="1"/>
          <p:nvPr/>
        </p:nvSpPr>
        <p:spPr>
          <a:xfrm>
            <a:off x="2217812" y="3225422"/>
            <a:ext cx="18014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Sprint 2</a:t>
            </a:r>
          </a:p>
        </p:txBody>
      </p:sp>
      <p:sp>
        <p:nvSpPr>
          <p:cNvPr id="7" name="Flèche : droite 6">
            <a:extLst>
              <a:ext uri="{FF2B5EF4-FFF2-40B4-BE49-F238E27FC236}">
                <a16:creationId xmlns:a16="http://schemas.microsoft.com/office/drawing/2014/main" id="{CDC21593-E1B5-66CE-D21D-3C3ACCEDE208}"/>
              </a:ext>
            </a:extLst>
          </p:cNvPr>
          <p:cNvSpPr/>
          <p:nvPr/>
        </p:nvSpPr>
        <p:spPr>
          <a:xfrm>
            <a:off x="4419013" y="4884861"/>
            <a:ext cx="1785102" cy="4094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496C5080-53EE-02F4-68BF-F67F3B54416F}"/>
              </a:ext>
            </a:extLst>
          </p:cNvPr>
          <p:cNvSpPr txBox="1"/>
          <p:nvPr/>
        </p:nvSpPr>
        <p:spPr>
          <a:xfrm>
            <a:off x="4670501" y="4511298"/>
            <a:ext cx="18014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Sprint 3</a:t>
            </a:r>
          </a:p>
        </p:txBody>
      </p:sp>
      <p:sp>
        <p:nvSpPr>
          <p:cNvPr id="9" name="ZoneTexte 8">
            <a:extLst>
              <a:ext uri="{FF2B5EF4-FFF2-40B4-BE49-F238E27FC236}">
                <a16:creationId xmlns:a16="http://schemas.microsoft.com/office/drawing/2014/main" id="{46810752-682E-B95B-FD36-F7C7D24B9F8F}"/>
              </a:ext>
            </a:extLst>
          </p:cNvPr>
          <p:cNvSpPr txBox="1"/>
          <p:nvPr/>
        </p:nvSpPr>
        <p:spPr>
          <a:xfrm>
            <a:off x="2101217" y="2313543"/>
            <a:ext cx="54009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t>Authentification et gestion des utilisateurs</a:t>
            </a:r>
          </a:p>
        </p:txBody>
      </p:sp>
      <p:sp>
        <p:nvSpPr>
          <p:cNvPr id="10" name="ZoneTexte 9">
            <a:extLst>
              <a:ext uri="{FF2B5EF4-FFF2-40B4-BE49-F238E27FC236}">
                <a16:creationId xmlns:a16="http://schemas.microsoft.com/office/drawing/2014/main" id="{A76D9736-35ED-61BD-23BC-C55395331AFE}"/>
              </a:ext>
            </a:extLst>
          </p:cNvPr>
          <p:cNvSpPr txBox="1"/>
          <p:nvPr/>
        </p:nvSpPr>
        <p:spPr>
          <a:xfrm>
            <a:off x="4030030" y="3599417"/>
            <a:ext cx="54009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t>Gestion des contrats</a:t>
            </a:r>
          </a:p>
        </p:txBody>
      </p:sp>
      <p:sp>
        <p:nvSpPr>
          <p:cNvPr id="11" name="ZoneTexte 10">
            <a:extLst>
              <a:ext uri="{FF2B5EF4-FFF2-40B4-BE49-F238E27FC236}">
                <a16:creationId xmlns:a16="http://schemas.microsoft.com/office/drawing/2014/main" id="{A2C48A71-6600-FFBB-F6C2-C1F714961E70}"/>
              </a:ext>
            </a:extLst>
          </p:cNvPr>
          <p:cNvSpPr txBox="1"/>
          <p:nvPr/>
        </p:nvSpPr>
        <p:spPr>
          <a:xfrm>
            <a:off x="6482717" y="4885292"/>
            <a:ext cx="59129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t>Consultation des chiffres d'affaires et statistiques</a:t>
            </a:r>
            <a:endParaRPr lang="fr-FR"/>
          </a:p>
        </p:txBody>
      </p:sp>
      <p:sp>
        <p:nvSpPr>
          <p:cNvPr id="12" name="Espace réservé du numéro de diapositive 11">
            <a:extLst>
              <a:ext uri="{FF2B5EF4-FFF2-40B4-BE49-F238E27FC236}">
                <a16:creationId xmlns:a16="http://schemas.microsoft.com/office/drawing/2014/main" id="{97F25964-C33D-048E-7F26-9955B42D37DC}"/>
              </a:ext>
            </a:extLst>
          </p:cNvPr>
          <p:cNvSpPr>
            <a:spLocks noGrp="1"/>
          </p:cNvSpPr>
          <p:nvPr>
            <p:ph type="sldNum" sz="quarter" idx="12"/>
          </p:nvPr>
        </p:nvSpPr>
        <p:spPr/>
        <p:txBody>
          <a:bodyPr/>
          <a:lstStyle/>
          <a:p>
            <a:fld id="{27C6CCC6-2BE5-4E42-96A4-D1E8E81A3D8E}" type="slidenum">
              <a:rPr lang="fr-FR" smtClean="0"/>
              <a:t>19</a:t>
            </a:fld>
            <a:endParaRPr lang="fr-FR"/>
          </a:p>
        </p:txBody>
      </p:sp>
    </p:spTree>
    <p:extLst>
      <p:ext uri="{BB962C8B-B14F-4D97-AF65-F5344CB8AC3E}">
        <p14:creationId xmlns:p14="http://schemas.microsoft.com/office/powerpoint/2010/main" val="121892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6" grpId="0"/>
      <p:bldP spid="7" grpId="0" animBg="1"/>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25643" y="2783104"/>
            <a:ext cx="1904735" cy="1272994"/>
          </a:xfrm>
          <a:custGeom>
            <a:avLst/>
            <a:gdLst/>
            <a:ahLst/>
            <a:cxnLst/>
            <a:rect l="l" t="t" r="r" b="b"/>
            <a:pathLst>
              <a:path w="3548919" h="1969650">
                <a:moveTo>
                  <a:pt x="0" y="0"/>
                </a:moveTo>
                <a:lnTo>
                  <a:pt x="3548919" y="0"/>
                </a:lnTo>
                <a:lnTo>
                  <a:pt x="3548919" y="1969650"/>
                </a:lnTo>
                <a:lnTo>
                  <a:pt x="0" y="1969650"/>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flipH="1">
            <a:off x="2291177" y="4066125"/>
            <a:ext cx="2025051" cy="1303074"/>
          </a:xfrm>
          <a:custGeom>
            <a:avLst/>
            <a:gdLst/>
            <a:ahLst/>
            <a:cxnLst/>
            <a:rect l="l" t="t" r="r" b="b"/>
            <a:pathLst>
              <a:path w="3548919" h="1969650">
                <a:moveTo>
                  <a:pt x="3548919" y="0"/>
                </a:moveTo>
                <a:lnTo>
                  <a:pt x="0" y="0"/>
                </a:lnTo>
                <a:lnTo>
                  <a:pt x="0" y="1969651"/>
                </a:lnTo>
                <a:lnTo>
                  <a:pt x="3548919" y="1969651"/>
                </a:lnTo>
                <a:lnTo>
                  <a:pt x="3548919"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4114873" y="2722945"/>
            <a:ext cx="2015025" cy="1333153"/>
          </a:xfrm>
          <a:custGeom>
            <a:avLst/>
            <a:gdLst/>
            <a:ahLst/>
            <a:cxnLst/>
            <a:rect l="l" t="t" r="r" b="b"/>
            <a:pathLst>
              <a:path w="3548919" h="1969650">
                <a:moveTo>
                  <a:pt x="0" y="0"/>
                </a:moveTo>
                <a:lnTo>
                  <a:pt x="3548919" y="0"/>
                </a:lnTo>
                <a:lnTo>
                  <a:pt x="3548919" y="1969650"/>
                </a:lnTo>
                <a:lnTo>
                  <a:pt x="0" y="1969650"/>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H="1">
            <a:off x="5870643" y="4096203"/>
            <a:ext cx="2015024" cy="1272994"/>
          </a:xfrm>
          <a:custGeom>
            <a:avLst/>
            <a:gdLst/>
            <a:ahLst/>
            <a:cxnLst/>
            <a:rect l="l" t="t" r="r" b="b"/>
            <a:pathLst>
              <a:path w="3548919" h="1969650">
                <a:moveTo>
                  <a:pt x="3548920" y="0"/>
                </a:moveTo>
                <a:lnTo>
                  <a:pt x="0" y="0"/>
                </a:lnTo>
                <a:lnTo>
                  <a:pt x="0" y="1969651"/>
                </a:lnTo>
                <a:lnTo>
                  <a:pt x="3548920" y="1969651"/>
                </a:lnTo>
                <a:lnTo>
                  <a:pt x="354892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7656359" y="2773078"/>
            <a:ext cx="1884683" cy="1323126"/>
          </a:xfrm>
          <a:custGeom>
            <a:avLst/>
            <a:gdLst/>
            <a:ahLst/>
            <a:cxnLst/>
            <a:rect l="l" t="t" r="r" b="b"/>
            <a:pathLst>
              <a:path w="3548919" h="1969650">
                <a:moveTo>
                  <a:pt x="0" y="0"/>
                </a:moveTo>
                <a:lnTo>
                  <a:pt x="3548919" y="0"/>
                </a:lnTo>
                <a:lnTo>
                  <a:pt x="3548919" y="1969650"/>
                </a:lnTo>
                <a:lnTo>
                  <a:pt x="0" y="1969650"/>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844523" y="2911321"/>
            <a:ext cx="1436897" cy="1548565"/>
            <a:chOff x="0" y="0"/>
            <a:chExt cx="635000" cy="611779"/>
          </a:xfrm>
        </p:grpSpPr>
        <p:sp>
          <p:nvSpPr>
            <p:cNvPr id="8" name="Freeform 8"/>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4FCDCC"/>
            </a:solidFill>
          </p:spPr>
        </p:sp>
        <p:sp>
          <p:nvSpPr>
            <p:cNvPr id="9" name="TextBox 9"/>
            <p:cNvSpPr txBox="1"/>
            <p:nvPr/>
          </p:nvSpPr>
          <p:spPr>
            <a:xfrm>
              <a:off x="0" y="-50800"/>
              <a:ext cx="635000" cy="637179"/>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3733"/>
                </a:lnSpc>
              </a:pPr>
              <a:r>
                <a:rPr lang="en-US" sz="2666" b="1" spc="79">
                  <a:solidFill>
                    <a:srgbClr val="FFFFFF"/>
                  </a:solidFill>
                  <a:latin typeface="Aileron Ultra-Bold"/>
                  <a:ea typeface="Aileron Ultra-Bold"/>
                  <a:cs typeface="Aileron Ultra-Bold"/>
                  <a:sym typeface="Aileron Ultra-Bold"/>
                </a:rPr>
                <a:t>1</a:t>
              </a:r>
            </a:p>
          </p:txBody>
        </p:sp>
      </p:grpSp>
      <p:grpSp>
        <p:nvGrpSpPr>
          <p:cNvPr id="10" name="Group 10"/>
          <p:cNvGrpSpPr/>
          <p:nvPr/>
        </p:nvGrpSpPr>
        <p:grpSpPr>
          <a:xfrm>
            <a:off x="4352991" y="2901294"/>
            <a:ext cx="1436897" cy="1558592"/>
            <a:chOff x="0" y="0"/>
            <a:chExt cx="635000" cy="611779"/>
          </a:xfrm>
        </p:grpSpPr>
        <p:sp>
          <p:nvSpPr>
            <p:cNvPr id="11" name="Freeform 11"/>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37C9EF"/>
            </a:solidFill>
          </p:spPr>
        </p:sp>
        <p:sp>
          <p:nvSpPr>
            <p:cNvPr id="12" name="TextBox 12"/>
            <p:cNvSpPr txBox="1"/>
            <p:nvPr/>
          </p:nvSpPr>
          <p:spPr>
            <a:xfrm>
              <a:off x="0" y="-50800"/>
              <a:ext cx="635000" cy="637179"/>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3733"/>
                </a:lnSpc>
              </a:pPr>
              <a:r>
                <a:rPr lang="en-US" sz="2666" b="1" spc="79">
                  <a:solidFill>
                    <a:srgbClr val="FFFFFF"/>
                  </a:solidFill>
                  <a:latin typeface="Aileron Ultra-Bold"/>
                  <a:ea typeface="Aileron Ultra-Bold"/>
                  <a:cs typeface="Aileron Ultra-Bold"/>
                  <a:sym typeface="Aileron Ultra-Bold"/>
                </a:rPr>
                <a:t>3</a:t>
              </a:r>
            </a:p>
          </p:txBody>
        </p:sp>
      </p:grpSp>
      <p:grpSp>
        <p:nvGrpSpPr>
          <p:cNvPr id="13" name="Group 13"/>
          <p:cNvGrpSpPr/>
          <p:nvPr/>
        </p:nvGrpSpPr>
        <p:grpSpPr>
          <a:xfrm>
            <a:off x="7875240" y="2919158"/>
            <a:ext cx="1346659" cy="1542917"/>
            <a:chOff x="0" y="-61495"/>
            <a:chExt cx="635000" cy="665568"/>
          </a:xfrm>
        </p:grpSpPr>
        <p:sp>
          <p:nvSpPr>
            <p:cNvPr id="14" name="Freeform 14"/>
            <p:cNvSpPr/>
            <p:nvPr/>
          </p:nvSpPr>
          <p:spPr>
            <a:xfrm>
              <a:off x="0" y="-61495"/>
              <a:ext cx="635000" cy="665568"/>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13538A"/>
            </a:solidFill>
          </p:spPr>
        </p:sp>
        <p:sp>
          <p:nvSpPr>
            <p:cNvPr id="15" name="TextBox 15"/>
            <p:cNvSpPr txBox="1"/>
            <p:nvPr/>
          </p:nvSpPr>
          <p:spPr>
            <a:xfrm>
              <a:off x="0" y="-11875"/>
              <a:ext cx="635000" cy="615554"/>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3733"/>
                </a:lnSpc>
              </a:pPr>
              <a:r>
                <a:rPr lang="en-US" sz="2666" b="1" spc="79">
                  <a:solidFill>
                    <a:srgbClr val="FFFFFF"/>
                  </a:solidFill>
                  <a:latin typeface="Aileron Ultra-Bold"/>
                  <a:ea typeface="Aileron Ultra-Bold"/>
                  <a:cs typeface="Aileron Ultra-Bold"/>
                  <a:sym typeface="Aileron Ultra-Bold"/>
                </a:rPr>
                <a:t>5</a:t>
              </a:r>
            </a:p>
          </p:txBody>
        </p:sp>
      </p:grpSp>
      <p:grpSp>
        <p:nvGrpSpPr>
          <p:cNvPr id="16" name="Group 16"/>
          <p:cNvGrpSpPr/>
          <p:nvPr/>
        </p:nvGrpSpPr>
        <p:grpSpPr>
          <a:xfrm>
            <a:off x="2530109" y="3731776"/>
            <a:ext cx="1436897" cy="1558592"/>
            <a:chOff x="0" y="0"/>
            <a:chExt cx="635000" cy="611779"/>
          </a:xfrm>
        </p:grpSpPr>
        <p:sp>
          <p:nvSpPr>
            <p:cNvPr id="17" name="Freeform 17"/>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18B6B4"/>
            </a:solidFill>
          </p:spPr>
        </p:sp>
        <p:sp>
          <p:nvSpPr>
            <p:cNvPr id="18" name="TextBox 18"/>
            <p:cNvSpPr txBox="1"/>
            <p:nvPr/>
          </p:nvSpPr>
          <p:spPr>
            <a:xfrm>
              <a:off x="0" y="-50800"/>
              <a:ext cx="635000" cy="637179"/>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3733"/>
                </a:lnSpc>
              </a:pPr>
              <a:r>
                <a:rPr lang="en-US" sz="2666" b="1" spc="79">
                  <a:solidFill>
                    <a:srgbClr val="FFFFFF"/>
                  </a:solidFill>
                  <a:latin typeface="Aileron Ultra-Bold"/>
                  <a:ea typeface="Aileron Ultra-Bold"/>
                  <a:cs typeface="Aileron Ultra-Bold"/>
                  <a:sym typeface="Aileron Ultra-Bold"/>
                </a:rPr>
                <a:t>2</a:t>
              </a:r>
            </a:p>
          </p:txBody>
        </p:sp>
      </p:grpSp>
      <p:grpSp>
        <p:nvGrpSpPr>
          <p:cNvPr id="19" name="Group 19"/>
          <p:cNvGrpSpPr/>
          <p:nvPr/>
        </p:nvGrpSpPr>
        <p:grpSpPr>
          <a:xfrm>
            <a:off x="6098736" y="3731776"/>
            <a:ext cx="1436896" cy="1568617"/>
            <a:chOff x="0" y="0"/>
            <a:chExt cx="635000" cy="611779"/>
          </a:xfrm>
        </p:grpSpPr>
        <p:sp>
          <p:nvSpPr>
            <p:cNvPr id="20" name="Freeform 20"/>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2C92D5"/>
            </a:solidFill>
            <a:ln>
              <a:solidFill>
                <a:srgbClr val="4472C4"/>
              </a:solidFill>
            </a:ln>
          </p:spPr>
        </p:sp>
        <p:sp>
          <p:nvSpPr>
            <p:cNvPr id="21" name="TextBox 21"/>
            <p:cNvSpPr txBox="1"/>
            <p:nvPr/>
          </p:nvSpPr>
          <p:spPr>
            <a:xfrm>
              <a:off x="0" y="-50800"/>
              <a:ext cx="635000" cy="637179"/>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3733"/>
                </a:lnSpc>
              </a:pPr>
              <a:r>
                <a:rPr lang="en-US" sz="2666" b="1" spc="79">
                  <a:solidFill>
                    <a:srgbClr val="FFFFFF"/>
                  </a:solidFill>
                  <a:latin typeface="Aileron Ultra-Bold"/>
                  <a:ea typeface="Aileron Ultra-Bold"/>
                  <a:cs typeface="Aileron Ultra-Bold"/>
                  <a:sym typeface="Aileron Ultra-Bold"/>
                </a:rPr>
                <a:t>4</a:t>
              </a:r>
            </a:p>
          </p:txBody>
        </p:sp>
      </p:grpSp>
      <p:sp>
        <p:nvSpPr>
          <p:cNvPr id="30" name="Freeform 5">
            <a:extLst>
              <a:ext uri="{FF2B5EF4-FFF2-40B4-BE49-F238E27FC236}">
                <a16:creationId xmlns:a16="http://schemas.microsoft.com/office/drawing/2014/main" id="{35D1E88A-DF58-5E34-E294-D88ED1824E3B}"/>
              </a:ext>
            </a:extLst>
          </p:cNvPr>
          <p:cNvSpPr/>
          <p:nvPr/>
        </p:nvSpPr>
        <p:spPr>
          <a:xfrm rot="10800000" flipH="1">
            <a:off x="9339748" y="4096204"/>
            <a:ext cx="1894709" cy="1303072"/>
          </a:xfrm>
          <a:custGeom>
            <a:avLst/>
            <a:gdLst/>
            <a:ahLst/>
            <a:cxnLst/>
            <a:rect l="l" t="t" r="r" b="b"/>
            <a:pathLst>
              <a:path w="3548919" h="1969650">
                <a:moveTo>
                  <a:pt x="3548920" y="0"/>
                </a:moveTo>
                <a:lnTo>
                  <a:pt x="0" y="0"/>
                </a:lnTo>
                <a:lnTo>
                  <a:pt x="0" y="1969651"/>
                </a:lnTo>
                <a:lnTo>
                  <a:pt x="3548920" y="1969651"/>
                </a:lnTo>
                <a:lnTo>
                  <a:pt x="354892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33" name="TextBox 15">
            <a:extLst>
              <a:ext uri="{FF2B5EF4-FFF2-40B4-BE49-F238E27FC236}">
                <a16:creationId xmlns:a16="http://schemas.microsoft.com/office/drawing/2014/main" id="{07846F69-8A5E-BF31-B67A-764E437B5FA3}"/>
              </a:ext>
            </a:extLst>
          </p:cNvPr>
          <p:cNvSpPr txBox="1"/>
          <p:nvPr/>
        </p:nvSpPr>
        <p:spPr>
          <a:xfrm>
            <a:off x="9619819" y="3604820"/>
            <a:ext cx="1326607" cy="1537833"/>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3733"/>
              </a:lnSpc>
            </a:pPr>
            <a:r>
              <a:rPr lang="en-US" sz="2666" b="1" spc="79">
                <a:solidFill>
                  <a:srgbClr val="FFFFFF"/>
                </a:solidFill>
                <a:latin typeface="Aileron Ultra-Bold"/>
                <a:ea typeface="Aileron Ultra-Bold"/>
                <a:cs typeface="Aileron Ultra-Bold"/>
                <a:sym typeface="Aileron Ultra-Bold"/>
              </a:rPr>
              <a:t>5</a:t>
            </a:r>
          </a:p>
        </p:txBody>
      </p:sp>
      <p:grpSp>
        <p:nvGrpSpPr>
          <p:cNvPr id="34" name="Group 19">
            <a:extLst>
              <a:ext uri="{FF2B5EF4-FFF2-40B4-BE49-F238E27FC236}">
                <a16:creationId xmlns:a16="http://schemas.microsoft.com/office/drawing/2014/main" id="{B244CBF2-C79E-51DF-6892-F77AA066A424}"/>
              </a:ext>
            </a:extLst>
          </p:cNvPr>
          <p:cNvGrpSpPr/>
          <p:nvPr/>
        </p:nvGrpSpPr>
        <p:grpSpPr>
          <a:xfrm>
            <a:off x="9537762" y="3681642"/>
            <a:ext cx="1406818" cy="1608361"/>
            <a:chOff x="0" y="-50800"/>
            <a:chExt cx="635000" cy="654873"/>
          </a:xfrm>
        </p:grpSpPr>
        <p:sp>
          <p:nvSpPr>
            <p:cNvPr id="35" name="Freeform 20">
              <a:extLst>
                <a:ext uri="{FF2B5EF4-FFF2-40B4-BE49-F238E27FC236}">
                  <a16:creationId xmlns:a16="http://schemas.microsoft.com/office/drawing/2014/main" id="{1832E9DF-8B40-F5F7-0635-1EFF165B7FB3}"/>
                </a:ext>
              </a:extLst>
            </p:cNvPr>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7030A0"/>
            </a:solidFill>
            <a:ln>
              <a:solidFill>
                <a:srgbClr val="7030A0"/>
              </a:solidFill>
            </a:ln>
          </p:spPr>
        </p:sp>
        <p:sp>
          <p:nvSpPr>
            <p:cNvPr id="36" name="TextBox 21">
              <a:extLst>
                <a:ext uri="{FF2B5EF4-FFF2-40B4-BE49-F238E27FC236}">
                  <a16:creationId xmlns:a16="http://schemas.microsoft.com/office/drawing/2014/main" id="{DF0BEF13-8274-E010-9293-2049770DCC85}"/>
                </a:ext>
              </a:extLst>
            </p:cNvPr>
            <p:cNvSpPr txBox="1"/>
            <p:nvPr/>
          </p:nvSpPr>
          <p:spPr>
            <a:xfrm>
              <a:off x="0" y="-50800"/>
              <a:ext cx="635000" cy="637179"/>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3733"/>
                </a:lnSpc>
              </a:pPr>
              <a:r>
                <a:rPr lang="en-US" sz="2633" b="1" spc="79">
                  <a:solidFill>
                    <a:srgbClr val="FFFFFF"/>
                  </a:solidFill>
                  <a:latin typeface="Aileron Ultra-Bold"/>
                  <a:ea typeface="Aileron Ultra-Bold"/>
                  <a:cs typeface="Aileron Ultra-Bold"/>
                </a:rPr>
                <a:t>6</a:t>
              </a:r>
            </a:p>
          </p:txBody>
        </p:sp>
      </p:grpSp>
      <p:sp>
        <p:nvSpPr>
          <p:cNvPr id="22" name="ZoneTexte 21">
            <a:extLst>
              <a:ext uri="{FF2B5EF4-FFF2-40B4-BE49-F238E27FC236}">
                <a16:creationId xmlns:a16="http://schemas.microsoft.com/office/drawing/2014/main" id="{086C3F0C-817A-ACAE-79B5-5766EE54130C}"/>
              </a:ext>
            </a:extLst>
          </p:cNvPr>
          <p:cNvSpPr txBox="1"/>
          <p:nvPr/>
        </p:nvSpPr>
        <p:spPr>
          <a:xfrm>
            <a:off x="5168286" y="534261"/>
            <a:ext cx="19176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4800" b="1"/>
              <a:t>PLAN</a:t>
            </a:r>
          </a:p>
        </p:txBody>
      </p:sp>
      <p:sp>
        <p:nvSpPr>
          <p:cNvPr id="23" name="ZoneTexte 22">
            <a:extLst>
              <a:ext uri="{FF2B5EF4-FFF2-40B4-BE49-F238E27FC236}">
                <a16:creationId xmlns:a16="http://schemas.microsoft.com/office/drawing/2014/main" id="{8150D530-469A-1E95-183E-EC745FB46A5C}"/>
              </a:ext>
            </a:extLst>
          </p:cNvPr>
          <p:cNvSpPr txBox="1"/>
          <p:nvPr/>
        </p:nvSpPr>
        <p:spPr>
          <a:xfrm>
            <a:off x="316221" y="2348026"/>
            <a:ext cx="2528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t>Introduction générale</a:t>
            </a:r>
          </a:p>
        </p:txBody>
      </p:sp>
      <p:sp>
        <p:nvSpPr>
          <p:cNvPr id="24" name="ZoneTexte 23">
            <a:extLst>
              <a:ext uri="{FF2B5EF4-FFF2-40B4-BE49-F238E27FC236}">
                <a16:creationId xmlns:a16="http://schemas.microsoft.com/office/drawing/2014/main" id="{DF99F555-A83A-9A2D-14EF-7C752CB54699}"/>
              </a:ext>
            </a:extLst>
          </p:cNvPr>
          <p:cNvSpPr txBox="1"/>
          <p:nvPr/>
        </p:nvSpPr>
        <p:spPr>
          <a:xfrm>
            <a:off x="1681207" y="5507888"/>
            <a:ext cx="34715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a:ea typeface="+mn-lt"/>
                <a:cs typeface="+mn-lt"/>
              </a:rPr>
              <a:t>Contexte générale de projet</a:t>
            </a:r>
          </a:p>
        </p:txBody>
      </p:sp>
      <p:sp>
        <p:nvSpPr>
          <p:cNvPr id="25" name="ZoneTexte 24">
            <a:extLst>
              <a:ext uri="{FF2B5EF4-FFF2-40B4-BE49-F238E27FC236}">
                <a16:creationId xmlns:a16="http://schemas.microsoft.com/office/drawing/2014/main" id="{26F88671-EFEC-59BF-A8A8-AFB0E71D16E7}"/>
              </a:ext>
            </a:extLst>
          </p:cNvPr>
          <p:cNvSpPr txBox="1"/>
          <p:nvPr/>
        </p:nvSpPr>
        <p:spPr>
          <a:xfrm>
            <a:off x="4102768" y="23481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Étude technique</a:t>
            </a:r>
          </a:p>
        </p:txBody>
      </p:sp>
      <p:sp>
        <p:nvSpPr>
          <p:cNvPr id="26" name="ZoneTexte 25">
            <a:extLst>
              <a:ext uri="{FF2B5EF4-FFF2-40B4-BE49-F238E27FC236}">
                <a16:creationId xmlns:a16="http://schemas.microsoft.com/office/drawing/2014/main" id="{20C4EF04-E67B-BB54-5153-3216CD1A29F9}"/>
              </a:ext>
            </a:extLst>
          </p:cNvPr>
          <p:cNvSpPr txBox="1"/>
          <p:nvPr/>
        </p:nvSpPr>
        <p:spPr>
          <a:xfrm>
            <a:off x="4816178" y="5506761"/>
            <a:ext cx="4126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Analyse et </a:t>
            </a:r>
            <a:r>
              <a:rPr lang="en-US" b="1" err="1"/>
              <a:t>spécification</a:t>
            </a:r>
            <a:r>
              <a:rPr lang="en-US" b="1"/>
              <a:t> des </a:t>
            </a:r>
            <a:r>
              <a:rPr lang="en-US" b="1" err="1"/>
              <a:t>besoins</a:t>
            </a:r>
            <a:endParaRPr lang="fr-FR" b="1" err="1"/>
          </a:p>
        </p:txBody>
      </p:sp>
      <p:sp>
        <p:nvSpPr>
          <p:cNvPr id="31" name="ZoneTexte 30">
            <a:extLst>
              <a:ext uri="{FF2B5EF4-FFF2-40B4-BE49-F238E27FC236}">
                <a16:creationId xmlns:a16="http://schemas.microsoft.com/office/drawing/2014/main" id="{6681344A-6903-7FFA-5C40-F82B48336CC2}"/>
              </a:ext>
            </a:extLst>
          </p:cNvPr>
          <p:cNvSpPr txBox="1"/>
          <p:nvPr/>
        </p:nvSpPr>
        <p:spPr>
          <a:xfrm>
            <a:off x="7093745" y="2348163"/>
            <a:ext cx="4183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Conception et </a:t>
            </a:r>
            <a:r>
              <a:rPr lang="en-US" b="1" err="1"/>
              <a:t>réalisation</a:t>
            </a:r>
          </a:p>
        </p:txBody>
      </p:sp>
      <p:sp>
        <p:nvSpPr>
          <p:cNvPr id="32" name="ZoneTexte 31">
            <a:extLst>
              <a:ext uri="{FF2B5EF4-FFF2-40B4-BE49-F238E27FC236}">
                <a16:creationId xmlns:a16="http://schemas.microsoft.com/office/drawing/2014/main" id="{737BF557-42D5-1C8F-65C5-26BBEABADB9F}"/>
              </a:ext>
            </a:extLst>
          </p:cNvPr>
          <p:cNvSpPr txBox="1"/>
          <p:nvPr/>
        </p:nvSpPr>
        <p:spPr>
          <a:xfrm>
            <a:off x="9059528" y="55058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Conclusion générale</a:t>
            </a:r>
          </a:p>
        </p:txBody>
      </p:sp>
    </p:spTree>
    <p:extLst>
      <p:ext uri="{BB962C8B-B14F-4D97-AF65-F5344CB8AC3E}">
        <p14:creationId xmlns:p14="http://schemas.microsoft.com/office/powerpoint/2010/main" val="206400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ppt_x"/>
                                          </p:val>
                                        </p:tav>
                                        <p:tav tm="100000">
                                          <p:val>
                                            <p:strVal val="#ppt_x"/>
                                          </p:val>
                                        </p:tav>
                                      </p:tavLst>
                                    </p:anim>
                                    <p:anim calcmode="lin" valueType="num">
                                      <p:cBhvr additive="base">
                                        <p:cTn id="64" dur="500" fill="hold"/>
                                        <p:tgtEl>
                                          <p:spTgt spid="1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additive="base">
                                        <p:cTn id="77" dur="500" fill="hold"/>
                                        <p:tgtEl>
                                          <p:spTgt spid="30"/>
                                        </p:tgtEl>
                                        <p:attrNameLst>
                                          <p:attrName>ppt_x</p:attrName>
                                        </p:attrNameLst>
                                      </p:cBhvr>
                                      <p:tavLst>
                                        <p:tav tm="0">
                                          <p:val>
                                            <p:strVal val="#ppt_x"/>
                                          </p:val>
                                        </p:tav>
                                        <p:tav tm="100000">
                                          <p:val>
                                            <p:strVal val="#ppt_x"/>
                                          </p:val>
                                        </p:tav>
                                      </p:tavLst>
                                    </p:anim>
                                    <p:anim calcmode="lin" valueType="num">
                                      <p:cBhvr additive="base">
                                        <p:cTn id="78" dur="500" fill="hold"/>
                                        <p:tgtEl>
                                          <p:spTgt spid="3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500" fill="hold"/>
                                        <p:tgtEl>
                                          <p:spTgt spid="34"/>
                                        </p:tgtEl>
                                        <p:attrNameLst>
                                          <p:attrName>ppt_x</p:attrName>
                                        </p:attrNameLst>
                                      </p:cBhvr>
                                      <p:tavLst>
                                        <p:tav tm="0">
                                          <p:val>
                                            <p:strVal val="#ppt_x"/>
                                          </p:val>
                                        </p:tav>
                                        <p:tav tm="100000">
                                          <p:val>
                                            <p:strVal val="#ppt_x"/>
                                          </p:val>
                                        </p:tav>
                                      </p:tavLst>
                                    </p:anim>
                                    <p:anim calcmode="lin" valueType="num">
                                      <p:cBhvr additive="base">
                                        <p:cTn id="86" dur="500" fill="hold"/>
                                        <p:tgtEl>
                                          <p:spTgt spid="3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fill="hold"/>
                                        <p:tgtEl>
                                          <p:spTgt spid="32"/>
                                        </p:tgtEl>
                                        <p:attrNameLst>
                                          <p:attrName>ppt_x</p:attrName>
                                        </p:attrNameLst>
                                      </p:cBhvr>
                                      <p:tavLst>
                                        <p:tav tm="0">
                                          <p:val>
                                            <p:strVal val="#ppt_x"/>
                                          </p:val>
                                        </p:tav>
                                        <p:tav tm="100000">
                                          <p:val>
                                            <p:strVal val="#ppt_x"/>
                                          </p:val>
                                        </p:tav>
                                      </p:tavLst>
                                    </p:anim>
                                    <p:anim calcmode="lin" valueType="num">
                                      <p:cBhvr additive="base">
                                        <p:cTn id="9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3" grpId="0"/>
      <p:bldP spid="24" grpId="0"/>
      <p:bldP spid="25" grpId="0"/>
      <p:bldP spid="26" grpId="0"/>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8A074B6-E35F-ED84-7EB3-179E16999CC5}"/>
              </a:ext>
            </a:extLst>
          </p:cNvPr>
          <p:cNvSpPr txBox="1"/>
          <p:nvPr/>
        </p:nvSpPr>
        <p:spPr>
          <a:xfrm>
            <a:off x="-4328" y="95"/>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ea typeface="+mn-lt"/>
                <a:cs typeface="+mn-lt"/>
              </a:rPr>
              <a:t>Sprint 1</a:t>
            </a:r>
            <a:endParaRPr lang="fr-FR" sz="2800" b="1"/>
          </a:p>
        </p:txBody>
      </p:sp>
      <p:sp>
        <p:nvSpPr>
          <p:cNvPr id="5" name="ZoneTexte 4">
            <a:extLst>
              <a:ext uri="{FF2B5EF4-FFF2-40B4-BE49-F238E27FC236}">
                <a16:creationId xmlns:a16="http://schemas.microsoft.com/office/drawing/2014/main" id="{892D107C-E1B9-6FF2-BB47-FE930D3C7673}"/>
              </a:ext>
            </a:extLst>
          </p:cNvPr>
          <p:cNvSpPr txBox="1"/>
          <p:nvPr/>
        </p:nvSpPr>
        <p:spPr>
          <a:xfrm>
            <a:off x="9875478" y="-2286"/>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13538A"/>
                </a:solidFill>
                <a:ea typeface="+mn-lt"/>
                <a:cs typeface="+mn-lt"/>
              </a:rPr>
              <a:t>Conception</a:t>
            </a:r>
            <a:endParaRPr lang="fr-FR" sz="2800" b="1">
              <a:solidFill>
                <a:srgbClr val="13538A"/>
              </a:solidFill>
            </a:endParaRPr>
          </a:p>
        </p:txBody>
      </p:sp>
      <p:pic>
        <p:nvPicPr>
          <p:cNvPr id="6" name="Image 5" descr="C:\Users\KIWI\AppData\Local\Microsoft\Windows\INetCache\Content.MSO\F099356B.tmp">
            <a:extLst>
              <a:ext uri="{FF2B5EF4-FFF2-40B4-BE49-F238E27FC236}">
                <a16:creationId xmlns:a16="http://schemas.microsoft.com/office/drawing/2014/main" id="{A85F3E6A-D9D3-8CE1-EAB2-E8D7C5E35ADA}"/>
              </a:ext>
            </a:extLst>
          </p:cNvPr>
          <p:cNvPicPr>
            <a:picLocks noChangeAspect="1"/>
          </p:cNvPicPr>
          <p:nvPr/>
        </p:nvPicPr>
        <p:blipFill>
          <a:blip r:embed="rId2"/>
          <a:stretch>
            <a:fillRect/>
          </a:stretch>
        </p:blipFill>
        <p:spPr>
          <a:xfrm>
            <a:off x="1728787" y="1238250"/>
            <a:ext cx="8734425" cy="4381500"/>
          </a:xfrm>
          <a:prstGeom prst="rect">
            <a:avLst/>
          </a:prstGeom>
        </p:spPr>
      </p:pic>
      <p:sp>
        <p:nvSpPr>
          <p:cNvPr id="2" name="Espace réservé du numéro de diapositive 1">
            <a:extLst>
              <a:ext uri="{FF2B5EF4-FFF2-40B4-BE49-F238E27FC236}">
                <a16:creationId xmlns:a16="http://schemas.microsoft.com/office/drawing/2014/main" id="{E983CF82-5583-E1A5-49F7-82F79113AEC5}"/>
              </a:ext>
            </a:extLst>
          </p:cNvPr>
          <p:cNvSpPr>
            <a:spLocks noGrp="1"/>
          </p:cNvSpPr>
          <p:nvPr>
            <p:ph type="sldNum" sz="quarter" idx="12"/>
          </p:nvPr>
        </p:nvSpPr>
        <p:spPr/>
        <p:txBody>
          <a:bodyPr/>
          <a:lstStyle/>
          <a:p>
            <a:fld id="{27C6CCC6-2BE5-4E42-96A4-D1E8E81A3D8E}" type="slidenum">
              <a:rPr lang="fr-FR" smtClean="0"/>
              <a:t>20</a:t>
            </a:fld>
            <a:endParaRPr lang="fr-FR"/>
          </a:p>
        </p:txBody>
      </p:sp>
    </p:spTree>
    <p:extLst>
      <p:ext uri="{BB962C8B-B14F-4D97-AF65-F5344CB8AC3E}">
        <p14:creationId xmlns:p14="http://schemas.microsoft.com/office/powerpoint/2010/main" val="266998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 diagramme, Parallèle, nombre&#10;&#10;Description générée automatiquement">
            <a:extLst>
              <a:ext uri="{FF2B5EF4-FFF2-40B4-BE49-F238E27FC236}">
                <a16:creationId xmlns:a16="http://schemas.microsoft.com/office/drawing/2014/main" id="{011D9117-5B67-2070-0B35-AD0361370A1D}"/>
              </a:ext>
            </a:extLst>
          </p:cNvPr>
          <p:cNvPicPr>
            <a:picLocks noChangeAspect="1"/>
          </p:cNvPicPr>
          <p:nvPr/>
        </p:nvPicPr>
        <p:blipFill>
          <a:blip r:embed="rId2"/>
          <a:stretch>
            <a:fillRect/>
          </a:stretch>
        </p:blipFill>
        <p:spPr>
          <a:xfrm>
            <a:off x="1536491" y="1565473"/>
            <a:ext cx="9119017" cy="5088661"/>
          </a:xfrm>
          <a:prstGeom prst="rect">
            <a:avLst/>
          </a:prstGeom>
        </p:spPr>
      </p:pic>
      <p:sp>
        <p:nvSpPr>
          <p:cNvPr id="4" name="ZoneTexte 3">
            <a:extLst>
              <a:ext uri="{FF2B5EF4-FFF2-40B4-BE49-F238E27FC236}">
                <a16:creationId xmlns:a16="http://schemas.microsoft.com/office/drawing/2014/main" id="{E8F02355-58C1-9B67-98FF-A99E27B102AA}"/>
              </a:ext>
            </a:extLst>
          </p:cNvPr>
          <p:cNvSpPr txBox="1"/>
          <p:nvPr/>
        </p:nvSpPr>
        <p:spPr>
          <a:xfrm>
            <a:off x="9875478" y="-2286"/>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13538A"/>
                </a:solidFill>
                <a:ea typeface="+mn-lt"/>
                <a:cs typeface="+mn-lt"/>
              </a:rPr>
              <a:t>Conception</a:t>
            </a:r>
            <a:endParaRPr lang="fr-FR" sz="2800" b="1">
              <a:solidFill>
                <a:srgbClr val="13538A"/>
              </a:solidFill>
            </a:endParaRPr>
          </a:p>
        </p:txBody>
      </p:sp>
      <p:sp>
        <p:nvSpPr>
          <p:cNvPr id="3" name="Espace réservé du numéro de diapositive 2">
            <a:extLst>
              <a:ext uri="{FF2B5EF4-FFF2-40B4-BE49-F238E27FC236}">
                <a16:creationId xmlns:a16="http://schemas.microsoft.com/office/drawing/2014/main" id="{19594D4D-10DD-8990-3AA2-B589E3BBFC03}"/>
              </a:ext>
            </a:extLst>
          </p:cNvPr>
          <p:cNvSpPr>
            <a:spLocks noGrp="1"/>
          </p:cNvSpPr>
          <p:nvPr>
            <p:ph type="sldNum" sz="quarter" idx="12"/>
          </p:nvPr>
        </p:nvSpPr>
        <p:spPr/>
        <p:txBody>
          <a:bodyPr/>
          <a:lstStyle/>
          <a:p>
            <a:fld id="{27C6CCC6-2BE5-4E42-96A4-D1E8E81A3D8E}" type="slidenum">
              <a:rPr lang="fr-FR" smtClean="0"/>
              <a:t>21</a:t>
            </a:fld>
            <a:endParaRPr lang="fr-FR"/>
          </a:p>
        </p:txBody>
      </p:sp>
    </p:spTree>
    <p:extLst>
      <p:ext uri="{BB962C8B-B14F-4D97-AF65-F5344CB8AC3E}">
        <p14:creationId xmlns:p14="http://schemas.microsoft.com/office/powerpoint/2010/main" val="2912433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D0C1E27-75DD-41C7-F0B6-436370707DF5}"/>
              </a:ext>
            </a:extLst>
          </p:cNvPr>
          <p:cNvSpPr txBox="1"/>
          <p:nvPr/>
        </p:nvSpPr>
        <p:spPr>
          <a:xfrm>
            <a:off x="9875478" y="-2286"/>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13538A"/>
                </a:solidFill>
                <a:ea typeface="+mn-lt"/>
                <a:cs typeface="+mn-lt"/>
              </a:rPr>
              <a:t>Réalisation</a:t>
            </a:r>
            <a:endParaRPr lang="fr-FR" sz="2800" b="1" err="1">
              <a:solidFill>
                <a:srgbClr val="13538A"/>
              </a:solidFill>
            </a:endParaRPr>
          </a:p>
        </p:txBody>
      </p:sp>
      <p:pic>
        <p:nvPicPr>
          <p:cNvPr id="4" name="Image 3" descr="C:\Users\KIWI\AppData\Local\Microsoft\Windows\INetCache\Content.MSO\A36C4BD4.tmp">
            <a:extLst>
              <a:ext uri="{FF2B5EF4-FFF2-40B4-BE49-F238E27FC236}">
                <a16:creationId xmlns:a16="http://schemas.microsoft.com/office/drawing/2014/main" id="{C98D5256-8CBF-BE1C-C6F3-0A3AD7EF68A3}"/>
              </a:ext>
            </a:extLst>
          </p:cNvPr>
          <p:cNvPicPr>
            <a:picLocks noChangeAspect="1"/>
          </p:cNvPicPr>
          <p:nvPr/>
        </p:nvPicPr>
        <p:blipFill>
          <a:blip r:embed="rId2"/>
          <a:stretch>
            <a:fillRect/>
          </a:stretch>
        </p:blipFill>
        <p:spPr>
          <a:xfrm>
            <a:off x="3781425" y="1107281"/>
            <a:ext cx="4248150" cy="2000250"/>
          </a:xfrm>
          <a:prstGeom prst="rect">
            <a:avLst/>
          </a:prstGeom>
          <a:ln>
            <a:solidFill>
              <a:schemeClr val="tx1"/>
            </a:solidFill>
          </a:ln>
        </p:spPr>
      </p:pic>
      <p:pic>
        <p:nvPicPr>
          <p:cNvPr id="5" name="Image 4" descr="Une image contenant texte, capture d’écran, logiciel, Icône d’ordinateur&#10;&#10;Description générée automatiquement">
            <a:extLst>
              <a:ext uri="{FF2B5EF4-FFF2-40B4-BE49-F238E27FC236}">
                <a16:creationId xmlns:a16="http://schemas.microsoft.com/office/drawing/2014/main" id="{91640FCF-DA97-4D57-6986-5DEFDDFA399B}"/>
              </a:ext>
            </a:extLst>
          </p:cNvPr>
          <p:cNvPicPr>
            <a:picLocks noChangeAspect="1"/>
          </p:cNvPicPr>
          <p:nvPr/>
        </p:nvPicPr>
        <p:blipFill>
          <a:blip r:embed="rId3"/>
          <a:stretch>
            <a:fillRect/>
          </a:stretch>
        </p:blipFill>
        <p:spPr>
          <a:xfrm>
            <a:off x="381000" y="4043837"/>
            <a:ext cx="4512470" cy="2318387"/>
          </a:xfrm>
          <a:prstGeom prst="rect">
            <a:avLst/>
          </a:prstGeom>
          <a:ln>
            <a:solidFill>
              <a:schemeClr val="tx1"/>
            </a:solidFill>
          </a:ln>
        </p:spPr>
      </p:pic>
      <p:pic>
        <p:nvPicPr>
          <p:cNvPr id="6" name="Image 5" descr="Une image contenant texte, capture d’écran, logiciel, Icône d’ordinateur&#10;&#10;Description générée automatiquement">
            <a:extLst>
              <a:ext uri="{FF2B5EF4-FFF2-40B4-BE49-F238E27FC236}">
                <a16:creationId xmlns:a16="http://schemas.microsoft.com/office/drawing/2014/main" id="{D7866EDD-9E3F-2AF6-BA14-6FCBEF9357CA}"/>
              </a:ext>
            </a:extLst>
          </p:cNvPr>
          <p:cNvPicPr>
            <a:picLocks noChangeAspect="1"/>
          </p:cNvPicPr>
          <p:nvPr/>
        </p:nvPicPr>
        <p:blipFill>
          <a:blip r:embed="rId4"/>
          <a:stretch>
            <a:fillRect/>
          </a:stretch>
        </p:blipFill>
        <p:spPr>
          <a:xfrm>
            <a:off x="7026087" y="4039943"/>
            <a:ext cx="4538384" cy="2330377"/>
          </a:xfrm>
          <a:prstGeom prst="rect">
            <a:avLst/>
          </a:prstGeom>
          <a:ln>
            <a:solidFill>
              <a:schemeClr val="tx1"/>
            </a:solidFill>
          </a:ln>
        </p:spPr>
      </p:pic>
      <p:sp>
        <p:nvSpPr>
          <p:cNvPr id="2" name="Espace réservé du numéro de diapositive 1">
            <a:extLst>
              <a:ext uri="{FF2B5EF4-FFF2-40B4-BE49-F238E27FC236}">
                <a16:creationId xmlns:a16="http://schemas.microsoft.com/office/drawing/2014/main" id="{5539F334-ACFF-55F4-65A3-A01A9DB77D10}"/>
              </a:ext>
            </a:extLst>
          </p:cNvPr>
          <p:cNvSpPr>
            <a:spLocks noGrp="1"/>
          </p:cNvSpPr>
          <p:nvPr>
            <p:ph type="sldNum" sz="quarter" idx="12"/>
          </p:nvPr>
        </p:nvSpPr>
        <p:spPr/>
        <p:txBody>
          <a:bodyPr/>
          <a:lstStyle/>
          <a:p>
            <a:fld id="{27C6CCC6-2BE5-4E42-96A4-D1E8E81A3D8E}" type="slidenum">
              <a:rPr lang="fr-FR" smtClean="0"/>
              <a:t>22</a:t>
            </a:fld>
            <a:endParaRPr lang="fr-FR"/>
          </a:p>
        </p:txBody>
      </p:sp>
    </p:spTree>
    <p:extLst>
      <p:ext uri="{BB962C8B-B14F-4D97-AF65-F5344CB8AC3E}">
        <p14:creationId xmlns:p14="http://schemas.microsoft.com/office/powerpoint/2010/main" val="2477747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A3C13B0-DB2E-257C-F708-58BD1EA070A3}"/>
              </a:ext>
            </a:extLst>
          </p:cNvPr>
          <p:cNvSpPr txBox="1"/>
          <p:nvPr/>
        </p:nvSpPr>
        <p:spPr>
          <a:xfrm>
            <a:off x="-4328" y="95"/>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ea typeface="+mn-lt"/>
                <a:cs typeface="+mn-lt"/>
              </a:rPr>
              <a:t>Sprint 2</a:t>
            </a:r>
            <a:endParaRPr lang="fr-FR" sz="2800" b="1"/>
          </a:p>
        </p:txBody>
      </p:sp>
      <p:sp>
        <p:nvSpPr>
          <p:cNvPr id="5" name="ZoneTexte 4">
            <a:extLst>
              <a:ext uri="{FF2B5EF4-FFF2-40B4-BE49-F238E27FC236}">
                <a16:creationId xmlns:a16="http://schemas.microsoft.com/office/drawing/2014/main" id="{690BBD5E-E22C-F103-BC1E-02140ECF6F54}"/>
              </a:ext>
            </a:extLst>
          </p:cNvPr>
          <p:cNvSpPr txBox="1"/>
          <p:nvPr/>
        </p:nvSpPr>
        <p:spPr>
          <a:xfrm>
            <a:off x="9875478" y="-2286"/>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13538A"/>
                </a:solidFill>
                <a:ea typeface="+mn-lt"/>
                <a:cs typeface="+mn-lt"/>
              </a:rPr>
              <a:t>Conception</a:t>
            </a:r>
            <a:endParaRPr lang="fr-FR" sz="2800" b="1">
              <a:solidFill>
                <a:srgbClr val="13538A"/>
              </a:solidFill>
            </a:endParaRPr>
          </a:p>
        </p:txBody>
      </p:sp>
      <p:pic>
        <p:nvPicPr>
          <p:cNvPr id="6" name="Image 5" descr="Une image contenant texte, diagramme, capture d’écran, Parallèle&#10;&#10;Description générée automatiquement">
            <a:extLst>
              <a:ext uri="{FF2B5EF4-FFF2-40B4-BE49-F238E27FC236}">
                <a16:creationId xmlns:a16="http://schemas.microsoft.com/office/drawing/2014/main" id="{C71451BC-7C7E-4D9F-BD7B-D8352AD48733}"/>
              </a:ext>
            </a:extLst>
          </p:cNvPr>
          <p:cNvPicPr>
            <a:picLocks noChangeAspect="1"/>
          </p:cNvPicPr>
          <p:nvPr/>
        </p:nvPicPr>
        <p:blipFill>
          <a:blip r:embed="rId2"/>
          <a:stretch>
            <a:fillRect/>
          </a:stretch>
        </p:blipFill>
        <p:spPr>
          <a:xfrm>
            <a:off x="986204" y="1384056"/>
            <a:ext cx="10207869" cy="4746380"/>
          </a:xfrm>
          <a:prstGeom prst="rect">
            <a:avLst/>
          </a:prstGeom>
        </p:spPr>
      </p:pic>
      <p:sp>
        <p:nvSpPr>
          <p:cNvPr id="2" name="Espace réservé du numéro de diapositive 1">
            <a:extLst>
              <a:ext uri="{FF2B5EF4-FFF2-40B4-BE49-F238E27FC236}">
                <a16:creationId xmlns:a16="http://schemas.microsoft.com/office/drawing/2014/main" id="{B7202F1A-8F63-89A1-29F4-96603FBA47AF}"/>
              </a:ext>
            </a:extLst>
          </p:cNvPr>
          <p:cNvSpPr>
            <a:spLocks noGrp="1"/>
          </p:cNvSpPr>
          <p:nvPr>
            <p:ph type="sldNum" sz="quarter" idx="12"/>
          </p:nvPr>
        </p:nvSpPr>
        <p:spPr/>
        <p:txBody>
          <a:bodyPr/>
          <a:lstStyle/>
          <a:p>
            <a:fld id="{27C6CCC6-2BE5-4E42-96A4-D1E8E81A3D8E}" type="slidenum">
              <a:rPr lang="fr-FR" smtClean="0"/>
              <a:t>23</a:t>
            </a:fld>
            <a:endParaRPr lang="fr-FR"/>
          </a:p>
        </p:txBody>
      </p:sp>
    </p:spTree>
    <p:extLst>
      <p:ext uri="{BB962C8B-B14F-4D97-AF65-F5344CB8AC3E}">
        <p14:creationId xmlns:p14="http://schemas.microsoft.com/office/powerpoint/2010/main" val="2511690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 diagramme, nombre, ligne&#10;&#10;Description générée automatiquement">
            <a:extLst>
              <a:ext uri="{FF2B5EF4-FFF2-40B4-BE49-F238E27FC236}">
                <a16:creationId xmlns:a16="http://schemas.microsoft.com/office/drawing/2014/main" id="{6D9CA0C7-73F5-34C8-8AF5-D2EE6E71BE96}"/>
              </a:ext>
            </a:extLst>
          </p:cNvPr>
          <p:cNvPicPr>
            <a:picLocks noChangeAspect="1"/>
          </p:cNvPicPr>
          <p:nvPr/>
        </p:nvPicPr>
        <p:blipFill>
          <a:blip r:embed="rId2"/>
          <a:stretch>
            <a:fillRect/>
          </a:stretch>
        </p:blipFill>
        <p:spPr>
          <a:xfrm>
            <a:off x="1473309" y="867507"/>
            <a:ext cx="9245379" cy="5603631"/>
          </a:xfrm>
          <a:prstGeom prst="rect">
            <a:avLst/>
          </a:prstGeom>
        </p:spPr>
      </p:pic>
      <p:sp>
        <p:nvSpPr>
          <p:cNvPr id="4" name="ZoneTexte 3">
            <a:extLst>
              <a:ext uri="{FF2B5EF4-FFF2-40B4-BE49-F238E27FC236}">
                <a16:creationId xmlns:a16="http://schemas.microsoft.com/office/drawing/2014/main" id="{F3F31133-C697-E665-92B0-B89983A30CD2}"/>
              </a:ext>
            </a:extLst>
          </p:cNvPr>
          <p:cNvSpPr txBox="1"/>
          <p:nvPr/>
        </p:nvSpPr>
        <p:spPr>
          <a:xfrm>
            <a:off x="9875478" y="-2286"/>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13538A"/>
                </a:solidFill>
                <a:ea typeface="+mn-lt"/>
                <a:cs typeface="+mn-lt"/>
              </a:rPr>
              <a:t>Conception</a:t>
            </a:r>
            <a:endParaRPr lang="fr-FR" sz="2800" b="1">
              <a:solidFill>
                <a:srgbClr val="13538A"/>
              </a:solidFill>
            </a:endParaRPr>
          </a:p>
        </p:txBody>
      </p:sp>
      <p:sp>
        <p:nvSpPr>
          <p:cNvPr id="3" name="Espace réservé du numéro de diapositive 2">
            <a:extLst>
              <a:ext uri="{FF2B5EF4-FFF2-40B4-BE49-F238E27FC236}">
                <a16:creationId xmlns:a16="http://schemas.microsoft.com/office/drawing/2014/main" id="{3F98B70F-A3DB-9EB5-E03F-9EEBFB5CACFA}"/>
              </a:ext>
            </a:extLst>
          </p:cNvPr>
          <p:cNvSpPr>
            <a:spLocks noGrp="1"/>
          </p:cNvSpPr>
          <p:nvPr>
            <p:ph type="sldNum" sz="quarter" idx="12"/>
          </p:nvPr>
        </p:nvSpPr>
        <p:spPr/>
        <p:txBody>
          <a:bodyPr/>
          <a:lstStyle/>
          <a:p>
            <a:fld id="{27C6CCC6-2BE5-4E42-96A4-D1E8E81A3D8E}" type="slidenum">
              <a:rPr lang="fr-FR" smtClean="0"/>
              <a:t>24</a:t>
            </a:fld>
            <a:endParaRPr lang="fr-FR"/>
          </a:p>
        </p:txBody>
      </p:sp>
    </p:spTree>
    <p:extLst>
      <p:ext uri="{BB962C8B-B14F-4D97-AF65-F5344CB8AC3E}">
        <p14:creationId xmlns:p14="http://schemas.microsoft.com/office/powerpoint/2010/main" val="1628994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4EC2BC0-751A-09B3-6708-BB9C4B42A6CA}"/>
              </a:ext>
            </a:extLst>
          </p:cNvPr>
          <p:cNvSpPr txBox="1"/>
          <p:nvPr/>
        </p:nvSpPr>
        <p:spPr>
          <a:xfrm>
            <a:off x="9875478" y="-2286"/>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13538A"/>
                </a:solidFill>
                <a:ea typeface="+mn-lt"/>
                <a:cs typeface="+mn-lt"/>
              </a:rPr>
              <a:t>Réalisation</a:t>
            </a:r>
            <a:endParaRPr lang="fr-FR" sz="2800" b="1" err="1">
              <a:solidFill>
                <a:srgbClr val="13538A"/>
              </a:solidFill>
            </a:endParaRPr>
          </a:p>
        </p:txBody>
      </p:sp>
      <p:pic>
        <p:nvPicPr>
          <p:cNvPr id="6" name="Image 5" descr="Une image contenant texte, capture d’écran, logiciel, Icône d’ordinateur&#10;&#10;Description générée automatiquement">
            <a:extLst>
              <a:ext uri="{FF2B5EF4-FFF2-40B4-BE49-F238E27FC236}">
                <a16:creationId xmlns:a16="http://schemas.microsoft.com/office/drawing/2014/main" id="{D4B162A7-7755-771C-A0FD-54AD989571F2}"/>
              </a:ext>
            </a:extLst>
          </p:cNvPr>
          <p:cNvPicPr>
            <a:picLocks noChangeAspect="1"/>
          </p:cNvPicPr>
          <p:nvPr/>
        </p:nvPicPr>
        <p:blipFill>
          <a:blip r:embed="rId2"/>
          <a:stretch>
            <a:fillRect/>
          </a:stretch>
        </p:blipFill>
        <p:spPr>
          <a:xfrm>
            <a:off x="295275" y="963490"/>
            <a:ext cx="4724400" cy="2495550"/>
          </a:xfrm>
          <a:prstGeom prst="rect">
            <a:avLst/>
          </a:prstGeom>
        </p:spPr>
      </p:pic>
      <p:pic>
        <p:nvPicPr>
          <p:cNvPr id="7" name="Image 6" descr="Une image contenant texte, capture d’écran, logiciel, Page web&#10;&#10;Description générée automatiquement">
            <a:extLst>
              <a:ext uri="{FF2B5EF4-FFF2-40B4-BE49-F238E27FC236}">
                <a16:creationId xmlns:a16="http://schemas.microsoft.com/office/drawing/2014/main" id="{DDD652A4-E68C-7760-B74D-20BF08F2419A}"/>
              </a:ext>
            </a:extLst>
          </p:cNvPr>
          <p:cNvPicPr>
            <a:picLocks noChangeAspect="1"/>
          </p:cNvPicPr>
          <p:nvPr/>
        </p:nvPicPr>
        <p:blipFill>
          <a:blip r:embed="rId3"/>
          <a:stretch>
            <a:fillRect/>
          </a:stretch>
        </p:blipFill>
        <p:spPr>
          <a:xfrm>
            <a:off x="6370027" y="930519"/>
            <a:ext cx="4829175" cy="2495550"/>
          </a:xfrm>
          <a:prstGeom prst="rect">
            <a:avLst/>
          </a:prstGeom>
        </p:spPr>
      </p:pic>
      <p:pic>
        <p:nvPicPr>
          <p:cNvPr id="8" name="Image 7" descr="Une image contenant texte, capture d’écran, logiciel, Icône d’ordinateur&#10;&#10;Description générée automatiquement">
            <a:extLst>
              <a:ext uri="{FF2B5EF4-FFF2-40B4-BE49-F238E27FC236}">
                <a16:creationId xmlns:a16="http://schemas.microsoft.com/office/drawing/2014/main" id="{5A0A4E6A-397F-7424-72C4-4E3A058BC70E}"/>
              </a:ext>
            </a:extLst>
          </p:cNvPr>
          <p:cNvPicPr>
            <a:picLocks noChangeAspect="1"/>
          </p:cNvPicPr>
          <p:nvPr/>
        </p:nvPicPr>
        <p:blipFill>
          <a:blip r:embed="rId4"/>
          <a:stretch>
            <a:fillRect/>
          </a:stretch>
        </p:blipFill>
        <p:spPr>
          <a:xfrm>
            <a:off x="293077" y="4052081"/>
            <a:ext cx="4724400" cy="2493499"/>
          </a:xfrm>
          <a:prstGeom prst="rect">
            <a:avLst/>
          </a:prstGeom>
          <a:ln>
            <a:solidFill>
              <a:schemeClr val="tx1"/>
            </a:solidFill>
          </a:ln>
        </p:spPr>
      </p:pic>
      <p:pic>
        <p:nvPicPr>
          <p:cNvPr id="9" name="Image 8" descr="Une image contenant texte, capture d’écran, logiciel, Icône d’ordinateur&#10;&#10;Description générée automatiquement">
            <a:extLst>
              <a:ext uri="{FF2B5EF4-FFF2-40B4-BE49-F238E27FC236}">
                <a16:creationId xmlns:a16="http://schemas.microsoft.com/office/drawing/2014/main" id="{E2BA3E50-E13D-D542-7C2C-75C735201DF6}"/>
              </a:ext>
            </a:extLst>
          </p:cNvPr>
          <p:cNvPicPr>
            <a:picLocks noChangeAspect="1"/>
          </p:cNvPicPr>
          <p:nvPr/>
        </p:nvPicPr>
        <p:blipFill>
          <a:blip r:embed="rId5"/>
          <a:stretch>
            <a:fillRect/>
          </a:stretch>
        </p:blipFill>
        <p:spPr>
          <a:xfrm>
            <a:off x="6368143" y="4040776"/>
            <a:ext cx="4996543" cy="2499361"/>
          </a:xfrm>
          <a:prstGeom prst="rect">
            <a:avLst/>
          </a:prstGeom>
          <a:ln>
            <a:solidFill>
              <a:schemeClr val="tx1"/>
            </a:solidFill>
          </a:ln>
        </p:spPr>
      </p:pic>
      <p:sp>
        <p:nvSpPr>
          <p:cNvPr id="2" name="Espace réservé du numéro de diapositive 1">
            <a:extLst>
              <a:ext uri="{FF2B5EF4-FFF2-40B4-BE49-F238E27FC236}">
                <a16:creationId xmlns:a16="http://schemas.microsoft.com/office/drawing/2014/main" id="{DF173758-C6AD-143C-5FFC-80CAE0E42E80}"/>
              </a:ext>
            </a:extLst>
          </p:cNvPr>
          <p:cNvSpPr>
            <a:spLocks noGrp="1"/>
          </p:cNvSpPr>
          <p:nvPr>
            <p:ph type="sldNum" sz="quarter" idx="12"/>
          </p:nvPr>
        </p:nvSpPr>
        <p:spPr/>
        <p:txBody>
          <a:bodyPr/>
          <a:lstStyle/>
          <a:p>
            <a:fld id="{27C6CCC6-2BE5-4E42-96A4-D1E8E81A3D8E}" type="slidenum">
              <a:rPr lang="fr-FR" smtClean="0"/>
              <a:t>25</a:t>
            </a:fld>
            <a:endParaRPr lang="fr-FR"/>
          </a:p>
        </p:txBody>
      </p:sp>
    </p:spTree>
    <p:extLst>
      <p:ext uri="{BB962C8B-B14F-4D97-AF65-F5344CB8AC3E}">
        <p14:creationId xmlns:p14="http://schemas.microsoft.com/office/powerpoint/2010/main" val="3906484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2BC2BF9-B812-A0DA-9738-7667DC786D15}"/>
              </a:ext>
            </a:extLst>
          </p:cNvPr>
          <p:cNvSpPr txBox="1"/>
          <p:nvPr/>
        </p:nvSpPr>
        <p:spPr>
          <a:xfrm>
            <a:off x="-4328" y="95"/>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ea typeface="+mn-lt"/>
                <a:cs typeface="+mn-lt"/>
              </a:rPr>
              <a:t>Sprint 3</a:t>
            </a:r>
          </a:p>
        </p:txBody>
      </p:sp>
      <p:sp>
        <p:nvSpPr>
          <p:cNvPr id="5" name="ZoneTexte 4">
            <a:extLst>
              <a:ext uri="{FF2B5EF4-FFF2-40B4-BE49-F238E27FC236}">
                <a16:creationId xmlns:a16="http://schemas.microsoft.com/office/drawing/2014/main" id="{CE83C56F-BF39-3044-4CE8-510F565BB5BB}"/>
              </a:ext>
            </a:extLst>
          </p:cNvPr>
          <p:cNvSpPr txBox="1"/>
          <p:nvPr/>
        </p:nvSpPr>
        <p:spPr>
          <a:xfrm>
            <a:off x="9875478" y="-2286"/>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13538A"/>
                </a:solidFill>
                <a:ea typeface="+mn-lt"/>
                <a:cs typeface="+mn-lt"/>
              </a:rPr>
              <a:t>Conception</a:t>
            </a:r>
            <a:endParaRPr lang="fr-FR" sz="2800" b="1">
              <a:solidFill>
                <a:srgbClr val="13538A"/>
              </a:solidFill>
            </a:endParaRPr>
          </a:p>
        </p:txBody>
      </p:sp>
      <p:pic>
        <p:nvPicPr>
          <p:cNvPr id="2" name="Image 1" descr="Une image contenant texte, diagramme, capture d’écran, Police&#10;&#10;Description générée automatiquement">
            <a:extLst>
              <a:ext uri="{FF2B5EF4-FFF2-40B4-BE49-F238E27FC236}">
                <a16:creationId xmlns:a16="http://schemas.microsoft.com/office/drawing/2014/main" id="{FB4ECF3E-EFE2-88B7-8210-6A8B1502A718}"/>
              </a:ext>
            </a:extLst>
          </p:cNvPr>
          <p:cNvPicPr>
            <a:picLocks noChangeAspect="1"/>
          </p:cNvPicPr>
          <p:nvPr/>
        </p:nvPicPr>
        <p:blipFill>
          <a:blip r:embed="rId2"/>
          <a:stretch>
            <a:fillRect/>
          </a:stretch>
        </p:blipFill>
        <p:spPr>
          <a:xfrm>
            <a:off x="1035294" y="1312252"/>
            <a:ext cx="10109689" cy="4561743"/>
          </a:xfrm>
          <a:prstGeom prst="rect">
            <a:avLst/>
          </a:prstGeom>
        </p:spPr>
      </p:pic>
      <p:sp>
        <p:nvSpPr>
          <p:cNvPr id="4" name="Espace réservé du numéro de diapositive 3">
            <a:extLst>
              <a:ext uri="{FF2B5EF4-FFF2-40B4-BE49-F238E27FC236}">
                <a16:creationId xmlns:a16="http://schemas.microsoft.com/office/drawing/2014/main" id="{FF1F344F-A66D-DA3A-84E6-3A3F8B07E618}"/>
              </a:ext>
            </a:extLst>
          </p:cNvPr>
          <p:cNvSpPr>
            <a:spLocks noGrp="1"/>
          </p:cNvSpPr>
          <p:nvPr>
            <p:ph type="sldNum" sz="quarter" idx="12"/>
          </p:nvPr>
        </p:nvSpPr>
        <p:spPr/>
        <p:txBody>
          <a:bodyPr/>
          <a:lstStyle/>
          <a:p>
            <a:fld id="{27C6CCC6-2BE5-4E42-96A4-D1E8E81A3D8E}" type="slidenum">
              <a:rPr lang="fr-FR" smtClean="0"/>
              <a:t>26</a:t>
            </a:fld>
            <a:endParaRPr lang="fr-FR"/>
          </a:p>
        </p:txBody>
      </p:sp>
    </p:spTree>
    <p:extLst>
      <p:ext uri="{BB962C8B-B14F-4D97-AF65-F5344CB8AC3E}">
        <p14:creationId xmlns:p14="http://schemas.microsoft.com/office/powerpoint/2010/main" val="4217669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6FED481-7FB2-EE85-6352-FAEB1E432748}"/>
              </a:ext>
            </a:extLst>
          </p:cNvPr>
          <p:cNvSpPr txBox="1"/>
          <p:nvPr/>
        </p:nvSpPr>
        <p:spPr>
          <a:xfrm>
            <a:off x="9875478" y="-2286"/>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13538A"/>
                </a:solidFill>
                <a:ea typeface="+mn-lt"/>
                <a:cs typeface="+mn-lt"/>
              </a:rPr>
              <a:t>Conception</a:t>
            </a:r>
            <a:endParaRPr lang="fr-FR" sz="2800" b="1">
              <a:solidFill>
                <a:srgbClr val="13538A"/>
              </a:solidFill>
            </a:endParaRPr>
          </a:p>
        </p:txBody>
      </p:sp>
      <p:pic>
        <p:nvPicPr>
          <p:cNvPr id="4" name="Image 3" descr="Une image contenant texte, capture d’écran, nombre, diagramme&#10;&#10;Description générée automatiquement">
            <a:extLst>
              <a:ext uri="{FF2B5EF4-FFF2-40B4-BE49-F238E27FC236}">
                <a16:creationId xmlns:a16="http://schemas.microsoft.com/office/drawing/2014/main" id="{0F5F6640-A0BE-0D80-98A5-C644174395EB}"/>
              </a:ext>
            </a:extLst>
          </p:cNvPr>
          <p:cNvPicPr>
            <a:picLocks noChangeAspect="1"/>
          </p:cNvPicPr>
          <p:nvPr/>
        </p:nvPicPr>
        <p:blipFill>
          <a:blip r:embed="rId2"/>
          <a:stretch>
            <a:fillRect/>
          </a:stretch>
        </p:blipFill>
        <p:spPr>
          <a:xfrm>
            <a:off x="879230" y="1416170"/>
            <a:ext cx="10445262" cy="4494583"/>
          </a:xfrm>
          <a:prstGeom prst="rect">
            <a:avLst/>
          </a:prstGeom>
        </p:spPr>
      </p:pic>
      <p:sp>
        <p:nvSpPr>
          <p:cNvPr id="2" name="Espace réservé du numéro de diapositive 1">
            <a:extLst>
              <a:ext uri="{FF2B5EF4-FFF2-40B4-BE49-F238E27FC236}">
                <a16:creationId xmlns:a16="http://schemas.microsoft.com/office/drawing/2014/main" id="{11EDD224-6B79-2AC4-EE9D-D96D62630875}"/>
              </a:ext>
            </a:extLst>
          </p:cNvPr>
          <p:cNvSpPr>
            <a:spLocks noGrp="1"/>
          </p:cNvSpPr>
          <p:nvPr>
            <p:ph type="sldNum" sz="quarter" idx="12"/>
          </p:nvPr>
        </p:nvSpPr>
        <p:spPr/>
        <p:txBody>
          <a:bodyPr/>
          <a:lstStyle/>
          <a:p>
            <a:fld id="{27C6CCC6-2BE5-4E42-96A4-D1E8E81A3D8E}" type="slidenum">
              <a:rPr lang="fr-FR" smtClean="0"/>
              <a:t>27</a:t>
            </a:fld>
            <a:endParaRPr lang="fr-FR"/>
          </a:p>
        </p:txBody>
      </p:sp>
    </p:spTree>
    <p:extLst>
      <p:ext uri="{BB962C8B-B14F-4D97-AF65-F5344CB8AC3E}">
        <p14:creationId xmlns:p14="http://schemas.microsoft.com/office/powerpoint/2010/main" val="3512111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EEDBBB4-E4B7-A984-D5FE-5D36660F2C46}"/>
              </a:ext>
            </a:extLst>
          </p:cNvPr>
          <p:cNvSpPr txBox="1"/>
          <p:nvPr/>
        </p:nvSpPr>
        <p:spPr>
          <a:xfrm>
            <a:off x="9505364" y="8600"/>
            <a:ext cx="565009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13538A"/>
                </a:solidFill>
                <a:ea typeface="+mn-lt"/>
                <a:cs typeface="+mn-lt"/>
              </a:rPr>
              <a:t>Réalisation</a:t>
            </a:r>
            <a:endParaRPr lang="fr-FR" sz="2800" b="1" err="1">
              <a:solidFill>
                <a:srgbClr val="13538A"/>
              </a:solidFill>
            </a:endParaRPr>
          </a:p>
        </p:txBody>
      </p:sp>
      <p:pic>
        <p:nvPicPr>
          <p:cNvPr id="4" name="Image 3" descr="Une image contenant texte, capture d’écran, logiciel, Icône d’ordinateur&#10;&#10;Description générée automatiquement">
            <a:extLst>
              <a:ext uri="{FF2B5EF4-FFF2-40B4-BE49-F238E27FC236}">
                <a16:creationId xmlns:a16="http://schemas.microsoft.com/office/drawing/2014/main" id="{F6B0EB94-39D9-D89C-0227-8D4985FF09F8}"/>
              </a:ext>
            </a:extLst>
          </p:cNvPr>
          <p:cNvPicPr>
            <a:picLocks noChangeAspect="1"/>
          </p:cNvPicPr>
          <p:nvPr/>
        </p:nvPicPr>
        <p:blipFill>
          <a:blip r:embed="rId2"/>
          <a:stretch>
            <a:fillRect/>
          </a:stretch>
        </p:blipFill>
        <p:spPr>
          <a:xfrm>
            <a:off x="2677886" y="859637"/>
            <a:ext cx="5439508" cy="2815883"/>
          </a:xfrm>
          <a:prstGeom prst="rect">
            <a:avLst/>
          </a:prstGeom>
          <a:ln>
            <a:solidFill>
              <a:schemeClr val="tx1"/>
            </a:solidFill>
          </a:ln>
        </p:spPr>
      </p:pic>
      <p:pic>
        <p:nvPicPr>
          <p:cNvPr id="5" name="Image 4" descr="Une image contenant texte, capture d’écran, logiciel, Icône d’ordinateur&#10;&#10;Description générée automatiquement">
            <a:extLst>
              <a:ext uri="{FF2B5EF4-FFF2-40B4-BE49-F238E27FC236}">
                <a16:creationId xmlns:a16="http://schemas.microsoft.com/office/drawing/2014/main" id="{D764F8CC-7144-8311-3D1F-DA8D15FCFAE8}"/>
              </a:ext>
            </a:extLst>
          </p:cNvPr>
          <p:cNvPicPr>
            <a:picLocks noChangeAspect="1"/>
          </p:cNvPicPr>
          <p:nvPr/>
        </p:nvPicPr>
        <p:blipFill>
          <a:blip r:embed="rId3"/>
          <a:stretch>
            <a:fillRect/>
          </a:stretch>
        </p:blipFill>
        <p:spPr>
          <a:xfrm>
            <a:off x="628858" y="3903784"/>
            <a:ext cx="5439509" cy="2825262"/>
          </a:xfrm>
          <a:prstGeom prst="rect">
            <a:avLst/>
          </a:prstGeom>
          <a:ln>
            <a:solidFill>
              <a:schemeClr val="tx1"/>
            </a:solidFill>
          </a:ln>
        </p:spPr>
      </p:pic>
      <p:pic>
        <p:nvPicPr>
          <p:cNvPr id="6" name="Image 5" descr="Une image contenant texte, capture d’écran, logiciel, nombre&#10;&#10;Description générée automatiquement">
            <a:extLst>
              <a:ext uri="{FF2B5EF4-FFF2-40B4-BE49-F238E27FC236}">
                <a16:creationId xmlns:a16="http://schemas.microsoft.com/office/drawing/2014/main" id="{739B26D5-2B9F-79E8-4B95-C0A09AC89BD0}"/>
              </a:ext>
            </a:extLst>
          </p:cNvPr>
          <p:cNvPicPr>
            <a:picLocks noChangeAspect="1"/>
          </p:cNvPicPr>
          <p:nvPr/>
        </p:nvPicPr>
        <p:blipFill>
          <a:blip r:embed="rId4"/>
          <a:stretch>
            <a:fillRect/>
          </a:stretch>
        </p:blipFill>
        <p:spPr>
          <a:xfrm>
            <a:off x="6259286" y="3905795"/>
            <a:ext cx="5410200" cy="2801983"/>
          </a:xfrm>
          <a:prstGeom prst="rect">
            <a:avLst/>
          </a:prstGeom>
          <a:ln>
            <a:solidFill>
              <a:schemeClr val="tx1"/>
            </a:solidFill>
          </a:ln>
        </p:spPr>
      </p:pic>
      <p:sp>
        <p:nvSpPr>
          <p:cNvPr id="2" name="Espace réservé du numéro de diapositive 1">
            <a:extLst>
              <a:ext uri="{FF2B5EF4-FFF2-40B4-BE49-F238E27FC236}">
                <a16:creationId xmlns:a16="http://schemas.microsoft.com/office/drawing/2014/main" id="{6EED1CD4-ED61-27F7-34D1-E0A84363BA9D}"/>
              </a:ext>
            </a:extLst>
          </p:cNvPr>
          <p:cNvSpPr>
            <a:spLocks noGrp="1"/>
          </p:cNvSpPr>
          <p:nvPr>
            <p:ph type="sldNum" sz="quarter" idx="12"/>
          </p:nvPr>
        </p:nvSpPr>
        <p:spPr/>
        <p:txBody>
          <a:bodyPr/>
          <a:lstStyle/>
          <a:p>
            <a:fld id="{27C6CCC6-2BE5-4E42-96A4-D1E8E81A3D8E}" type="slidenum">
              <a:rPr lang="fr-FR" smtClean="0"/>
              <a:t>28</a:t>
            </a:fld>
            <a:endParaRPr lang="fr-FR"/>
          </a:p>
        </p:txBody>
      </p:sp>
    </p:spTree>
    <p:extLst>
      <p:ext uri="{BB962C8B-B14F-4D97-AF65-F5344CB8AC3E}">
        <p14:creationId xmlns:p14="http://schemas.microsoft.com/office/powerpoint/2010/main" val="304722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951B575B-3010-0DDA-FD2B-F038AF0B4616}"/>
              </a:ext>
            </a:extLst>
          </p:cNvPr>
          <p:cNvSpPr/>
          <p:nvPr/>
        </p:nvSpPr>
        <p:spPr>
          <a:xfrm>
            <a:off x="5292345" y="1813862"/>
            <a:ext cx="8574510" cy="1609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77B483A9-BC9E-F8D8-D1BC-2F73C4687682}"/>
              </a:ext>
            </a:extLst>
          </p:cNvPr>
          <p:cNvSpPr txBox="1"/>
          <p:nvPr/>
        </p:nvSpPr>
        <p:spPr>
          <a:xfrm>
            <a:off x="5567868" y="2146786"/>
            <a:ext cx="61681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800" b="1"/>
              <a:t>Conclusion générale</a:t>
            </a:r>
            <a:endParaRPr lang="fr-FR" sz="4800"/>
          </a:p>
        </p:txBody>
      </p:sp>
      <p:sp>
        <p:nvSpPr>
          <p:cNvPr id="2" name="Espace réservé du numéro de diapositive 1">
            <a:extLst>
              <a:ext uri="{FF2B5EF4-FFF2-40B4-BE49-F238E27FC236}">
                <a16:creationId xmlns:a16="http://schemas.microsoft.com/office/drawing/2014/main" id="{2ED46FDC-6B32-0250-BB02-CC04B87A8BFF}"/>
              </a:ext>
            </a:extLst>
          </p:cNvPr>
          <p:cNvSpPr>
            <a:spLocks noGrp="1"/>
          </p:cNvSpPr>
          <p:nvPr>
            <p:ph type="sldNum" sz="quarter" idx="12"/>
          </p:nvPr>
        </p:nvSpPr>
        <p:spPr/>
        <p:txBody>
          <a:bodyPr/>
          <a:lstStyle/>
          <a:p>
            <a:fld id="{27C6CCC6-2BE5-4E42-96A4-D1E8E81A3D8E}" type="slidenum">
              <a:rPr lang="fr-FR" smtClean="0"/>
              <a:t>29</a:t>
            </a:fld>
            <a:endParaRPr lang="fr-FR"/>
          </a:p>
        </p:txBody>
      </p:sp>
    </p:spTree>
    <p:extLst>
      <p:ext uri="{BB962C8B-B14F-4D97-AF65-F5344CB8AC3E}">
        <p14:creationId xmlns:p14="http://schemas.microsoft.com/office/powerpoint/2010/main" val="90542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FCDCC"/>
        </a:solidFill>
        <a:effectLst/>
      </p:bgPr>
    </p:bg>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77174568-AA9F-6928-8AD8-4EE60AD9BE7C}"/>
              </a:ext>
            </a:extLst>
          </p:cNvPr>
          <p:cNvSpPr/>
          <p:nvPr/>
        </p:nvSpPr>
        <p:spPr>
          <a:xfrm>
            <a:off x="5292345" y="1813862"/>
            <a:ext cx="8574510" cy="1609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9FED1454-AD03-0F64-B0E0-8255C0F8D8D8}"/>
              </a:ext>
            </a:extLst>
          </p:cNvPr>
          <p:cNvSpPr txBox="1"/>
          <p:nvPr/>
        </p:nvSpPr>
        <p:spPr>
          <a:xfrm>
            <a:off x="5567868" y="2146786"/>
            <a:ext cx="61681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800" b="1">
                <a:solidFill>
                  <a:srgbClr val="002046"/>
                </a:solidFill>
              </a:rPr>
              <a:t>Introduction générale</a:t>
            </a:r>
            <a:endParaRPr lang="fr-FR" sz="4800"/>
          </a:p>
        </p:txBody>
      </p:sp>
      <p:sp>
        <p:nvSpPr>
          <p:cNvPr id="2" name="Espace réservé du numéro de diapositive 1">
            <a:extLst>
              <a:ext uri="{FF2B5EF4-FFF2-40B4-BE49-F238E27FC236}">
                <a16:creationId xmlns:a16="http://schemas.microsoft.com/office/drawing/2014/main" id="{00E05FAF-1AFC-E960-B79C-1E46597B752A}"/>
              </a:ext>
            </a:extLst>
          </p:cNvPr>
          <p:cNvSpPr>
            <a:spLocks noGrp="1"/>
          </p:cNvSpPr>
          <p:nvPr>
            <p:ph type="sldNum" sz="quarter" idx="12"/>
          </p:nvPr>
        </p:nvSpPr>
        <p:spPr/>
        <p:txBody>
          <a:bodyPr/>
          <a:lstStyle/>
          <a:p>
            <a:fld id="{27C6CCC6-2BE5-4E42-96A4-D1E8E81A3D8E}" type="slidenum">
              <a:rPr lang="fr-FR" smtClean="0"/>
              <a:t>3</a:t>
            </a:fld>
            <a:endParaRPr lang="fr-FR"/>
          </a:p>
        </p:txBody>
      </p:sp>
    </p:spTree>
    <p:extLst>
      <p:ext uri="{BB962C8B-B14F-4D97-AF65-F5344CB8AC3E}">
        <p14:creationId xmlns:p14="http://schemas.microsoft.com/office/powerpoint/2010/main" val="19555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FBB9E75-C564-96A5-6231-10DA34B61795}"/>
              </a:ext>
            </a:extLst>
          </p:cNvPr>
          <p:cNvSpPr txBox="1"/>
          <p:nvPr/>
        </p:nvSpPr>
        <p:spPr>
          <a:xfrm>
            <a:off x="846358" y="1592301"/>
            <a:ext cx="816233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000">
                <a:ea typeface="+mn-lt"/>
                <a:cs typeface="+mn-lt"/>
              </a:rPr>
              <a:t>En conclusion, ce projet a permis de développer une solution digitale performante et centralisée, répondant aux besoins spécifiques de gestion des contrats tout en optimisant les processus et en facilitant leur supervision en temps réel.</a:t>
            </a:r>
            <a:endParaRPr lang="fr-FR" sz="2000"/>
          </a:p>
        </p:txBody>
      </p:sp>
      <p:sp>
        <p:nvSpPr>
          <p:cNvPr id="3" name="ZoneTexte 2">
            <a:extLst>
              <a:ext uri="{FF2B5EF4-FFF2-40B4-BE49-F238E27FC236}">
                <a16:creationId xmlns:a16="http://schemas.microsoft.com/office/drawing/2014/main" id="{0561A868-B69E-807E-124D-79B4A6B60EDB}"/>
              </a:ext>
            </a:extLst>
          </p:cNvPr>
          <p:cNvSpPr txBox="1"/>
          <p:nvPr/>
        </p:nvSpPr>
        <p:spPr>
          <a:xfrm>
            <a:off x="-67587" y="-3857"/>
            <a:ext cx="31128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b="1">
                <a:solidFill>
                  <a:srgbClr val="7030A0"/>
                </a:solidFill>
              </a:rPr>
              <a:t>conclusion</a:t>
            </a:r>
          </a:p>
        </p:txBody>
      </p:sp>
      <p:sp>
        <p:nvSpPr>
          <p:cNvPr id="4" name="Espace réservé du numéro de diapositive 3">
            <a:extLst>
              <a:ext uri="{FF2B5EF4-FFF2-40B4-BE49-F238E27FC236}">
                <a16:creationId xmlns:a16="http://schemas.microsoft.com/office/drawing/2014/main" id="{19AE0FA3-F71C-8F09-20DF-103369ECA666}"/>
              </a:ext>
            </a:extLst>
          </p:cNvPr>
          <p:cNvSpPr>
            <a:spLocks noGrp="1"/>
          </p:cNvSpPr>
          <p:nvPr>
            <p:ph type="sldNum" sz="quarter" idx="12"/>
          </p:nvPr>
        </p:nvSpPr>
        <p:spPr/>
        <p:txBody>
          <a:bodyPr/>
          <a:lstStyle/>
          <a:p>
            <a:fld id="{27C6CCC6-2BE5-4E42-96A4-D1E8E81A3D8E}" type="slidenum">
              <a:rPr lang="fr-FR" smtClean="0"/>
              <a:t>30</a:t>
            </a:fld>
            <a:endParaRPr lang="fr-FR"/>
          </a:p>
        </p:txBody>
      </p:sp>
    </p:spTree>
    <p:extLst>
      <p:ext uri="{BB962C8B-B14F-4D97-AF65-F5344CB8AC3E}">
        <p14:creationId xmlns:p14="http://schemas.microsoft.com/office/powerpoint/2010/main" val="2765901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36A92BB-8220-29A6-32EE-14C4B28F45AE}"/>
              </a:ext>
            </a:extLst>
          </p:cNvPr>
          <p:cNvSpPr txBox="1"/>
          <p:nvPr/>
        </p:nvSpPr>
        <p:spPr>
          <a:xfrm>
            <a:off x="2438659" y="1879202"/>
            <a:ext cx="831246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800">
                <a:solidFill>
                  <a:schemeClr val="bg1"/>
                </a:solidFill>
              </a:rPr>
              <a:t>Merci pour votre attention !!</a:t>
            </a:r>
          </a:p>
        </p:txBody>
      </p:sp>
      <p:sp>
        <p:nvSpPr>
          <p:cNvPr id="3" name="Espace réservé du numéro de diapositive 2">
            <a:extLst>
              <a:ext uri="{FF2B5EF4-FFF2-40B4-BE49-F238E27FC236}">
                <a16:creationId xmlns:a16="http://schemas.microsoft.com/office/drawing/2014/main" id="{46B42315-067B-0565-9EA4-09D441C37B3B}"/>
              </a:ext>
            </a:extLst>
          </p:cNvPr>
          <p:cNvSpPr>
            <a:spLocks noGrp="1"/>
          </p:cNvSpPr>
          <p:nvPr>
            <p:ph type="sldNum" sz="quarter" idx="12"/>
          </p:nvPr>
        </p:nvSpPr>
        <p:spPr/>
        <p:txBody>
          <a:bodyPr/>
          <a:lstStyle/>
          <a:p>
            <a:fld id="{27C6CCC6-2BE5-4E42-96A4-D1E8E81A3D8E}" type="slidenum">
              <a:rPr lang="fr-FR" smtClean="0"/>
              <a:t>31</a:t>
            </a:fld>
            <a:endParaRPr lang="fr-FR"/>
          </a:p>
        </p:txBody>
      </p:sp>
    </p:spTree>
    <p:extLst>
      <p:ext uri="{BB962C8B-B14F-4D97-AF65-F5344CB8AC3E}">
        <p14:creationId xmlns:p14="http://schemas.microsoft.com/office/powerpoint/2010/main" val="123086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6249E2D-B636-F890-3008-231DF9EBB181}"/>
              </a:ext>
            </a:extLst>
          </p:cNvPr>
          <p:cNvSpPr txBox="1"/>
          <p:nvPr/>
        </p:nvSpPr>
        <p:spPr>
          <a:xfrm>
            <a:off x="237782" y="2301005"/>
            <a:ext cx="585651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ea typeface="+mn-lt"/>
                <a:cs typeface="+mn-lt"/>
              </a:rPr>
              <a:t>Avec l'évolution de la transformation digitale, les entreprises modernes cherchent constamment à améliorer leur productivité, simplifier leurs processus et renforcer leur agilité. C'est dans ce contexte que mon projet prend place.</a:t>
            </a:r>
            <a:endParaRPr lang="fr-FR"/>
          </a:p>
          <a:p>
            <a:endParaRPr lang="fr-FR" sz="2000">
              <a:ea typeface="+mn-lt"/>
              <a:cs typeface="+mn-lt"/>
            </a:endParaRPr>
          </a:p>
          <a:p>
            <a:endParaRPr lang="fr-FR" sz="2000"/>
          </a:p>
        </p:txBody>
      </p:sp>
      <p:pic>
        <p:nvPicPr>
          <p:cNvPr id="7" name="Image 6" descr="Une image contenant chaussures, dessin humoristique, clipart, graphisme&#10;&#10;Description générée automatiquement">
            <a:extLst>
              <a:ext uri="{FF2B5EF4-FFF2-40B4-BE49-F238E27FC236}">
                <a16:creationId xmlns:a16="http://schemas.microsoft.com/office/drawing/2014/main" id="{2F08447E-1191-2EAF-A780-A12160D4D9C0}"/>
              </a:ext>
            </a:extLst>
          </p:cNvPr>
          <p:cNvPicPr>
            <a:picLocks noChangeAspect="1"/>
          </p:cNvPicPr>
          <p:nvPr/>
        </p:nvPicPr>
        <p:blipFill>
          <a:blip r:embed="rId2"/>
          <a:stretch>
            <a:fillRect/>
          </a:stretch>
        </p:blipFill>
        <p:spPr>
          <a:xfrm>
            <a:off x="6261098" y="261864"/>
            <a:ext cx="5715000" cy="5715000"/>
          </a:xfrm>
          <a:prstGeom prst="rect">
            <a:avLst/>
          </a:prstGeom>
        </p:spPr>
      </p:pic>
      <p:sp>
        <p:nvSpPr>
          <p:cNvPr id="8" name="ZoneTexte 7">
            <a:extLst>
              <a:ext uri="{FF2B5EF4-FFF2-40B4-BE49-F238E27FC236}">
                <a16:creationId xmlns:a16="http://schemas.microsoft.com/office/drawing/2014/main" id="{C914D562-E5A6-21DB-930C-BA3AF6CFE000}"/>
              </a:ext>
            </a:extLst>
          </p:cNvPr>
          <p:cNvSpPr txBox="1"/>
          <p:nvPr/>
        </p:nvSpPr>
        <p:spPr>
          <a:xfrm>
            <a:off x="2087" y="-1129"/>
            <a:ext cx="40585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Introduction</a:t>
            </a:r>
            <a:r>
              <a:rPr lang="fr-FR" b="1"/>
              <a:t> </a:t>
            </a:r>
            <a:endParaRPr lang="fr-FR"/>
          </a:p>
        </p:txBody>
      </p:sp>
      <p:sp>
        <p:nvSpPr>
          <p:cNvPr id="3" name="Espace réservé du numéro de diapositive 2">
            <a:extLst>
              <a:ext uri="{FF2B5EF4-FFF2-40B4-BE49-F238E27FC236}">
                <a16:creationId xmlns:a16="http://schemas.microsoft.com/office/drawing/2014/main" id="{7BDB3CF8-88E2-4AB1-0C99-8ACB74B1F2F6}"/>
              </a:ext>
            </a:extLst>
          </p:cNvPr>
          <p:cNvSpPr>
            <a:spLocks noGrp="1"/>
          </p:cNvSpPr>
          <p:nvPr>
            <p:ph type="sldNum" sz="quarter" idx="12"/>
          </p:nvPr>
        </p:nvSpPr>
        <p:spPr/>
        <p:txBody>
          <a:bodyPr/>
          <a:lstStyle/>
          <a:p>
            <a:fld id="{27C6CCC6-2BE5-4E42-96A4-D1E8E81A3D8E}" type="slidenum">
              <a:rPr lang="fr-FR" smtClean="0"/>
              <a:t>4</a:t>
            </a:fld>
            <a:endParaRPr lang="fr-FR"/>
          </a:p>
        </p:txBody>
      </p:sp>
    </p:spTree>
    <p:extLst>
      <p:ext uri="{BB962C8B-B14F-4D97-AF65-F5344CB8AC3E}">
        <p14:creationId xmlns:p14="http://schemas.microsoft.com/office/powerpoint/2010/main" val="248013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B6B4"/>
        </a:soli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4D582A16-FBE2-02FF-A977-31C512B1DA0C}"/>
              </a:ext>
            </a:extLst>
          </p:cNvPr>
          <p:cNvSpPr/>
          <p:nvPr/>
        </p:nvSpPr>
        <p:spPr>
          <a:xfrm>
            <a:off x="-502866" y="2365310"/>
            <a:ext cx="8574510" cy="160932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2624D9BD-99F4-D9A8-039F-099BAA093B46}"/>
              </a:ext>
            </a:extLst>
          </p:cNvPr>
          <p:cNvSpPr txBox="1"/>
          <p:nvPr/>
        </p:nvSpPr>
        <p:spPr>
          <a:xfrm>
            <a:off x="3263" y="2668155"/>
            <a:ext cx="793277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800" b="1">
                <a:solidFill>
                  <a:srgbClr val="002046"/>
                </a:solidFill>
              </a:rPr>
              <a:t>Contexte générale de projet</a:t>
            </a:r>
            <a:endParaRPr lang="fr-FR" sz="4800">
              <a:solidFill>
                <a:srgbClr val="002046"/>
              </a:solidFill>
            </a:endParaRPr>
          </a:p>
          <a:p>
            <a:endParaRPr lang="fr-FR" sz="4800" b="1">
              <a:solidFill>
                <a:srgbClr val="002046"/>
              </a:solidFill>
            </a:endParaRPr>
          </a:p>
        </p:txBody>
      </p:sp>
      <p:sp>
        <p:nvSpPr>
          <p:cNvPr id="2" name="Espace réservé du numéro de diapositive 1">
            <a:extLst>
              <a:ext uri="{FF2B5EF4-FFF2-40B4-BE49-F238E27FC236}">
                <a16:creationId xmlns:a16="http://schemas.microsoft.com/office/drawing/2014/main" id="{3760B126-5C9C-2F98-68DA-7BCCF3738DFB}"/>
              </a:ext>
            </a:extLst>
          </p:cNvPr>
          <p:cNvSpPr>
            <a:spLocks noGrp="1"/>
          </p:cNvSpPr>
          <p:nvPr>
            <p:ph type="sldNum" sz="quarter" idx="12"/>
          </p:nvPr>
        </p:nvSpPr>
        <p:spPr/>
        <p:txBody>
          <a:bodyPr/>
          <a:lstStyle/>
          <a:p>
            <a:fld id="{27C6CCC6-2BE5-4E42-96A4-D1E8E81A3D8E}" type="slidenum">
              <a:rPr lang="fr-FR" smtClean="0"/>
              <a:t>5</a:t>
            </a:fld>
            <a:endParaRPr lang="fr-FR"/>
          </a:p>
        </p:txBody>
      </p:sp>
    </p:spTree>
    <p:extLst>
      <p:ext uri="{BB962C8B-B14F-4D97-AF65-F5344CB8AC3E}">
        <p14:creationId xmlns:p14="http://schemas.microsoft.com/office/powerpoint/2010/main" val="402257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77B29E4-F2A6-A19F-4AA0-D30585517D40}"/>
              </a:ext>
            </a:extLst>
          </p:cNvPr>
          <p:cNvSpPr txBox="1"/>
          <p:nvPr/>
        </p:nvSpPr>
        <p:spPr>
          <a:xfrm>
            <a:off x="412147" y="1949961"/>
            <a:ext cx="34000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ea typeface="+mn-lt"/>
                <a:cs typeface="+mn-lt"/>
              </a:rPr>
              <a:t>Tunisie Telecom</a:t>
            </a:r>
            <a:endParaRPr lang="fr-FR" sz="2800"/>
          </a:p>
        </p:txBody>
      </p:sp>
      <p:sp>
        <p:nvSpPr>
          <p:cNvPr id="5" name="ZoneTexte 4">
            <a:extLst>
              <a:ext uri="{FF2B5EF4-FFF2-40B4-BE49-F238E27FC236}">
                <a16:creationId xmlns:a16="http://schemas.microsoft.com/office/drawing/2014/main" id="{8B86487F-5DFC-2AE0-BF37-1B3262098888}"/>
              </a:ext>
            </a:extLst>
          </p:cNvPr>
          <p:cNvSpPr txBox="1"/>
          <p:nvPr/>
        </p:nvSpPr>
        <p:spPr>
          <a:xfrm>
            <a:off x="410364" y="2748529"/>
            <a:ext cx="8081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a:ea typeface="+mn-lt"/>
                <a:cs typeface="+mn-lt"/>
              </a:rPr>
              <a:t>Tunisie Telecom est le principal opérateur de télécommunications en Tunisie, fondé en 1995. Avec une forte présence sur le marché, l'entreprise propose une large gamme de services, incluant la téléphonie fixe, la téléphonie mobile, la connectivité Internet et des solutions de données, destinées aussi bien aux particuliers qu'aux entreprises.</a:t>
            </a:r>
            <a:endParaRPr lang="fr-FR"/>
          </a:p>
        </p:txBody>
      </p:sp>
      <p:sp>
        <p:nvSpPr>
          <p:cNvPr id="6" name="ZoneTexte 5">
            <a:extLst>
              <a:ext uri="{FF2B5EF4-FFF2-40B4-BE49-F238E27FC236}">
                <a16:creationId xmlns:a16="http://schemas.microsoft.com/office/drawing/2014/main" id="{1C363509-188B-EC1B-EA1F-125D1C40BB8B}"/>
              </a:ext>
            </a:extLst>
          </p:cNvPr>
          <p:cNvSpPr txBox="1"/>
          <p:nvPr/>
        </p:nvSpPr>
        <p:spPr>
          <a:xfrm>
            <a:off x="1677" y="7975"/>
            <a:ext cx="4812803"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Présentation du l'entreprise</a:t>
            </a:r>
          </a:p>
          <a:p>
            <a:endParaRPr lang="fr-FR"/>
          </a:p>
        </p:txBody>
      </p:sp>
      <p:pic>
        <p:nvPicPr>
          <p:cNvPr id="2" name="Graphic 5">
            <a:extLst>
              <a:ext uri="{FF2B5EF4-FFF2-40B4-BE49-F238E27FC236}">
                <a16:creationId xmlns:a16="http://schemas.microsoft.com/office/drawing/2014/main" id="{7026C552-6635-EC65-1946-583F0559CE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80607" y="1296580"/>
            <a:ext cx="2832402" cy="1826440"/>
          </a:xfrm>
          <a:prstGeom prst="rect">
            <a:avLst/>
          </a:prstGeom>
        </p:spPr>
      </p:pic>
      <p:sp>
        <p:nvSpPr>
          <p:cNvPr id="3" name="Espace réservé du numéro de diapositive 2">
            <a:extLst>
              <a:ext uri="{FF2B5EF4-FFF2-40B4-BE49-F238E27FC236}">
                <a16:creationId xmlns:a16="http://schemas.microsoft.com/office/drawing/2014/main" id="{C1026BCB-F86D-4108-F34F-266F5336279E}"/>
              </a:ext>
            </a:extLst>
          </p:cNvPr>
          <p:cNvSpPr>
            <a:spLocks noGrp="1"/>
          </p:cNvSpPr>
          <p:nvPr>
            <p:ph type="sldNum" sz="quarter" idx="12"/>
          </p:nvPr>
        </p:nvSpPr>
        <p:spPr/>
        <p:txBody>
          <a:bodyPr/>
          <a:lstStyle/>
          <a:p>
            <a:fld id="{27C6CCC6-2BE5-4E42-96A4-D1E8E81A3D8E}" type="slidenum">
              <a:rPr lang="fr-FR" smtClean="0"/>
              <a:t>6</a:t>
            </a:fld>
            <a:endParaRPr lang="fr-FR"/>
          </a:p>
        </p:txBody>
      </p:sp>
    </p:spTree>
    <p:extLst>
      <p:ext uri="{BB962C8B-B14F-4D97-AF65-F5344CB8AC3E}">
        <p14:creationId xmlns:p14="http://schemas.microsoft.com/office/powerpoint/2010/main" val="300465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croquis, dessin, Dessin au trait, art&#10;&#10;Description générée automatiquement">
            <a:extLst>
              <a:ext uri="{FF2B5EF4-FFF2-40B4-BE49-F238E27FC236}">
                <a16:creationId xmlns:a16="http://schemas.microsoft.com/office/drawing/2014/main" id="{E93F351E-3E1D-4B5B-4036-0509BC6346A5}"/>
              </a:ext>
            </a:extLst>
          </p:cNvPr>
          <p:cNvPicPr>
            <a:picLocks noChangeAspect="1"/>
          </p:cNvPicPr>
          <p:nvPr/>
        </p:nvPicPr>
        <p:blipFill>
          <a:blip r:embed="rId2"/>
          <a:srcRect r="840" b="9735"/>
          <a:stretch/>
        </p:blipFill>
        <p:spPr>
          <a:xfrm>
            <a:off x="11006888" y="2006"/>
            <a:ext cx="1177141" cy="2050799"/>
          </a:xfrm>
          <a:prstGeom prst="rect">
            <a:avLst/>
          </a:prstGeom>
        </p:spPr>
      </p:pic>
      <p:sp>
        <p:nvSpPr>
          <p:cNvPr id="3" name="ZoneTexte 2">
            <a:extLst>
              <a:ext uri="{FF2B5EF4-FFF2-40B4-BE49-F238E27FC236}">
                <a16:creationId xmlns:a16="http://schemas.microsoft.com/office/drawing/2014/main" id="{9FC8C158-8302-B146-48F6-804F5E32E63B}"/>
              </a:ext>
            </a:extLst>
          </p:cNvPr>
          <p:cNvSpPr txBox="1"/>
          <p:nvPr/>
        </p:nvSpPr>
        <p:spPr>
          <a:xfrm>
            <a:off x="-3700" y="1223"/>
            <a:ext cx="44895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b="1"/>
              <a:t>Problématique</a:t>
            </a:r>
          </a:p>
        </p:txBody>
      </p:sp>
      <p:sp>
        <p:nvSpPr>
          <p:cNvPr id="4" name="Rectangle : coins arrondis 3">
            <a:extLst>
              <a:ext uri="{FF2B5EF4-FFF2-40B4-BE49-F238E27FC236}">
                <a16:creationId xmlns:a16="http://schemas.microsoft.com/office/drawing/2014/main" id="{3DF37DC1-1568-8D4B-F6EF-060BA38297D7}"/>
              </a:ext>
            </a:extLst>
          </p:cNvPr>
          <p:cNvSpPr/>
          <p:nvPr/>
        </p:nvSpPr>
        <p:spPr>
          <a:xfrm>
            <a:off x="1166879" y="1790695"/>
            <a:ext cx="2765566" cy="439945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descr="Une image contenant texte, ordinateur, dessin humoristique, capture d’écran&#10;&#10;Description générée automatiquement">
            <a:extLst>
              <a:ext uri="{FF2B5EF4-FFF2-40B4-BE49-F238E27FC236}">
                <a16:creationId xmlns:a16="http://schemas.microsoft.com/office/drawing/2014/main" id="{8475A950-A400-61E1-BC09-9E6DE6D20324}"/>
              </a:ext>
            </a:extLst>
          </p:cNvPr>
          <p:cNvPicPr>
            <a:picLocks noChangeAspect="1"/>
          </p:cNvPicPr>
          <p:nvPr/>
        </p:nvPicPr>
        <p:blipFill>
          <a:blip r:embed="rId3"/>
          <a:stretch>
            <a:fillRect/>
          </a:stretch>
        </p:blipFill>
        <p:spPr>
          <a:xfrm>
            <a:off x="620757" y="1794812"/>
            <a:ext cx="3475598" cy="2891590"/>
          </a:xfrm>
          <a:prstGeom prst="rect">
            <a:avLst/>
          </a:prstGeom>
        </p:spPr>
      </p:pic>
      <p:sp>
        <p:nvSpPr>
          <p:cNvPr id="6" name="ZoneTexte 5">
            <a:extLst>
              <a:ext uri="{FF2B5EF4-FFF2-40B4-BE49-F238E27FC236}">
                <a16:creationId xmlns:a16="http://schemas.microsoft.com/office/drawing/2014/main" id="{D41E4E88-76C3-A680-E2C6-A9C6E97A4302}"/>
              </a:ext>
            </a:extLst>
          </p:cNvPr>
          <p:cNvSpPr txBox="1"/>
          <p:nvPr/>
        </p:nvSpPr>
        <p:spPr>
          <a:xfrm>
            <a:off x="1347516" y="4589990"/>
            <a:ext cx="240310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a:ea typeface="+mn-lt"/>
                <a:cs typeface="+mn-lt"/>
              </a:rPr>
              <a:t>Problèmes en termes d'efficacité pour la gestion et le suivi des fichiers Excel.</a:t>
            </a:r>
          </a:p>
        </p:txBody>
      </p:sp>
      <p:sp>
        <p:nvSpPr>
          <p:cNvPr id="14" name="Rectangle : coins arrondis 13">
            <a:extLst>
              <a:ext uri="{FF2B5EF4-FFF2-40B4-BE49-F238E27FC236}">
                <a16:creationId xmlns:a16="http://schemas.microsoft.com/office/drawing/2014/main" id="{AB5E94FD-3CF4-A750-A014-AC033C53E5F9}"/>
              </a:ext>
            </a:extLst>
          </p:cNvPr>
          <p:cNvSpPr/>
          <p:nvPr/>
        </p:nvSpPr>
        <p:spPr>
          <a:xfrm>
            <a:off x="4704736" y="1834238"/>
            <a:ext cx="2765566" cy="439945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8CB15374-82E8-2896-E9C3-AA41B790157C}"/>
              </a:ext>
            </a:extLst>
          </p:cNvPr>
          <p:cNvSpPr txBox="1"/>
          <p:nvPr/>
        </p:nvSpPr>
        <p:spPr>
          <a:xfrm>
            <a:off x="4918465" y="4580881"/>
            <a:ext cx="23465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t>Difficulter</a:t>
            </a:r>
            <a:r>
              <a:rPr lang="en-US"/>
              <a:t> de </a:t>
            </a:r>
            <a:r>
              <a:rPr lang="en-US" err="1"/>
              <a:t>superviser</a:t>
            </a:r>
            <a:r>
              <a:rPr lang="en-US"/>
              <a:t> les </a:t>
            </a:r>
            <a:r>
              <a:rPr lang="en-US" err="1"/>
              <a:t>contrats</a:t>
            </a:r>
            <a:r>
              <a:rPr lang="en-US"/>
              <a:t> </a:t>
            </a:r>
            <a:r>
              <a:rPr lang="en-US" err="1"/>
              <a:t>en</a:t>
            </a:r>
            <a:r>
              <a:rPr lang="en-US"/>
              <a:t> temps </a:t>
            </a:r>
            <a:r>
              <a:rPr lang="en-US" err="1"/>
              <a:t>réel</a:t>
            </a:r>
            <a:endParaRPr lang="fr-FR" err="1"/>
          </a:p>
        </p:txBody>
      </p:sp>
      <p:pic>
        <p:nvPicPr>
          <p:cNvPr id="19" name="Image 18" descr="Une image contenant habits, ordinateur, ordinateur portable, Animation&#10;&#10;Description générée automatiquement">
            <a:extLst>
              <a:ext uri="{FF2B5EF4-FFF2-40B4-BE49-F238E27FC236}">
                <a16:creationId xmlns:a16="http://schemas.microsoft.com/office/drawing/2014/main" id="{642FB337-4D0B-2DD3-D7C1-91EE7C87E799}"/>
              </a:ext>
            </a:extLst>
          </p:cNvPr>
          <p:cNvPicPr>
            <a:picLocks noChangeAspect="1"/>
          </p:cNvPicPr>
          <p:nvPr/>
        </p:nvPicPr>
        <p:blipFill>
          <a:blip r:embed="rId4"/>
          <a:stretch>
            <a:fillRect/>
          </a:stretch>
        </p:blipFill>
        <p:spPr>
          <a:xfrm>
            <a:off x="4800600" y="2245315"/>
            <a:ext cx="2575832" cy="1753961"/>
          </a:xfrm>
          <a:prstGeom prst="rect">
            <a:avLst/>
          </a:prstGeom>
        </p:spPr>
      </p:pic>
      <p:sp>
        <p:nvSpPr>
          <p:cNvPr id="21" name="Rectangle : coins arrondis 20">
            <a:extLst>
              <a:ext uri="{FF2B5EF4-FFF2-40B4-BE49-F238E27FC236}">
                <a16:creationId xmlns:a16="http://schemas.microsoft.com/office/drawing/2014/main" id="{62F02F3B-F99C-A482-1515-F500365A89EA}"/>
              </a:ext>
            </a:extLst>
          </p:cNvPr>
          <p:cNvSpPr/>
          <p:nvPr/>
        </p:nvSpPr>
        <p:spPr>
          <a:xfrm>
            <a:off x="8209935" y="1790694"/>
            <a:ext cx="2765566" cy="439945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5F094D72-7571-5EC0-2F48-53B94DA8EDBE}"/>
              </a:ext>
            </a:extLst>
          </p:cNvPr>
          <p:cNvSpPr txBox="1"/>
          <p:nvPr/>
        </p:nvSpPr>
        <p:spPr>
          <a:xfrm>
            <a:off x="8467208" y="4591766"/>
            <a:ext cx="23465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t>Manque d’un </a:t>
            </a:r>
            <a:r>
              <a:rPr lang="en-US" err="1"/>
              <a:t>système</a:t>
            </a:r>
            <a:r>
              <a:rPr lang="en-US"/>
              <a:t> </a:t>
            </a:r>
            <a:r>
              <a:rPr lang="en-US" err="1"/>
              <a:t>centraliser</a:t>
            </a:r>
            <a:r>
              <a:rPr lang="en-US"/>
              <a:t> pour le </a:t>
            </a:r>
            <a:r>
              <a:rPr lang="en-US" err="1"/>
              <a:t>suivi</a:t>
            </a:r>
            <a:r>
              <a:rPr lang="en-US"/>
              <a:t> des </a:t>
            </a:r>
            <a:r>
              <a:rPr lang="en-US" err="1"/>
              <a:t>demandes</a:t>
            </a:r>
            <a:endParaRPr lang="fr-FR" err="1"/>
          </a:p>
        </p:txBody>
      </p:sp>
      <p:pic>
        <p:nvPicPr>
          <p:cNvPr id="25" name="Image 24" descr="Une image contenant ordinateur portable, Visage humain, ordinateur, habits&#10;&#10;Description générée automatiquement">
            <a:extLst>
              <a:ext uri="{FF2B5EF4-FFF2-40B4-BE49-F238E27FC236}">
                <a16:creationId xmlns:a16="http://schemas.microsoft.com/office/drawing/2014/main" id="{1590154F-F7CB-AAF1-D13D-6A9E1883F099}"/>
              </a:ext>
            </a:extLst>
          </p:cNvPr>
          <p:cNvPicPr>
            <a:picLocks noChangeAspect="1"/>
          </p:cNvPicPr>
          <p:nvPr/>
        </p:nvPicPr>
        <p:blipFill>
          <a:blip r:embed="rId5"/>
          <a:stretch>
            <a:fillRect/>
          </a:stretch>
        </p:blipFill>
        <p:spPr>
          <a:xfrm>
            <a:off x="8606484" y="1976030"/>
            <a:ext cx="1981200" cy="2024743"/>
          </a:xfrm>
          <a:prstGeom prst="rect">
            <a:avLst/>
          </a:prstGeom>
        </p:spPr>
      </p:pic>
      <p:sp>
        <p:nvSpPr>
          <p:cNvPr id="7" name="Espace réservé du numéro de diapositive 6">
            <a:extLst>
              <a:ext uri="{FF2B5EF4-FFF2-40B4-BE49-F238E27FC236}">
                <a16:creationId xmlns:a16="http://schemas.microsoft.com/office/drawing/2014/main" id="{0079B82F-9EE9-19A9-8761-E47813E50824}"/>
              </a:ext>
            </a:extLst>
          </p:cNvPr>
          <p:cNvSpPr>
            <a:spLocks noGrp="1"/>
          </p:cNvSpPr>
          <p:nvPr>
            <p:ph type="sldNum" sz="quarter" idx="12"/>
          </p:nvPr>
        </p:nvSpPr>
        <p:spPr/>
        <p:txBody>
          <a:bodyPr/>
          <a:lstStyle/>
          <a:p>
            <a:fld id="{27C6CCC6-2BE5-4E42-96A4-D1E8E81A3D8E}" type="slidenum">
              <a:rPr lang="fr-FR" smtClean="0"/>
              <a:t>7</a:t>
            </a:fld>
            <a:endParaRPr lang="fr-FR"/>
          </a:p>
        </p:txBody>
      </p:sp>
    </p:spTree>
    <p:extLst>
      <p:ext uri="{BB962C8B-B14F-4D97-AF65-F5344CB8AC3E}">
        <p14:creationId xmlns:p14="http://schemas.microsoft.com/office/powerpoint/2010/main" val="90739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4" grpId="0" animBg="1"/>
      <p:bldP spid="18" grpId="0"/>
      <p:bldP spid="21"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croquis, dessin, illustration, art&#10;&#10;Description générée automatiquement">
            <a:extLst>
              <a:ext uri="{FF2B5EF4-FFF2-40B4-BE49-F238E27FC236}">
                <a16:creationId xmlns:a16="http://schemas.microsoft.com/office/drawing/2014/main" id="{163ADE81-D194-2368-F790-248C641201F6}"/>
              </a:ext>
            </a:extLst>
          </p:cNvPr>
          <p:cNvPicPr>
            <a:picLocks noChangeAspect="1"/>
          </p:cNvPicPr>
          <p:nvPr/>
        </p:nvPicPr>
        <p:blipFill>
          <a:blip r:embed="rId2"/>
          <a:stretch>
            <a:fillRect/>
          </a:stretch>
        </p:blipFill>
        <p:spPr>
          <a:xfrm>
            <a:off x="10631243" y="287"/>
            <a:ext cx="1465490" cy="2296886"/>
          </a:xfrm>
          <a:prstGeom prst="rect">
            <a:avLst/>
          </a:prstGeom>
        </p:spPr>
      </p:pic>
      <p:sp>
        <p:nvSpPr>
          <p:cNvPr id="3" name="ZoneTexte 2">
            <a:extLst>
              <a:ext uri="{FF2B5EF4-FFF2-40B4-BE49-F238E27FC236}">
                <a16:creationId xmlns:a16="http://schemas.microsoft.com/office/drawing/2014/main" id="{C5B6C391-E3FF-2CB4-3931-EFB4E65EAAA8}"/>
              </a:ext>
            </a:extLst>
          </p:cNvPr>
          <p:cNvSpPr txBox="1"/>
          <p:nvPr/>
        </p:nvSpPr>
        <p:spPr>
          <a:xfrm>
            <a:off x="2005" y="2005"/>
            <a:ext cx="37759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Solution proposée</a:t>
            </a:r>
          </a:p>
        </p:txBody>
      </p:sp>
      <p:pic>
        <p:nvPicPr>
          <p:cNvPr id="4" name="Image 3" descr="Images de Ecran Pc – Téléchargement gratuit sur Freepik">
            <a:extLst>
              <a:ext uri="{FF2B5EF4-FFF2-40B4-BE49-F238E27FC236}">
                <a16:creationId xmlns:a16="http://schemas.microsoft.com/office/drawing/2014/main" id="{92172F21-62B7-1427-30A7-1EEAFDE21A01}"/>
              </a:ext>
            </a:extLst>
          </p:cNvPr>
          <p:cNvPicPr>
            <a:picLocks noChangeAspect="1"/>
          </p:cNvPicPr>
          <p:nvPr/>
        </p:nvPicPr>
        <p:blipFill>
          <a:blip r:embed="rId3"/>
          <a:stretch>
            <a:fillRect/>
          </a:stretch>
        </p:blipFill>
        <p:spPr>
          <a:xfrm>
            <a:off x="10158359" y="5031013"/>
            <a:ext cx="2031331" cy="1817941"/>
          </a:xfrm>
          <a:prstGeom prst="rect">
            <a:avLst/>
          </a:prstGeom>
        </p:spPr>
      </p:pic>
      <p:pic>
        <p:nvPicPr>
          <p:cNvPr id="5" name="Image 4" descr="Une image contenant texte, capture d’écran, logiciel, Icône d’ordinateur&#10;&#10;Description générée automatiquement">
            <a:extLst>
              <a:ext uri="{FF2B5EF4-FFF2-40B4-BE49-F238E27FC236}">
                <a16:creationId xmlns:a16="http://schemas.microsoft.com/office/drawing/2014/main" id="{D8CBF57A-1518-4CFC-E65E-35F9A8F20768}"/>
              </a:ext>
            </a:extLst>
          </p:cNvPr>
          <p:cNvPicPr>
            <a:picLocks noChangeAspect="1"/>
          </p:cNvPicPr>
          <p:nvPr/>
        </p:nvPicPr>
        <p:blipFill>
          <a:blip r:embed="rId4"/>
          <a:stretch>
            <a:fillRect/>
          </a:stretch>
        </p:blipFill>
        <p:spPr>
          <a:xfrm>
            <a:off x="10262996" y="5150805"/>
            <a:ext cx="1839072" cy="980730"/>
          </a:xfrm>
          <a:prstGeom prst="rect">
            <a:avLst/>
          </a:prstGeom>
        </p:spPr>
      </p:pic>
      <p:sp>
        <p:nvSpPr>
          <p:cNvPr id="9" name="ZoneTexte 8">
            <a:extLst>
              <a:ext uri="{FF2B5EF4-FFF2-40B4-BE49-F238E27FC236}">
                <a16:creationId xmlns:a16="http://schemas.microsoft.com/office/drawing/2014/main" id="{4A10CAB1-75C3-92EF-EAF8-9BF3D5200BBF}"/>
              </a:ext>
            </a:extLst>
          </p:cNvPr>
          <p:cNvSpPr txBox="1"/>
          <p:nvPr/>
        </p:nvSpPr>
        <p:spPr>
          <a:xfrm>
            <a:off x="537549" y="2292456"/>
            <a:ext cx="1037147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000"/>
              <a:t>Comme solution, on a développé une application web de gestion des contrats, conçue pour offrir une interface simple et intuitive. Cette application permet de centraliser et d’optimiser la gestion des contrats, en assurant un suivi précis des échéances et une manipulation fluide des données.</a:t>
            </a:r>
          </a:p>
        </p:txBody>
      </p:sp>
      <p:sp>
        <p:nvSpPr>
          <p:cNvPr id="6" name="Espace réservé du numéro de diapositive 5">
            <a:extLst>
              <a:ext uri="{FF2B5EF4-FFF2-40B4-BE49-F238E27FC236}">
                <a16:creationId xmlns:a16="http://schemas.microsoft.com/office/drawing/2014/main" id="{51D978C4-55D1-C8A4-7C55-C78FA380C06C}"/>
              </a:ext>
            </a:extLst>
          </p:cNvPr>
          <p:cNvSpPr>
            <a:spLocks noGrp="1"/>
          </p:cNvSpPr>
          <p:nvPr>
            <p:ph type="sldNum" sz="quarter" idx="12"/>
          </p:nvPr>
        </p:nvSpPr>
        <p:spPr/>
        <p:txBody>
          <a:bodyPr/>
          <a:lstStyle/>
          <a:p>
            <a:fld id="{27C6CCC6-2BE5-4E42-96A4-D1E8E81A3D8E}" type="slidenum">
              <a:rPr lang="fr-FR" smtClean="0"/>
              <a:t>8</a:t>
            </a:fld>
            <a:endParaRPr lang="fr-FR"/>
          </a:p>
        </p:txBody>
      </p:sp>
    </p:spTree>
    <p:extLst>
      <p:ext uri="{BB962C8B-B14F-4D97-AF65-F5344CB8AC3E}">
        <p14:creationId xmlns:p14="http://schemas.microsoft.com/office/powerpoint/2010/main" val="96004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249"/>
                                          </p:stCondLst>
                                        </p:cTn>
                                        <p:tgtEl>
                                          <p:spTgt spid="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FEA6834-EC92-17A3-A849-0EAE28C69347}"/>
              </a:ext>
            </a:extLst>
          </p:cNvPr>
          <p:cNvSpPr txBox="1"/>
          <p:nvPr/>
        </p:nvSpPr>
        <p:spPr>
          <a:xfrm>
            <a:off x="303" y="-3554"/>
            <a:ext cx="45617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t>Méthodologie adopté</a:t>
            </a:r>
          </a:p>
        </p:txBody>
      </p:sp>
      <p:pic>
        <p:nvPicPr>
          <p:cNvPr id="4" name="Image 3" descr="What is Scrum? | The Agile Journey: A Scrum overview">
            <a:extLst>
              <a:ext uri="{FF2B5EF4-FFF2-40B4-BE49-F238E27FC236}">
                <a16:creationId xmlns:a16="http://schemas.microsoft.com/office/drawing/2014/main" id="{EB596537-E800-32BD-D210-3E1ED0840EE0}"/>
              </a:ext>
            </a:extLst>
          </p:cNvPr>
          <p:cNvPicPr>
            <a:picLocks noChangeAspect="1"/>
          </p:cNvPicPr>
          <p:nvPr/>
        </p:nvPicPr>
        <p:blipFill>
          <a:blip r:embed="rId2"/>
          <a:stretch>
            <a:fillRect/>
          </a:stretch>
        </p:blipFill>
        <p:spPr>
          <a:xfrm>
            <a:off x="1223963" y="1295496"/>
            <a:ext cx="9755981" cy="5088540"/>
          </a:xfrm>
          <a:prstGeom prst="rect">
            <a:avLst/>
          </a:prstGeom>
        </p:spPr>
      </p:pic>
      <p:sp>
        <p:nvSpPr>
          <p:cNvPr id="3" name="Espace réservé du numéro de diapositive 2">
            <a:extLst>
              <a:ext uri="{FF2B5EF4-FFF2-40B4-BE49-F238E27FC236}">
                <a16:creationId xmlns:a16="http://schemas.microsoft.com/office/drawing/2014/main" id="{40095A82-4CDD-D1A6-7CA8-E1227753441D}"/>
              </a:ext>
            </a:extLst>
          </p:cNvPr>
          <p:cNvSpPr>
            <a:spLocks noGrp="1"/>
          </p:cNvSpPr>
          <p:nvPr>
            <p:ph type="sldNum" sz="quarter" idx="12"/>
          </p:nvPr>
        </p:nvSpPr>
        <p:spPr/>
        <p:txBody>
          <a:bodyPr/>
          <a:lstStyle/>
          <a:p>
            <a:fld id="{27C6CCC6-2BE5-4E42-96A4-D1E8E81A3D8E}" type="slidenum">
              <a:rPr lang="fr-FR" smtClean="0"/>
              <a:t>9</a:t>
            </a:fld>
            <a:endParaRPr lang="fr-FR"/>
          </a:p>
        </p:txBody>
      </p:sp>
    </p:spTree>
    <p:extLst>
      <p:ext uri="{BB962C8B-B14F-4D97-AF65-F5344CB8AC3E}">
        <p14:creationId xmlns:p14="http://schemas.microsoft.com/office/powerpoint/2010/main" val="405407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31</Slides>
  <Notes>0</Notes>
  <HiddenSlides>0</HiddenSlide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41</cp:revision>
  <dcterms:created xsi:type="dcterms:W3CDTF">2012-07-30T22:21:58Z</dcterms:created>
  <dcterms:modified xsi:type="dcterms:W3CDTF">2024-11-28T05:20:04Z</dcterms:modified>
</cp:coreProperties>
</file>