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261" r:id="rId3"/>
    <p:sldId id="362" r:id="rId4"/>
    <p:sldId id="363" r:id="rId5"/>
    <p:sldId id="364" r:id="rId6"/>
    <p:sldId id="365" r:id="rId7"/>
    <p:sldId id="367" r:id="rId8"/>
    <p:sldId id="374" r:id="rId9"/>
    <p:sldId id="368" r:id="rId10"/>
    <p:sldId id="369" r:id="rId11"/>
    <p:sldId id="370" r:id="rId12"/>
    <p:sldId id="371" r:id="rId13"/>
    <p:sldId id="372" r:id="rId14"/>
    <p:sldId id="373" r:id="rId15"/>
    <p:sldId id="375" r:id="rId16"/>
    <p:sldId id="380" r:id="rId17"/>
    <p:sldId id="376" r:id="rId18"/>
    <p:sldId id="377" r:id="rId19"/>
    <p:sldId id="378" r:id="rId20"/>
    <p:sldId id="379" r:id="rId21"/>
  </p:sldIdLst>
  <p:sldSz cx="10082213" cy="7561263"/>
  <p:notesSz cx="6811963" cy="9942513"/>
  <p:defaultTextStyle>
    <a:defPPr>
      <a:defRPr lang="de-DE"/>
    </a:defPPr>
    <a:lvl1pPr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FF"/>
    <a:srgbClr val="FF9D5B"/>
    <a:srgbClr val="F8F8F8"/>
    <a:srgbClr val="EAEAEA"/>
    <a:srgbClr val="339933"/>
    <a:srgbClr val="00CC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69748" autoAdjust="0"/>
  </p:normalViewPr>
  <p:slideViewPr>
    <p:cSldViewPr>
      <p:cViewPr varScale="1">
        <p:scale>
          <a:sx n="68" d="100"/>
          <a:sy n="68" d="100"/>
        </p:scale>
        <p:origin x="1644" y="60"/>
      </p:cViewPr>
      <p:guideLst>
        <p:guide orient="horz" pos="2381"/>
        <p:guide pos="3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32"/>
    </p:cViewPr>
  </p:sorterViewPr>
  <p:notesViewPr>
    <p:cSldViewPr>
      <p:cViewPr varScale="1">
        <p:scale>
          <a:sx n="70" d="100"/>
          <a:sy n="70" d="100"/>
        </p:scale>
        <p:origin x="-3456" y="-96"/>
      </p:cViewPr>
      <p:guideLst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334" tIns="44166" rIns="88334" bIns="44166" numCol="1" anchor="t" anchorCtr="0" compatLnSpc="1">
            <a:prstTxWarp prst="textNoShape">
              <a:avLst/>
            </a:prstTxWarp>
          </a:bodyPr>
          <a:lstStyle>
            <a:lvl1pPr algn="l" defTabSz="884238">
              <a:lnSpc>
                <a:spcPct val="100000"/>
              </a:lnSpc>
              <a:buFontTx/>
              <a:buNone/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2750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334" tIns="44166" rIns="88334" bIns="44166" numCol="1" anchor="t" anchorCtr="0" compatLnSpc="1">
            <a:prstTxWarp prst="textNoShape">
              <a:avLst/>
            </a:prstTxWarp>
          </a:bodyPr>
          <a:lstStyle>
            <a:lvl1pPr algn="r" defTabSz="884238">
              <a:lnSpc>
                <a:spcPct val="100000"/>
              </a:lnSpc>
              <a:buFontTx/>
              <a:buNone/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334" tIns="44166" rIns="88334" bIns="44166" numCol="1" anchor="b" anchorCtr="0" compatLnSpc="1">
            <a:prstTxWarp prst="textNoShape">
              <a:avLst/>
            </a:prstTxWarp>
          </a:bodyPr>
          <a:lstStyle>
            <a:lvl1pPr algn="l" defTabSz="884238">
              <a:lnSpc>
                <a:spcPct val="100000"/>
              </a:lnSpc>
              <a:buFontTx/>
              <a:buNone/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2750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334" tIns="44166" rIns="88334" bIns="44166" numCol="1" anchor="b" anchorCtr="0" compatLnSpc="1">
            <a:prstTxWarp prst="textNoShape">
              <a:avLst/>
            </a:prstTxWarp>
          </a:bodyPr>
          <a:lstStyle>
            <a:lvl1pPr algn="r" defTabSz="884238">
              <a:lnSpc>
                <a:spcPct val="100000"/>
              </a:lnSpc>
              <a:buFontTx/>
              <a:buNone/>
              <a:defRPr sz="1200" i="0" u="none"/>
            </a:lvl1pPr>
          </a:lstStyle>
          <a:p>
            <a:pPr>
              <a:defRPr/>
            </a:pPr>
            <a:fld id="{2D3BC62F-B1EC-48C7-B660-7523F970B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t" anchorCtr="0" compatLnSpc="1">
            <a:prstTxWarp prst="textNoShape">
              <a:avLst/>
            </a:prstTxWarp>
          </a:bodyPr>
          <a:lstStyle>
            <a:lvl1pPr algn="l" defTabSz="957263">
              <a:lnSpc>
                <a:spcPct val="100000"/>
              </a:lnSpc>
              <a:buFontTx/>
              <a:buNone/>
              <a:defRPr sz="1300" i="0" u="none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2750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t" anchorCtr="0" compatLnSpc="1">
            <a:prstTxWarp prst="textNoShape">
              <a:avLst/>
            </a:prstTxWarp>
          </a:bodyPr>
          <a:lstStyle>
            <a:lvl1pPr algn="r" defTabSz="957263">
              <a:lnSpc>
                <a:spcPct val="100000"/>
              </a:lnSpc>
              <a:buFontTx/>
              <a:buNone/>
              <a:defRPr sz="1300" i="0" u="none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9887" cy="4473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b" anchorCtr="0" compatLnSpc="1">
            <a:prstTxWarp prst="textNoShape">
              <a:avLst/>
            </a:prstTxWarp>
          </a:bodyPr>
          <a:lstStyle>
            <a:lvl1pPr algn="l" defTabSz="957263">
              <a:lnSpc>
                <a:spcPct val="100000"/>
              </a:lnSpc>
              <a:buFontTx/>
              <a:buNone/>
              <a:defRPr sz="1300" i="0" u="none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2750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b" anchorCtr="0" compatLnSpc="1">
            <a:prstTxWarp prst="textNoShape">
              <a:avLst/>
            </a:prstTxWarp>
          </a:bodyPr>
          <a:lstStyle>
            <a:lvl1pPr algn="r" defTabSz="957263">
              <a:lnSpc>
                <a:spcPct val="100000"/>
              </a:lnSpc>
              <a:buFontTx/>
              <a:buNone/>
              <a:defRPr sz="1300" i="0" u="none"/>
            </a:lvl1pPr>
          </a:lstStyle>
          <a:p>
            <a:pPr>
              <a:defRPr/>
            </a:pPr>
            <a:fld id="{7298556E-34A8-4C89-928C-C44CFAE91F0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347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850C29-8A19-4539-A238-662EF371494B}" type="slidenum">
              <a:rPr lang="de-DE" sz="1300" i="0" u="none" smtClean="0"/>
              <a:pPr eaLnBrk="1" hangingPunct="1"/>
              <a:t>1</a:t>
            </a:fld>
            <a:endParaRPr lang="de-DE" sz="1300" i="0" u="none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70462" cy="3727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42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746125"/>
            <a:ext cx="4970463" cy="37274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B8CE8C-FE07-45AE-B0F5-C2FA4B625204}" type="slidenum">
              <a:rPr lang="de-DE" sz="1300" i="0" u="none" smtClean="0"/>
              <a:pPr eaLnBrk="1" hangingPunct="1"/>
              <a:t>2</a:t>
            </a:fld>
            <a:endParaRPr lang="de-DE" sz="1300" i="0" u="none" smtClean="0"/>
          </a:p>
        </p:txBody>
      </p:sp>
    </p:spTree>
    <p:extLst>
      <p:ext uri="{BB962C8B-B14F-4D97-AF65-F5344CB8AC3E}">
        <p14:creationId xmlns:p14="http://schemas.microsoft.com/office/powerpoint/2010/main" val="361869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3889" y="900311"/>
            <a:ext cx="9029682" cy="1800200"/>
          </a:xfrm>
        </p:spPr>
        <p:txBody>
          <a:bodyPr/>
          <a:lstStyle>
            <a:lvl1pPr>
              <a:defRPr sz="3500" b="1" baseline="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5997" y="3276575"/>
            <a:ext cx="9097574" cy="432048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37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dirty="0" smtClean="0"/>
            </a:lvl1pPr>
          </a:lstStyle>
          <a:p>
            <a:pPr algn="l"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E1ACD-26E3-4448-A9A5-241F1BF4BA9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50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 dirty="0" smtClean="0"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SMEC- MEE499 - Capstone Project - Final Viva-Voce Presentation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4AF9-54B2-4954-A529-1353457F45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2426" y="0"/>
            <a:ext cx="2879787" cy="1012024"/>
          </a:xfrm>
          <a:prstGeom prst="rect">
            <a:avLst/>
          </a:prstGeom>
        </p:spPr>
      </p:pic>
      <p:sp>
        <p:nvSpPr>
          <p:cNvPr id="7" name="Online Image Placeholder 6"/>
          <p:cNvSpPr>
            <a:spLocks noGrp="1"/>
          </p:cNvSpPr>
          <p:nvPr>
            <p:ph type="clipArt" sz="quarter" idx="12"/>
          </p:nvPr>
        </p:nvSpPr>
        <p:spPr>
          <a:xfrm>
            <a:off x="8202276" y="274638"/>
            <a:ext cx="1580584" cy="9144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23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61288" y="107950"/>
            <a:ext cx="6380711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 to edit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4412" y="1763713"/>
            <a:ext cx="9073393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504410" y="7008816"/>
            <a:ext cx="2352916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0" u="none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SMEC- MEE499 - Capstone Project - Final Viva-Voce Presentation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444059" y="7008816"/>
            <a:ext cx="3194098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24888" y="7008816"/>
            <a:ext cx="2352916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BABC-781E-4FEF-95B0-3232073FDFC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2pPr>
      <a:lvl3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3pPr>
      <a:lvl4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4pPr>
      <a:lvl5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444500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2pPr>
      <a:lvl3pPr marL="895350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3pPr>
      <a:lvl4pPr marL="1344613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4pPr>
      <a:lvl5pPr marL="1793875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5pPr>
      <a:lvl6pPr marL="22510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6pPr>
      <a:lvl7pPr marL="27082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7pPr>
      <a:lvl8pPr marL="31654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8pPr>
      <a:lvl9pPr marL="36226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171969" y="395291"/>
            <a:ext cx="6380711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171968" y="1484313"/>
            <a:ext cx="851959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second</a:t>
            </a:r>
          </a:p>
          <a:p>
            <a:pPr lvl="2"/>
            <a:r>
              <a:rPr lang="de-DE" dirty="0" smtClean="0"/>
              <a:t>third</a:t>
            </a:r>
          </a:p>
          <a:p>
            <a:pPr lvl="3"/>
            <a:r>
              <a:rPr lang="de-DE" dirty="0" smtClean="0"/>
              <a:t>fourth</a:t>
            </a:r>
          </a:p>
          <a:p>
            <a:pPr lvl="4"/>
            <a:r>
              <a:rPr lang="de-DE" dirty="0" smtClean="0"/>
              <a:t>fifth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171969" y="7050091"/>
            <a:ext cx="767092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000" b="1" i="0" u="none">
                <a:latin typeface="Cambria" panose="02040503050406030204" pitchFamily="18" charset="0"/>
              </a:defRPr>
            </a:lvl1pPr>
          </a:lstStyle>
          <a:p>
            <a:pPr algn="l">
              <a:defRPr/>
            </a:pPr>
            <a:r>
              <a:rPr lang="en-US" dirty="0" smtClean="0"/>
              <a:t>SMEC- MEE499 - Capstone Project - Final Viva-Voce Presentation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979097" y="7050091"/>
            <a:ext cx="71246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000" i="0" u="none"/>
            </a:lvl1pPr>
          </a:lstStyle>
          <a:p>
            <a:pPr>
              <a:defRPr/>
            </a:pPr>
            <a:fld id="{9812B468-1521-4425-8B6F-7B8C901833B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057" name="Line 14"/>
          <p:cNvSpPr>
            <a:spLocks noChangeShapeType="1"/>
          </p:cNvSpPr>
          <p:nvPr/>
        </p:nvSpPr>
        <p:spPr bwMode="gray">
          <a:xfrm flipH="1">
            <a:off x="425081" y="7237413"/>
            <a:ext cx="9299405" cy="0"/>
          </a:xfrm>
          <a:prstGeom prst="line">
            <a:avLst/>
          </a:prstGeom>
          <a:noFill/>
          <a:ln w="3175">
            <a:solidFill>
              <a:srgbClr val="00A2E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34" name="Line 7"/>
          <p:cNvSpPr>
            <a:spLocks noChangeShapeType="1"/>
          </p:cNvSpPr>
          <p:nvPr userDrawn="1"/>
        </p:nvSpPr>
        <p:spPr bwMode="gray">
          <a:xfrm flipH="1">
            <a:off x="425081" y="7237413"/>
            <a:ext cx="9483507" cy="0"/>
          </a:xfrm>
          <a:prstGeom prst="line">
            <a:avLst/>
          </a:prstGeom>
          <a:noFill/>
          <a:ln w="31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/>
          </a:p>
        </p:txBody>
      </p:sp>
      <p:grpSp>
        <p:nvGrpSpPr>
          <p:cNvPr id="2056" name="Group 70"/>
          <p:cNvGrpSpPr>
            <a:grpSpLocks/>
          </p:cNvGrpSpPr>
          <p:nvPr userDrawn="1"/>
        </p:nvGrpSpPr>
        <p:grpSpPr bwMode="auto">
          <a:xfrm>
            <a:off x="425081" y="1141413"/>
            <a:ext cx="9483507" cy="93662"/>
            <a:chOff x="450156" y="1141735"/>
            <a:chExt cx="10058400" cy="92705"/>
          </a:xfrm>
        </p:grpSpPr>
        <p:sp>
          <p:nvSpPr>
            <p:cNvPr id="35" name="Line 7"/>
            <p:cNvSpPr>
              <a:spLocks noChangeShapeType="1"/>
            </p:cNvSpPr>
            <p:nvPr userDrawn="1"/>
          </p:nvSpPr>
          <p:spPr bwMode="gray">
            <a:xfrm flipH="1">
              <a:off x="450156" y="1177874"/>
              <a:ext cx="10058400" cy="0"/>
            </a:xfrm>
            <a:prstGeom prst="lin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pic>
          <p:nvPicPr>
            <p:cNvPr id="9" name="Picture 8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234381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0" name="Picture 9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370906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3" name="Picture 12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509019" y="1143306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4" name="Picture 13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645544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5" name="Picture 14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783656" y="1143306"/>
              <a:ext cx="90488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36" name="Picture 35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920181" y="1141735"/>
              <a:ext cx="90488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37" name="Picture 36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056706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38" name="Picture 37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193231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39" name="Picture 38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331344" y="1141735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0" name="Picture 39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467869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1" name="Picture 40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604394" y="1143306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2" name="Picture 41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740919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3" name="Picture 42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879031" y="1143306"/>
              <a:ext cx="90488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4" name="Picture 43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015556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5" name="Picture 44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152081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6" name="Picture 45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288606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7" name="Picture 46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426719" y="1141735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8" name="Picture 47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563244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9" name="Picture 48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701356" y="1141735"/>
              <a:ext cx="90488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50" name="Picture 49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837881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51" name="Picture 50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972819" y="1143306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52" name="Picture 51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4109344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53" name="Picture 52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4245869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</p:grpSp>
      <p:pic>
        <p:nvPicPr>
          <p:cNvPr id="2" name="Picture 4" descr="G:\e2pc\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10713" r="11446" b="14894"/>
          <a:stretch>
            <a:fillRect/>
          </a:stretch>
        </p:blipFill>
        <p:spPr bwMode="auto">
          <a:xfrm>
            <a:off x="8299567" y="176216"/>
            <a:ext cx="162997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http://coursesindia.com/wp-content/uploads/2012/11/vit2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23" y="228600"/>
            <a:ext cx="558294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tabLst>
          <a:tab pos="449263" algn="l"/>
          <a:tab pos="898525" algn="l"/>
          <a:tab pos="1347788" algn="l"/>
          <a:tab pos="1797050" algn="l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444500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2800">
          <a:solidFill>
            <a:schemeClr val="tx1"/>
          </a:solidFill>
          <a:latin typeface="+mn-lt"/>
          <a:cs typeface="+mn-cs"/>
        </a:defRPr>
      </a:lvl2pPr>
      <a:lvl3pPr marL="895350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344613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1793875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2510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6pPr>
      <a:lvl7pPr marL="27082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7pPr>
      <a:lvl8pPr marL="31654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8pPr>
      <a:lvl9pPr marL="36226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>
          <a:xfrm>
            <a:off x="-7144" y="-1"/>
            <a:ext cx="10089357" cy="732631"/>
          </a:xfrm>
        </p:spPr>
        <p:txBody>
          <a:bodyPr/>
          <a:lstStyle/>
          <a:p>
            <a:pPr lvl="0" algn="ctr"/>
            <a:r>
              <a:rPr lang="en-US" sz="4000" dirty="0">
                <a:solidFill>
                  <a:srgbClr val="0033CC"/>
                </a:solidFill>
                <a:latin typeface="Cambria" panose="02040503050406030204" pitchFamily="18" charset="0"/>
              </a:rPr>
              <a:t>Title of the Project</a:t>
            </a:r>
            <a:endParaRPr lang="en-IN" sz="4000" dirty="0">
              <a:solidFill>
                <a:srgbClr val="0033CC"/>
              </a:solidFill>
              <a:latin typeface="Cambria" panose="02040503050406030204" pitchFamily="18" charset="0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413121" y="1336675"/>
            <a:ext cx="181822" cy="38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10429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10429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10429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10429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i="0" u="none">
              <a:latin typeface="Cambria" panose="02040503050406030204" pitchFamily="18" charset="0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gray">
          <a:xfrm>
            <a:off x="288131" y="828675"/>
            <a:ext cx="9937750" cy="8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l"/>
            <a:endParaRPr lang="en-US" sz="3000" i="0" u="none">
              <a:latin typeface="Cambria" panose="02040503050406030204" pitchFamily="18" charset="0"/>
            </a:endParaRP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-1" y="4314034"/>
            <a:ext cx="10082213" cy="42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1600" dist="50800" dir="2700000" algn="tl" rotWithShape="0">
              <a:schemeClr val="bg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i="0" u="none" dirty="0">
                <a:solidFill>
                  <a:srgbClr val="C00000"/>
                </a:solidFill>
                <a:latin typeface="Cambria" panose="02040503050406030204" pitchFamily="18" charset="0"/>
              </a:rPr>
              <a:t>School of Mechanical Engineering</a:t>
            </a:r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1355" y="4695031"/>
            <a:ext cx="2146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schemeClr val="bg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114300">
            <a:bevelT w="190500" h="38100"/>
            <a:extrusionClr>
              <a:schemeClr val="bg1"/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0" u="none" dirty="0">
                <a:latin typeface="Cambria" panose="02040503050406030204" pitchFamily="18" charset="0"/>
              </a:rPr>
              <a:t>Prof.  XXYYZZ</a:t>
            </a:r>
          </a:p>
          <a:p>
            <a:pPr>
              <a:defRPr/>
            </a:pPr>
            <a:r>
              <a:rPr lang="en-US" sz="2000" b="1" i="0" u="none" dirty="0">
                <a:latin typeface="Cambria" panose="02040503050406030204" pitchFamily="18" charset="0"/>
              </a:rPr>
              <a:t>Project Guide</a:t>
            </a: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7479506" y="4618834"/>
            <a:ext cx="2908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schemeClr val="bg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114300">
            <a:bevelT w="190500" h="38100"/>
            <a:extrusionClr>
              <a:schemeClr val="bg1"/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0" u="none" dirty="0">
                <a:latin typeface="Cambria" panose="02040503050406030204" pitchFamily="18" charset="0"/>
              </a:rPr>
              <a:t>Mr. XXXX</a:t>
            </a:r>
          </a:p>
          <a:p>
            <a:pPr>
              <a:defRPr/>
            </a:pPr>
            <a:r>
              <a:rPr lang="en-US" sz="2000" b="1" i="0" u="none" dirty="0">
                <a:latin typeface="Cambria" panose="02040503050406030204" pitchFamily="18" charset="0"/>
              </a:rPr>
              <a:t>External Guide</a:t>
            </a:r>
          </a:p>
          <a:p>
            <a:pPr>
              <a:defRPr/>
            </a:pPr>
            <a:r>
              <a:rPr lang="en-US" sz="2000" b="1" i="0" u="none" dirty="0">
                <a:latin typeface="Cambria" panose="02040503050406030204" pitchFamily="18" charset="0"/>
              </a:rPr>
              <a:t>Organization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b="2537"/>
          <a:stretch/>
        </p:blipFill>
        <p:spPr>
          <a:xfrm>
            <a:off x="0" y="5885262"/>
            <a:ext cx="10082213" cy="1705369"/>
          </a:xfrm>
          <a:prstGeom prst="rect">
            <a:avLst/>
          </a:prstGeom>
        </p:spPr>
      </p:pic>
      <p:sp>
        <p:nvSpPr>
          <p:cNvPr id="6161" name="Rectangle 13"/>
          <p:cNvSpPr>
            <a:spLocks noChangeArrowheads="1"/>
          </p:cNvSpPr>
          <p:nvPr/>
        </p:nvSpPr>
        <p:spPr bwMode="auto">
          <a:xfrm>
            <a:off x="316709" y="1037431"/>
            <a:ext cx="9648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i="0" u="none" dirty="0">
                <a:solidFill>
                  <a:srgbClr val="002060"/>
                </a:solidFill>
                <a:latin typeface="Cambria" panose="02040503050406030204" pitchFamily="18" charset="0"/>
              </a:rPr>
              <a:t>Student Name 1 		-	14BME####</a:t>
            </a:r>
          </a:p>
          <a:p>
            <a:r>
              <a:rPr lang="en-US" sz="2000" i="0" u="none" dirty="0">
                <a:solidFill>
                  <a:srgbClr val="002060"/>
                </a:solidFill>
                <a:latin typeface="Cambria" panose="02040503050406030204" pitchFamily="18" charset="0"/>
              </a:rPr>
              <a:t>Student Name 2 		-	14BME####</a:t>
            </a:r>
          </a:p>
          <a:p>
            <a:r>
              <a:rPr lang="en-US" sz="2000" i="0" u="none" dirty="0">
                <a:solidFill>
                  <a:srgbClr val="002060"/>
                </a:solidFill>
                <a:latin typeface="Cambria" panose="02040503050406030204" pitchFamily="18" charset="0"/>
              </a:rPr>
              <a:t>Student Name 3 		-	14BME####</a:t>
            </a:r>
          </a:p>
          <a:p>
            <a:endParaRPr lang="en-US" sz="2000" i="0" u="none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16709" y="2790034"/>
            <a:ext cx="9648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i="0" u="none" dirty="0" smtClean="0">
                <a:solidFill>
                  <a:srgbClr val="C00000"/>
                </a:solidFill>
                <a:latin typeface="Cambria" panose="02040503050406030204" pitchFamily="18" charset="0"/>
              </a:rPr>
              <a:t>Final Viva-Voce Presentation</a:t>
            </a:r>
            <a:endParaRPr lang="en-US" sz="2000" i="0" u="none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831306" y="5076031"/>
            <a:ext cx="40386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1600" dist="50800" dir="2700000" algn="tl" rotWithShape="0">
              <a:schemeClr val="bg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i="0" u="none" dirty="0">
                <a:latin typeface="Cambria" panose="02040503050406030204" pitchFamily="18" charset="0"/>
              </a:rPr>
              <a:t>Date of Presentation: 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9109" y="2256634"/>
            <a:ext cx="9648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i="0" u="none" dirty="0" err="1">
                <a:solidFill>
                  <a:srgbClr val="FF0000"/>
                </a:solidFill>
                <a:latin typeface="Cambria" panose="02040503050406030204" pitchFamily="18" charset="0"/>
              </a:rPr>
              <a:t>B.Tech</a:t>
            </a:r>
            <a:r>
              <a:rPr lang="en-US" sz="2000" b="1" i="0" u="none" dirty="0">
                <a:solidFill>
                  <a:srgbClr val="FF0000"/>
                </a:solidFill>
                <a:latin typeface="Cambria" panose="02040503050406030204" pitchFamily="18" charset="0"/>
              </a:rPr>
              <a:t>. Mechanical Engineering / </a:t>
            </a:r>
            <a:r>
              <a:rPr lang="en-US" sz="2000" b="1" i="0" u="none" dirty="0" err="1">
                <a:solidFill>
                  <a:srgbClr val="FF0000"/>
                </a:solidFill>
                <a:latin typeface="Cambria" panose="02040503050406030204" pitchFamily="18" charset="0"/>
              </a:rPr>
              <a:t>B.Tech</a:t>
            </a:r>
            <a:r>
              <a:rPr lang="en-US" sz="2000" b="1" i="0" u="none" dirty="0">
                <a:solidFill>
                  <a:srgbClr val="FF0000"/>
                </a:solidFill>
                <a:latin typeface="Cambria" panose="02040503050406030204" pitchFamily="18" charset="0"/>
              </a:rPr>
              <a:t>. Production Engineering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06" y="3323431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Cambria" panose="02040503050406030204" pitchFamily="18" charset="0"/>
              </a:rPr>
              <a:t>Detailed Flow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10</a:t>
            </a:fld>
            <a:endParaRPr lang="de-DE">
              <a:latin typeface="Cambria" panose="020405030504060302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419" y="2713833"/>
            <a:ext cx="9036050" cy="609601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>
                <a:solidFill>
                  <a:srgbClr val="0033CC"/>
                </a:solidFill>
                <a:latin typeface="Cambria" panose="02040503050406030204" pitchFamily="18" charset="0"/>
              </a:rPr>
              <a:t>Phase I studies</a:t>
            </a:r>
            <a:endParaRPr lang="en-IN" dirty="0">
              <a:solidFill>
                <a:srgbClr val="0033CC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Conclusions</a:t>
            </a:r>
            <a:endParaRPr lang="en-IN" sz="28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IN" sz="2400" dirty="0">
                <a:latin typeface="Cambria" panose="02040503050406030204" pitchFamily="18" charset="0"/>
              </a:rPr>
              <a:t>Give the salient outcomes from the studies.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>
                <a:latin typeface="Cambria" panose="02040503050406030204" pitchFamily="18" charset="0"/>
              </a:rPr>
              <a:t>Conclusions should be numbered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>
                <a:latin typeface="Cambria" panose="02040503050406030204" pitchFamily="18" charset="0"/>
              </a:rPr>
              <a:t>They should be concise and clear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>
                <a:latin typeface="Cambria" panose="02040503050406030204" pitchFamily="18" charset="0"/>
              </a:rPr>
              <a:t>Conclusions should be speak firmly on the novel outcomes</a:t>
            </a:r>
          </a:p>
          <a:p>
            <a:pPr marL="514350" indent="-514350">
              <a:buFont typeface="+mj-lt"/>
              <a:buAutoNum type="arabicParenR"/>
            </a:pPr>
            <a:endParaRPr lang="en-IN" sz="2400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" y="351631"/>
            <a:ext cx="6380711" cy="560387"/>
          </a:xfrm>
        </p:spPr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Future Directions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" y="0"/>
            <a:ext cx="7391399" cy="761997"/>
          </a:xfrm>
        </p:spPr>
        <p:txBody>
          <a:bodyPr/>
          <a:lstStyle/>
          <a:p>
            <a:r>
              <a:rPr lang="en-IN" sz="3200" dirty="0">
                <a:solidFill>
                  <a:srgbClr val="C00000"/>
                </a:solidFill>
                <a:latin typeface="Cambria" panose="02040503050406030204" pitchFamily="18" charset="0"/>
              </a:rPr>
              <a:t>Contributions to </a:t>
            </a:r>
            <a:r>
              <a:rPr lang="en-IN" sz="3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Existing </a:t>
            </a:r>
            <a:r>
              <a:rPr lang="en-IN" sz="3200" dirty="0">
                <a:solidFill>
                  <a:srgbClr val="C00000"/>
                </a:solidFill>
                <a:latin typeface="Cambria" panose="02040503050406030204" pitchFamily="18" charset="0"/>
              </a:rPr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500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" y="427831"/>
            <a:ext cx="6380711" cy="560387"/>
          </a:xfrm>
        </p:spPr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Project Outcomes		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06" y="1484313"/>
            <a:ext cx="8917652" cy="5140325"/>
          </a:xfrm>
        </p:spPr>
        <p:txBody>
          <a:bodyPr/>
          <a:lstStyle/>
          <a:p>
            <a:r>
              <a:rPr lang="en-IN" sz="2200" dirty="0" smtClean="0">
                <a:latin typeface="Cambria" panose="02040503050406030204" pitchFamily="18" charset="0"/>
              </a:rPr>
              <a:t>List your publications/Patent/ Proceedings / Product Development / Copyrighted information</a:t>
            </a:r>
            <a:endParaRPr lang="en-IN" sz="220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81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" y="27781"/>
            <a:ext cx="6380711" cy="560387"/>
          </a:xfrm>
        </p:spPr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rgbClr val="00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" y="0"/>
            <a:ext cx="6380711" cy="560387"/>
          </a:xfrm>
        </p:spPr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06" y="1875634"/>
            <a:ext cx="9144000" cy="4419597"/>
          </a:xfrm>
        </p:spPr>
        <p:txBody>
          <a:bodyPr/>
          <a:lstStyle/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VIT Management </a:t>
            </a:r>
          </a:p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Parents</a:t>
            </a:r>
          </a:p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Organization which has given you permission to pursue the project work</a:t>
            </a:r>
          </a:p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Internal and External Guides</a:t>
            </a:r>
          </a:p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Staff members</a:t>
            </a:r>
          </a:p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Specific people helped you in accomplishing the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6" y="199231"/>
            <a:ext cx="6380711" cy="5603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06" y="1342231"/>
            <a:ext cx="8519590" cy="51403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0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764506" y="2332831"/>
            <a:ext cx="6858000" cy="2057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8000" b="0" i="0" u="none" cap="none" spc="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THANK YOU</a:t>
            </a:r>
            <a:endParaRPr lang="en-US" sz="8000" b="0" i="0" u="none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8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CONTENTS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6BC01A-DDAA-41BF-8FCC-0E6F72D4FA13}" type="slidenum">
              <a:rPr lang="de-DE" sz="1000" i="0" u="none">
                <a:latin typeface="Cambria" panose="02040503050406030204" pitchFamily="18" charset="0"/>
              </a:rPr>
              <a:pPr eaLnBrk="1" hangingPunct="1"/>
              <a:t>2</a:t>
            </a:fld>
            <a:endParaRPr lang="de-DE" sz="1000" i="0" u="none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509" y="1418431"/>
            <a:ext cx="6400801" cy="5486400"/>
          </a:xfrm>
        </p:spPr>
        <p:txBody>
          <a:bodyPr/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33CC"/>
                </a:solidFill>
                <a:latin typeface="Cambria" panose="02040503050406030204" pitchFamily="18" charset="0"/>
              </a:rPr>
              <a:t>Introduction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33CC"/>
                </a:solidFill>
                <a:latin typeface="Cambria" panose="02040503050406030204" pitchFamily="18" charset="0"/>
              </a:rPr>
              <a:t>Literature Review</a:t>
            </a:r>
          </a:p>
          <a:p>
            <a:pPr marL="918210" lvl="2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</a:rPr>
              <a:t>Knowledge gained</a:t>
            </a:r>
          </a:p>
          <a:p>
            <a:pPr marL="918210" lvl="2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</a:rPr>
              <a:t>Gaps identified from literature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33CC"/>
                </a:solidFill>
                <a:latin typeface="Cambria" panose="02040503050406030204" pitchFamily="18" charset="0"/>
              </a:rPr>
              <a:t>Objectives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33CC"/>
                </a:solidFill>
                <a:latin typeface="Cambria" panose="02040503050406030204" pitchFamily="18" charset="0"/>
              </a:rPr>
              <a:t>Methodology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33CC"/>
                </a:solidFill>
                <a:latin typeface="Cambria" panose="02040503050406030204" pitchFamily="18" charset="0"/>
              </a:rPr>
              <a:t>Experimentation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33CC"/>
                </a:solidFill>
                <a:latin typeface="Cambria" panose="02040503050406030204" pitchFamily="18" charset="0"/>
              </a:rPr>
              <a:t>Results &amp; Discussion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33CC"/>
                </a:solidFill>
                <a:latin typeface="Cambria" panose="02040503050406030204" pitchFamily="18" charset="0"/>
              </a:rPr>
              <a:t>Publications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33CC"/>
                </a:solidFill>
                <a:latin typeface="Cambria" panose="02040503050406030204" pitchFamily="18" charset="0"/>
              </a:rPr>
              <a:t>References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0033CC"/>
                </a:solidFill>
                <a:latin typeface="Cambria" panose="02040503050406030204" pitchFamily="18" charset="0"/>
              </a:rPr>
              <a:t>Acknowledgements [Optional]</a:t>
            </a:r>
          </a:p>
          <a:p>
            <a:endParaRPr lang="en-IN" sz="2800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Introduction &lt;Sample&gt;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09" y="1484316"/>
            <a:ext cx="9351963" cy="5140325"/>
          </a:xfrm>
        </p:spPr>
        <p:txBody>
          <a:bodyPr/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sz="2400" dirty="0">
                <a:latin typeface="Cambria" panose="02040503050406030204" pitchFamily="18" charset="0"/>
              </a:rPr>
              <a:t>Welding of dissimilar metals is generally a</a:t>
            </a:r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</a:rPr>
              <a:t> challenging task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sz="2400" dirty="0">
                <a:latin typeface="Cambria" panose="02040503050406030204" pitchFamily="18" charset="0"/>
              </a:rPr>
              <a:t>Due to the differences in the </a:t>
            </a:r>
            <a:r>
              <a:rPr lang="en-IN" sz="2400" dirty="0">
                <a:solidFill>
                  <a:srgbClr val="00B050"/>
                </a:solidFill>
                <a:latin typeface="Cambria" panose="02040503050406030204" pitchFamily="18" charset="0"/>
              </a:rPr>
              <a:t>chemical composition </a:t>
            </a:r>
            <a:r>
              <a:rPr lang="en-IN" sz="2400" dirty="0">
                <a:latin typeface="Cambria" panose="02040503050406030204" pitchFamily="18" charset="0"/>
              </a:rPr>
              <a:t>and </a:t>
            </a:r>
            <a:r>
              <a:rPr lang="en-IN" sz="2400" dirty="0">
                <a:solidFill>
                  <a:srgbClr val="00B050"/>
                </a:solidFill>
                <a:latin typeface="Cambria" panose="02040503050406030204" pitchFamily="18" charset="0"/>
              </a:rPr>
              <a:t>thermal expansion coefficients, </a:t>
            </a:r>
            <a:r>
              <a:rPr lang="en-IN" sz="2400" dirty="0">
                <a:latin typeface="Cambria" panose="02040503050406030204" pitchFamily="18" charset="0"/>
              </a:rPr>
              <a:t>the major problems likely to occur during welding would be </a:t>
            </a:r>
          </a:p>
          <a:p>
            <a:pPr marL="886460" lvl="2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sz="2200" dirty="0">
                <a:solidFill>
                  <a:srgbClr val="0070C0"/>
                </a:solidFill>
                <a:latin typeface="Cambria" panose="02040503050406030204" pitchFamily="18" charset="0"/>
              </a:rPr>
              <a:t>dilution of weld metals</a:t>
            </a:r>
          </a:p>
          <a:p>
            <a:pPr marL="886460" lvl="2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sz="2200" dirty="0">
                <a:solidFill>
                  <a:srgbClr val="0070C0"/>
                </a:solidFill>
                <a:latin typeface="Cambria" panose="02040503050406030204" pitchFamily="18" charset="0"/>
              </a:rPr>
              <a:t>solidification cracking and </a:t>
            </a:r>
          </a:p>
          <a:p>
            <a:pPr marL="886460" lvl="2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sz="2200" dirty="0">
                <a:solidFill>
                  <a:srgbClr val="0070C0"/>
                </a:solidFill>
                <a:latin typeface="Cambria" panose="02040503050406030204" pitchFamily="18" charset="0"/>
              </a:rPr>
              <a:t>hot cracking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latin typeface="Cambria" panose="02040503050406030204" pitchFamily="18" charset="0"/>
              </a:rPr>
              <a:t>Successful dissimilar welds are usually quantified by their  good mechanical &amp; metallurgical properties</a:t>
            </a:r>
          </a:p>
          <a:p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3</a:t>
            </a:fld>
            <a:endParaRPr lang="de-DE">
              <a:latin typeface="Cambria" panose="020405030504060302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Material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Material XXXX and YYYY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High corrosion resistance,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High strength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Sounds good for high temperature applications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Easily weldable and no pre/post heat treatments are required for similar combinations </a:t>
            </a:r>
          </a:p>
          <a:p>
            <a:pPr algn="just">
              <a:buFont typeface="Wingdings 2" pitchFamily="18" charset="2"/>
              <a:buNone/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Applications include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Oil and petroleum refineries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Thermal and nuclear power plants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Marine application</a:t>
            </a:r>
          </a:p>
          <a:p>
            <a:pPr algn="just">
              <a:buFont typeface="Wingdings 2" pitchFamily="18" charset="2"/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endParaRPr lang="en-IN" sz="2400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4</a:t>
            </a:fld>
            <a:endParaRPr lang="de-DE">
              <a:latin typeface="Cambria" panose="020405030504060302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95291"/>
            <a:ext cx="7552680" cy="560387"/>
          </a:xfrm>
        </p:spPr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Literature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5</a:t>
            </a:fld>
            <a:endParaRPr lang="de-DE">
              <a:latin typeface="Cambria" panose="0204050305040603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98446"/>
              </p:ext>
            </p:extLst>
          </p:nvPr>
        </p:nvGraphicFramePr>
        <p:xfrm>
          <a:off x="88106" y="1342231"/>
          <a:ext cx="9753599" cy="5490958"/>
        </p:xfrm>
        <a:graphic>
          <a:graphicData uri="http://schemas.openxmlformats.org/drawingml/2006/table">
            <a:tbl>
              <a:tblPr/>
              <a:tblGrid>
                <a:gridCol w="2244190"/>
                <a:gridCol w="1812617"/>
                <a:gridCol w="1726301"/>
                <a:gridCol w="2275653"/>
                <a:gridCol w="1694838"/>
              </a:tblGrid>
              <a:tr h="310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Journal</a:t>
                      </a:r>
                      <a:r>
                        <a:rPr lang="en-US" sz="1800" baseline="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&amp; Year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Authors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Remarks</a:t>
                      </a: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241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The combination is used in the Umbilical Interface Assembly for Space Station</a:t>
                      </a: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4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Investigation of dissimilar </a:t>
                      </a:r>
                      <a:r>
                        <a:rPr lang="en-US" sz="1200" dirty="0" smtClean="0"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Joints</a:t>
                      </a: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JWRI, (2000)</a:t>
                      </a: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SMAW process is employed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This Combination is used in the oil &amp; petroleum refineries where they are subjected to strong corrosive mediums such as </a:t>
                      </a:r>
                      <a:r>
                        <a:rPr lang="en-US" sz="1200" dirty="0" err="1" smtClean="0"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SOx</a:t>
                      </a:r>
                      <a:endParaRPr lang="en-US" sz="1200" dirty="0" smtClean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ENiCu-7 and ENiCrFe-3 were the filler metals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Post weld heat treatment was recommended to earn the benefits in terms of mechanical properties</a:t>
                      </a:r>
                      <a:endParaRPr lang="en-US" sz="12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ENiCrFe-3 filler wire is recommended;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Hot cracking tendency is eliminated on using the above filler wire</a:t>
                      </a: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09" y="1484316"/>
            <a:ext cx="9656763" cy="5140325"/>
          </a:xfrm>
        </p:spPr>
        <p:txBody>
          <a:bodyPr/>
          <a:lstStyle/>
          <a:p>
            <a:pPr algn="just" eaLnBrk="1" hangingPunct="1">
              <a:buFontTx/>
            </a:pPr>
            <a:r>
              <a:rPr lang="en-US" sz="2000" dirty="0">
                <a:latin typeface="Cambria" panose="02040503050406030204" pitchFamily="18" charset="0"/>
              </a:rPr>
              <a:t>The weldability, metallurgical, mechanical and corrosion properties of welded dissimilar metals– 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Information is skimpy </a:t>
            </a:r>
          </a:p>
          <a:p>
            <a:pPr algn="just" eaLnBrk="1" hangingPunct="1">
              <a:buFontTx/>
            </a:pPr>
            <a:r>
              <a:rPr lang="en-IN" sz="2000" dirty="0">
                <a:latin typeface="Cambria" panose="02040503050406030204" pitchFamily="18" charset="0"/>
              </a:rPr>
              <a:t>No specific emphasis is given on these dissimilar metal welding and the 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</a:rPr>
              <a:t>filler metal’s choice </a:t>
            </a:r>
            <a:r>
              <a:rPr lang="en-IN" sz="2000" dirty="0">
                <a:latin typeface="Cambria" panose="02040503050406030204" pitchFamily="18" charset="0"/>
              </a:rPr>
              <a:t>in the behavior of weldments</a:t>
            </a:r>
          </a:p>
          <a:p>
            <a:pPr algn="just" eaLnBrk="1" hangingPunct="1">
              <a:buFontTx/>
            </a:pPr>
            <a:r>
              <a:rPr lang="en-IN" sz="2000" dirty="0">
                <a:latin typeface="Cambria" panose="02040503050406030204" pitchFamily="18" charset="0"/>
              </a:rPr>
              <a:t>There is very limited information about </a:t>
            </a:r>
            <a:r>
              <a:rPr lang="en-IN" sz="2000" dirty="0">
                <a:solidFill>
                  <a:srgbClr val="00B050"/>
                </a:solidFill>
                <a:latin typeface="Cambria" panose="02040503050406030204" pitchFamily="18" charset="0"/>
              </a:rPr>
              <a:t>structure-property relationships in dissimilar welds </a:t>
            </a:r>
            <a:r>
              <a:rPr lang="en-IN" sz="2000" dirty="0">
                <a:latin typeface="Cambria" panose="02040503050406030204" pitchFamily="18" charset="0"/>
              </a:rPr>
              <a:t>between XXXX and YYYY in the previous studies unlike the similar metal welds</a:t>
            </a:r>
          </a:p>
          <a:p>
            <a:pPr algn="just" eaLnBrk="1" hangingPunct="1">
              <a:buFontTx/>
            </a:pPr>
            <a:r>
              <a:rPr lang="en-IN" sz="2000" dirty="0">
                <a:latin typeface="Cambria" panose="02040503050406030204" pitchFamily="18" charset="0"/>
              </a:rPr>
              <a:t>Although these metals are known for its corrosion properties,  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</a:rPr>
              <a:t>corrosion at high temperature conditions especially in the molten salt environments </a:t>
            </a:r>
            <a:r>
              <a:rPr lang="en-IN" sz="2000" dirty="0">
                <a:latin typeface="Cambria" panose="02040503050406030204" pitchFamily="18" charset="0"/>
              </a:rPr>
              <a:t>have not been reported hitherto</a:t>
            </a:r>
          </a:p>
          <a:p>
            <a:pPr algn="just" eaLnBrk="1" hangingPunct="1">
              <a:buFontTx/>
            </a:pPr>
            <a:r>
              <a:rPr lang="en-IN" sz="2000" dirty="0">
                <a:latin typeface="Cambria" panose="02040503050406030204" pitchFamily="18" charset="0"/>
              </a:rPr>
              <a:t>Hot corrosion properties on welded XXXX and YYYYY is very scanty, particularly those containing </a:t>
            </a:r>
            <a:r>
              <a:rPr lang="en-IN" sz="2000" dirty="0" err="1">
                <a:solidFill>
                  <a:srgbClr val="0070C0"/>
                </a:solidFill>
                <a:latin typeface="Cambria" panose="02040503050406030204" pitchFamily="18" charset="0"/>
              </a:rPr>
              <a:t>sulfidizing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</a:rPr>
              <a:t> and chlorides  environments</a:t>
            </a:r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6</a:t>
            </a:fld>
            <a:endParaRPr lang="de-DE">
              <a:latin typeface="Cambria" panose="020405030504060302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92906" y="0"/>
            <a:ext cx="8566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1042988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1042988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1042988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defTabSz="1042988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defTabSz="1042988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defTabSz="1042988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defTabSz="1042988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3600" i="0" u="none" kern="0" dirty="0">
                <a:solidFill>
                  <a:srgbClr val="C00000"/>
                </a:solidFill>
                <a:latin typeface="Cambria" panose="02040503050406030204" pitchFamily="18" charset="0"/>
              </a:rPr>
              <a:t>Gaps in the Literature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C00000"/>
                </a:solidFill>
                <a:latin typeface="Cambria" panose="02040503050406030204" pitchFamily="18" charset="0"/>
              </a:rPr>
              <a:t>Equipment employed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8</a:t>
            </a:fld>
            <a:endParaRPr lang="de-DE">
              <a:latin typeface="Cambria" panose="02040503050406030204" pitchFamily="18" charset="0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470248"/>
              </p:ext>
            </p:extLst>
          </p:nvPr>
        </p:nvGraphicFramePr>
        <p:xfrm>
          <a:off x="773906" y="1723231"/>
          <a:ext cx="8153400" cy="2849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19400"/>
                <a:gridCol w="5334000"/>
              </a:tblGrid>
              <a:tr h="359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3CC"/>
                          </a:solidFill>
                          <a:latin typeface="Cambria" panose="02040503050406030204" pitchFamily="18" charset="0"/>
                        </a:rPr>
                        <a:t>Studies at room temperature</a:t>
                      </a:r>
                      <a:endParaRPr lang="en-US" dirty="0">
                        <a:solidFill>
                          <a:srgbClr val="0033CC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Welding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800" b="0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Master TIG MLS 4000 machine [S. No.429617 v]</a:t>
                      </a:r>
                      <a:endParaRPr lang="en-US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976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Macrostructure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mbria" panose="02040503050406030204" pitchFamily="18" charset="0"/>
                        </a:rPr>
                        <a:t>Macscope</a:t>
                      </a:r>
                      <a:r>
                        <a:rPr lang="en-US" dirty="0" smtClean="0"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0.6 – 5X Magnification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455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Microstructure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Carl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ambria" panose="02040503050406030204" pitchFamily="18" charset="0"/>
                        </a:rPr>
                        <a:t>Zeiss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Optical Microscope</a:t>
                      </a:r>
                    </a:p>
                    <a:p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Magnification – 50 – 500X (Different zones of the weldment)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976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Tensile studies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Electronic Tensometer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(Model PC 2000)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976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Hardness 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Matsuzawa Vicker’s Hardness Tester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1388"/>
              </p:ext>
            </p:extLst>
          </p:nvPr>
        </p:nvGraphicFramePr>
        <p:xfrm>
          <a:off x="773906" y="4771232"/>
          <a:ext cx="8229600" cy="164459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53013"/>
                <a:gridCol w="5476587"/>
              </a:tblGrid>
              <a:tr h="35096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3CC"/>
                          </a:solidFill>
                          <a:latin typeface="Cambria" panose="02040503050406030204" pitchFamily="18" charset="0"/>
                        </a:rPr>
                        <a:t>High Temperature studies</a:t>
                      </a:r>
                      <a:endParaRPr lang="en-US" dirty="0">
                        <a:solidFill>
                          <a:srgbClr val="0033CC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9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Hot Corrosion studies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Tubular Furnace (@1200</a:t>
                      </a:r>
                      <a:r>
                        <a:rPr lang="en-US" dirty="0" smtClean="0">
                          <a:latin typeface="Cambria" panose="02040503050406030204" pitchFamily="18" charset="0"/>
                          <a:sym typeface="Symbol"/>
                        </a:rPr>
                        <a:t>C)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62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mbria" panose="02040503050406030204" pitchFamily="18" charset="0"/>
                        </a:rPr>
                        <a:t>XRD Analysis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Powder XRD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– </a:t>
                      </a:r>
                      <a:r>
                        <a:rPr lang="en-US" baseline="0" err="1" smtClean="0">
                          <a:latin typeface="Cambria" panose="02040503050406030204" pitchFamily="18" charset="0"/>
                        </a:rPr>
                        <a:t>Bruker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Germany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73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SEM/EDAX Analysis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JEOL – Model 6390 – 5X – 300000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X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Standards followed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Filler Metal Selection	: AWS Recommendations</a:t>
            </a:r>
          </a:p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Tensile Test		: ASTM E8/8M</a:t>
            </a:r>
          </a:p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Impact Test		: ASTM E23:12C</a:t>
            </a:r>
          </a:p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Corrosion studies	: ASTM XTETE</a:t>
            </a:r>
          </a:p>
          <a:p>
            <a:r>
              <a:rPr lang="en-IN" sz="2400" dirty="0">
                <a:solidFill>
                  <a:srgbClr val="0033CC"/>
                </a:solidFill>
                <a:latin typeface="Cambria" panose="02040503050406030204" pitchFamily="18" charset="0"/>
              </a:rPr>
              <a:t>Bend Test			: ASTM</a:t>
            </a:r>
          </a:p>
          <a:p>
            <a:endParaRPr lang="en-IN" sz="2400" dirty="0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endParaRPr lang="en-IN" sz="2400" dirty="0">
              <a:solidFill>
                <a:srgbClr val="0033CC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SMEC- MEE499 - Capstone Project - Final Viva-Voce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ZG_deutsch_v2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HZG_deutsch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 3" pitchFamily="18" charset="2"/>
          <a:buNone/>
          <a:tabLst/>
          <a:defRPr kumimoji="0" lang="de-DE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 3" pitchFamily="18" charset="2"/>
          <a:buNone/>
          <a:tabLst/>
          <a:defRPr kumimoji="0" lang="de-DE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ZG_deutsch_v2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98D4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AACAE6"/>
        </a:accent5>
        <a:accent6>
          <a:srgbClr val="555555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ZG_PowerPoint">
  <a:themeElements>
    <a:clrScheme name="HZG_PowerPoint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0098D4"/>
      </a:accent1>
      <a:accent2>
        <a:srgbClr val="5F5F5F"/>
      </a:accent2>
      <a:accent3>
        <a:srgbClr val="FFFFFF"/>
      </a:accent3>
      <a:accent4>
        <a:srgbClr val="000000"/>
      </a:accent4>
      <a:accent5>
        <a:srgbClr val="AACAE6"/>
      </a:accent5>
      <a:accent6>
        <a:srgbClr val="555555"/>
      </a:accent6>
      <a:hlink>
        <a:srgbClr val="B2B2B2"/>
      </a:hlink>
      <a:folHlink>
        <a:srgbClr val="DDDDDD"/>
      </a:folHlink>
    </a:clrScheme>
    <a:fontScheme name="HZG_PowerPoin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 3" pitchFamily="18" charset="2"/>
          <a:buNone/>
          <a:tabLst/>
          <a:defRPr kumimoji="0" lang="de-DE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 3" pitchFamily="18" charset="2"/>
          <a:buNone/>
          <a:tabLst/>
          <a:defRPr kumimoji="0" lang="de-DE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ZG_PowerPoint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98D4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AACAE6"/>
        </a:accent5>
        <a:accent6>
          <a:srgbClr val="555555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725</Words>
  <Application>Microsoft Office PowerPoint</Application>
  <PresentationFormat>Custom</PresentationFormat>
  <Paragraphs>149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</vt:lpstr>
      <vt:lpstr>Symbol</vt:lpstr>
      <vt:lpstr>Times New Roman</vt:lpstr>
      <vt:lpstr>Wingdings</vt:lpstr>
      <vt:lpstr>Wingdings 2</vt:lpstr>
      <vt:lpstr>Wingdings 3</vt:lpstr>
      <vt:lpstr>HZG_deutsch_v2</vt:lpstr>
      <vt:lpstr>HZG_PowerPoint</vt:lpstr>
      <vt:lpstr>Title of the Project</vt:lpstr>
      <vt:lpstr>CONTENTS</vt:lpstr>
      <vt:lpstr>Introduction &lt;Sample&gt;</vt:lpstr>
      <vt:lpstr>Material Selection</vt:lpstr>
      <vt:lpstr>Literature Review</vt:lpstr>
      <vt:lpstr>PowerPoint Presentation</vt:lpstr>
      <vt:lpstr>Objectives</vt:lpstr>
      <vt:lpstr>Equipment employed</vt:lpstr>
      <vt:lpstr>Standards followed</vt:lpstr>
      <vt:lpstr>Methodology</vt:lpstr>
      <vt:lpstr>Results and Discussion</vt:lpstr>
      <vt:lpstr>Conclusions</vt:lpstr>
      <vt:lpstr>Future Directions of the Work</vt:lpstr>
      <vt:lpstr>Contributions to Existing literature</vt:lpstr>
      <vt:lpstr>Project Outcomes  </vt:lpstr>
      <vt:lpstr>References</vt:lpstr>
      <vt:lpstr>Acknowledgements</vt:lpstr>
      <vt:lpstr>PowerPoint Presentation</vt:lpstr>
      <vt:lpstr>PowerPoint Presentation</vt:lpstr>
    </vt:vector>
  </TitlesOfParts>
  <Company>GKSS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Name&gt;</dc:title>
  <dc:creator>Prof. Narendra Kumar .U.</dc:creator>
  <dc:description>Template: 2013-03-12</dc:description>
  <cp:lastModifiedBy>Devendranath Ramkumar</cp:lastModifiedBy>
  <cp:revision>182</cp:revision>
  <dcterms:created xsi:type="dcterms:W3CDTF">2010-11-03T09:46:45Z</dcterms:created>
  <dcterms:modified xsi:type="dcterms:W3CDTF">2018-04-09T16:01:46Z</dcterms:modified>
</cp:coreProperties>
</file>