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81" r:id="rId2"/>
    <p:sldId id="257" r:id="rId3"/>
    <p:sldId id="274" r:id="rId4"/>
    <p:sldId id="275" r:id="rId5"/>
    <p:sldId id="276" r:id="rId6"/>
    <p:sldId id="277" r:id="rId7"/>
    <p:sldId id="291" r:id="rId8"/>
    <p:sldId id="266" r:id="rId9"/>
    <p:sldId id="267" r:id="rId10"/>
    <p:sldId id="269" r:id="rId11"/>
    <p:sldId id="262" r:id="rId12"/>
    <p:sldId id="292" r:id="rId13"/>
    <p:sldId id="293" r:id="rId14"/>
    <p:sldId id="294" r:id="rId15"/>
    <p:sldId id="296" r:id="rId16"/>
    <p:sldId id="295" r:id="rId17"/>
    <p:sldId id="297" r:id="rId18"/>
    <p:sldId id="298" r:id="rId19"/>
    <p:sldId id="278" r:id="rId20"/>
    <p:sldId id="279" r:id="rId21"/>
    <p:sldId id="280" r:id="rId22"/>
    <p:sldId id="265" r:id="rId23"/>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p:scale>
          <a:sx n="76" d="100"/>
          <a:sy n="76" d="100"/>
        </p:scale>
        <p:origin x="-480" y="16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A12BF-2380-4890-A9DE-3097C2C62528}" type="datetimeFigureOut">
              <a:rPr lang="en-IN" smtClean="0"/>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91DE1-B03A-46EB-9479-29D63226EDFC}" type="slidenum">
              <a:rPr lang="en-IN" smtClean="0"/>
              <a:t>‹#›</a:t>
            </a:fld>
            <a:endParaRPr lang="en-IN"/>
          </a:p>
        </p:txBody>
      </p:sp>
    </p:spTree>
    <p:extLst>
      <p:ext uri="{BB962C8B-B14F-4D97-AF65-F5344CB8AC3E}">
        <p14:creationId xmlns:p14="http://schemas.microsoft.com/office/powerpoint/2010/main" val="37932790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 xmlns:a16="http://schemas.microsoft.com/office/drawing/2014/main" id="{4B356056-533D-1DD5-6FB6-B9B34FDFD1B4}"/>
            </a:ext>
          </a:extLst>
        </p:cNvPr>
        <p:cNvGrpSpPr/>
        <p:nvPr/>
      </p:nvGrpSpPr>
      <p:grpSpPr>
        <a:xfrm>
          <a:off x="0" y="0"/>
          <a:ext cx="0" cy="0"/>
          <a:chOff x="0" y="0"/>
          <a:chExt cx="0" cy="0"/>
        </a:xfrm>
      </p:grpSpPr>
      <p:sp>
        <p:nvSpPr>
          <p:cNvPr id="6146" name="Rectangle 6">
            <a:extLst>
              <a:ext uri="{FF2B5EF4-FFF2-40B4-BE49-F238E27FC236}">
                <a16:creationId xmlns="" xmlns:a16="http://schemas.microsoft.com/office/drawing/2014/main" id="{3F6C63B2-1980-8189-9361-B1D2A33A38D8}"/>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943FFAAB-55BD-4260-A4E4-7D8FCB28E61B}" type="slidenum">
              <a:rPr lang="en-US" altLang="en-US">
                <a:solidFill>
                  <a:srgbClr val="000000"/>
                </a:solidFill>
                <a:latin typeface="Times New Roman" panose="02020603050405020304" pitchFamily="18" charset="0"/>
                <a:cs typeface="DejaVu Sans" charset="0"/>
              </a:rPr>
              <a:pPr/>
              <a:t>2</a:t>
            </a:fld>
            <a:endParaRPr lang="en-US" altLang="en-US">
              <a:solidFill>
                <a:srgbClr val="000000"/>
              </a:solidFill>
              <a:latin typeface="Times New Roman" panose="02020603050405020304" pitchFamily="18" charset="0"/>
              <a:cs typeface="DejaVu Sans" charset="0"/>
            </a:endParaRPr>
          </a:p>
        </p:txBody>
      </p:sp>
      <p:sp>
        <p:nvSpPr>
          <p:cNvPr id="6147" name="Rectangle 1">
            <a:extLst>
              <a:ext uri="{FF2B5EF4-FFF2-40B4-BE49-F238E27FC236}">
                <a16:creationId xmlns="" xmlns:a16="http://schemas.microsoft.com/office/drawing/2014/main" id="{E911EB27-27F9-3E7A-E078-0DE6B2B37D21}"/>
              </a:ext>
            </a:extLst>
          </p:cNvPr>
          <p:cNvSpPr>
            <a:spLocks noGrp="1" noRot="1" noChangeAspect="1" noChangeArrowheads="1" noTextEdit="1"/>
          </p:cNvSpPr>
          <p:nvPr>
            <p:ph type="sldImg"/>
          </p:nvPr>
        </p:nvSpPr>
        <p:spPr>
          <a:xfrm>
            <a:off x="533400" y="763588"/>
            <a:ext cx="6704013" cy="3771900"/>
          </a:xfrm>
          <a:solidFill>
            <a:srgbClr val="FFFFFF"/>
          </a:solidFill>
          <a:ln>
            <a:solidFill>
              <a:srgbClr val="000000"/>
            </a:solidFill>
            <a:miter lim="800000"/>
            <a:headEnd/>
            <a:tailEnd/>
          </a:ln>
        </p:spPr>
      </p:sp>
      <p:sp>
        <p:nvSpPr>
          <p:cNvPr id="6148" name="Rectangle 2">
            <a:extLst>
              <a:ext uri="{FF2B5EF4-FFF2-40B4-BE49-F238E27FC236}">
                <a16:creationId xmlns="" xmlns:a16="http://schemas.microsoft.com/office/drawing/2014/main" id="{107E8564-E35E-D908-9053-BFC31BB09ADF}"/>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35400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4F91DE1-B03A-46EB-9479-29D63226EDFC}" type="slidenum">
              <a:rPr lang="en-IN" smtClean="0"/>
              <a:t>11</a:t>
            </a:fld>
            <a:endParaRPr lang="en-IN"/>
          </a:p>
        </p:txBody>
      </p:sp>
    </p:spTree>
    <p:extLst>
      <p:ext uri="{BB962C8B-B14F-4D97-AF65-F5344CB8AC3E}">
        <p14:creationId xmlns:p14="http://schemas.microsoft.com/office/powerpoint/2010/main" val="289050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6">
            <a:extLst>
              <a:ext uri="{FF2B5EF4-FFF2-40B4-BE49-F238E27FC236}">
                <a16:creationId xmlns="" xmlns:a16="http://schemas.microsoft.com/office/drawing/2014/main" id="{3DA2BD8A-69E4-4109-9376-BB9CAFF25ACF}"/>
              </a:ext>
            </a:extLst>
          </p:cNvPr>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Lst>
              <a:defRPr>
                <a:solidFill>
                  <a:schemeClr val="tx1"/>
                </a:solidFill>
                <a:latin typeface="Arial" panose="020B0604020202020204" pitchFamily="34" charset="0"/>
                <a:cs typeface="WenQuanYi Micro Hei" charset="0"/>
              </a:defRPr>
            </a:lvl9pPr>
          </a:lstStyle>
          <a:p>
            <a:fld id="{5F561648-146D-47FD-B529-EC509853122C}" type="slidenum">
              <a:rPr lang="en-US" altLang="en-US">
                <a:solidFill>
                  <a:srgbClr val="000000"/>
                </a:solidFill>
                <a:latin typeface="Times New Roman" panose="02020603050405020304" pitchFamily="18" charset="0"/>
                <a:cs typeface="DejaVu Sans" charset="0"/>
              </a:rPr>
              <a:pPr/>
              <a:t>22</a:t>
            </a:fld>
            <a:endParaRPr lang="en-US" altLang="en-US">
              <a:solidFill>
                <a:srgbClr val="000000"/>
              </a:solidFill>
              <a:latin typeface="Times New Roman" panose="02020603050405020304" pitchFamily="18" charset="0"/>
              <a:cs typeface="DejaVu Sans" charset="0"/>
            </a:endParaRPr>
          </a:p>
        </p:txBody>
      </p:sp>
      <p:sp>
        <p:nvSpPr>
          <p:cNvPr id="36867" name="Rectangle 1">
            <a:extLst>
              <a:ext uri="{FF2B5EF4-FFF2-40B4-BE49-F238E27FC236}">
                <a16:creationId xmlns="" xmlns:a16="http://schemas.microsoft.com/office/drawing/2014/main" id="{D5F9E9D7-7723-4503-AB02-FE828231E08F}"/>
              </a:ext>
            </a:extLst>
          </p:cNvPr>
          <p:cNvSpPr>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headEnd/>
            <a:tailEnd/>
          </a:ln>
        </p:spPr>
      </p:sp>
      <p:sp>
        <p:nvSpPr>
          <p:cNvPr id="36868" name="Rectangle 2">
            <a:extLst>
              <a:ext uri="{FF2B5EF4-FFF2-40B4-BE49-F238E27FC236}">
                <a16:creationId xmlns="" xmlns:a16="http://schemas.microsoft.com/office/drawing/2014/main" id="{6DA026BC-D0FD-4BA6-A806-A13BF79123DE}"/>
              </a:ext>
            </a:extLst>
          </p:cNvPr>
          <p:cNvSpPr>
            <a:spLocks noGrp="1" noChangeArrowheads="1"/>
          </p:cNvSpPr>
          <p:nvPr>
            <p:ph type="body" idx="1"/>
          </p:nvPr>
        </p:nvSpPr>
        <p:spPr>
          <a:xfrm>
            <a:off x="777875" y="4776788"/>
            <a:ext cx="6218238" cy="45259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37F89E-E277-AF8E-49F6-72A76B180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544D04B1-AE16-B6BA-1931-FC4853B2B2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C87F05AC-2B29-B091-F2D7-ED96F7D89526}"/>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5" name="Footer Placeholder 4">
            <a:extLst>
              <a:ext uri="{FF2B5EF4-FFF2-40B4-BE49-F238E27FC236}">
                <a16:creationId xmlns="" xmlns:a16="http://schemas.microsoft.com/office/drawing/2014/main" id="{E7D6A8F6-8FD4-DA77-E0AD-189CD890D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1D53765-EFFD-C5B8-D943-5D93BC34F20A}"/>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64853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6D884B-B8F1-675F-654B-8770D0C36F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568B45BE-EC73-9A7B-A9A6-E1A3E0B98B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D69E643E-EE56-B785-F106-2C0ED6BF49C7}"/>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5" name="Footer Placeholder 4">
            <a:extLst>
              <a:ext uri="{FF2B5EF4-FFF2-40B4-BE49-F238E27FC236}">
                <a16:creationId xmlns="" xmlns:a16="http://schemas.microsoft.com/office/drawing/2014/main" id="{6072B2CC-DF2E-AE86-92BD-246255573F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138BA80-780F-AB29-8AAC-62F8CD3B894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23589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31B0D7E-C14F-5DFE-B774-40F41313629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61ABB635-47B1-BE7A-42AF-7099B604EC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72798DCA-F058-FD44-4D76-01BE21ED167A}"/>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5" name="Footer Placeholder 4">
            <a:extLst>
              <a:ext uri="{FF2B5EF4-FFF2-40B4-BE49-F238E27FC236}">
                <a16:creationId xmlns="" xmlns:a16="http://schemas.microsoft.com/office/drawing/2014/main" id="{ADF25EAC-EB78-95CB-CAE8-110216F354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06B210C4-F616-EE28-479C-3DA4F915032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626035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914401" y="2130425"/>
            <a:ext cx="10361084" cy="1468438"/>
          </a:xfrm>
        </p:spPr>
        <p:txBody>
          <a:bodyPr/>
          <a:lstStyle/>
          <a:p>
            <a:r>
              <a:rPr lang="en-US"/>
              <a:t>Click to edit Master title style</a:t>
            </a:r>
          </a:p>
        </p:txBody>
      </p:sp>
      <p:sp>
        <p:nvSpPr>
          <p:cNvPr id="3" name="Rectangle 2">
            <a:extLst>
              <a:ext uri="{FF2B5EF4-FFF2-40B4-BE49-F238E27FC236}">
                <a16:creationId xmlns="" xmlns:a16="http://schemas.microsoft.com/office/drawing/2014/main" id="{5EFD2757-5863-4F7E-A9A8-D6E218C07F09}"/>
              </a:ext>
            </a:extLst>
          </p:cNvPr>
          <p:cNvSpPr>
            <a:spLocks noGrp="1" noChangeArrowheads="1"/>
          </p:cNvSpPr>
          <p:nvPr>
            <p:ph type="dt" idx="10"/>
          </p:nvPr>
        </p:nvSpPr>
        <p:spPr>
          <a:ln/>
        </p:spPr>
        <p:txBody>
          <a:bodyPr/>
          <a:lstStyle>
            <a:lvl1pPr>
              <a:defRPr/>
            </a:lvl1pPr>
          </a:lstStyle>
          <a:p>
            <a:pPr>
              <a:defRPr/>
            </a:pPr>
            <a:r>
              <a:rPr lang="en-US"/>
              <a:t>2/7/20</a:t>
            </a:r>
          </a:p>
        </p:txBody>
      </p:sp>
      <p:sp>
        <p:nvSpPr>
          <p:cNvPr id="4" name="Rectangle 4">
            <a:extLst>
              <a:ext uri="{FF2B5EF4-FFF2-40B4-BE49-F238E27FC236}">
                <a16:creationId xmlns="" xmlns:a16="http://schemas.microsoft.com/office/drawing/2014/main" id="{1577BD60-6440-49BB-95F9-FA915E90D2C1}"/>
              </a:ext>
            </a:extLst>
          </p:cNvPr>
          <p:cNvSpPr>
            <a:spLocks noGrp="1" noChangeArrowheads="1"/>
          </p:cNvSpPr>
          <p:nvPr>
            <p:ph type="sldNum" idx="11"/>
          </p:nvPr>
        </p:nvSpPr>
        <p:spPr>
          <a:ln/>
        </p:spPr>
        <p:txBody>
          <a:bodyPr/>
          <a:lstStyle>
            <a:lvl1pPr>
              <a:defRPr/>
            </a:lvl1pPr>
          </a:lstStyle>
          <a:p>
            <a:pPr>
              <a:defRPr/>
            </a:pPr>
            <a:fld id="{B0B1F0C1-FE4D-47C4-BFD4-577E77A4BE46}" type="slidenum">
              <a:rPr lang="en-US" altLang="en-US"/>
              <a:pPr>
                <a:defRPr/>
              </a:pPr>
              <a:t>‹#›</a:t>
            </a:fld>
            <a:endParaRPr lang="en-US" altLang="en-US"/>
          </a:p>
        </p:txBody>
      </p:sp>
    </p:spTree>
    <p:extLst>
      <p:ext uri="{BB962C8B-B14F-4D97-AF65-F5344CB8AC3E}">
        <p14:creationId xmlns:p14="http://schemas.microsoft.com/office/powerpoint/2010/main" val="626249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77A9F8-12EB-EFF7-0744-D287E5B9F39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A083AD1-300B-3C68-20B9-39142238CE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83381028-1B69-451E-3144-37F520687BA6}"/>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5" name="Footer Placeholder 4">
            <a:extLst>
              <a:ext uri="{FF2B5EF4-FFF2-40B4-BE49-F238E27FC236}">
                <a16:creationId xmlns="" xmlns:a16="http://schemas.microsoft.com/office/drawing/2014/main" id="{8140EE3D-4F86-87ED-8F44-BFF2F45E84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DB3D9467-4453-E14C-3ED2-5ABB2A46A9C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06625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80BD00F-E918-055A-4616-4EEA16A4B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F982D093-0330-DA39-1E58-89632D952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7925A767-90E2-6AF5-1864-93B40D28D7C8}"/>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5" name="Footer Placeholder 4">
            <a:extLst>
              <a:ext uri="{FF2B5EF4-FFF2-40B4-BE49-F238E27FC236}">
                <a16:creationId xmlns="" xmlns:a16="http://schemas.microsoft.com/office/drawing/2014/main" id="{4504F8BF-63FA-5BB3-B9FA-3A06958E08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C44E1A44-8F8B-0587-D08F-B89AB9810678}"/>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4199957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DED54B-F397-8955-3FEA-6C969D0D173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BF002DC3-E323-16AC-8A29-88D1F9F7E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59691C72-1CC5-2AD7-A8C3-55DC48CC49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18694270-71B6-D9F6-72B5-EAE1C8A50275}"/>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6" name="Footer Placeholder 5">
            <a:extLst>
              <a:ext uri="{FF2B5EF4-FFF2-40B4-BE49-F238E27FC236}">
                <a16:creationId xmlns="" xmlns:a16="http://schemas.microsoft.com/office/drawing/2014/main" id="{D741EA33-F213-7A3A-DC63-730394EA6B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ACD17D4-61FE-7C16-4C64-14CCBE5FAED3}"/>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139409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26DFD53-581C-677C-682F-D41E43814A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EA68C7BF-EDDE-2A1B-4E62-ACB320B3F4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7EFE3186-9648-6B4F-9B18-5DC0C3C1E1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43806C6-8ECC-170E-F981-6CD97F75D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275DA98D-030B-292A-C8A7-F4FEA51EB3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6DF2B296-432F-F025-F850-EFEF2148D00C}"/>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8" name="Footer Placeholder 7">
            <a:extLst>
              <a:ext uri="{FF2B5EF4-FFF2-40B4-BE49-F238E27FC236}">
                <a16:creationId xmlns="" xmlns:a16="http://schemas.microsoft.com/office/drawing/2014/main" id="{0C8EC2FE-9C4F-9D39-DAD1-DCE0CBD96D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75BC4145-3441-5834-D7AE-C0CC6812586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85546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915E4E3-7E7C-EEC8-5EB8-4AFA3E0AFB4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62D86027-1488-8291-70CA-C24E07106EF0}"/>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4" name="Footer Placeholder 3">
            <a:extLst>
              <a:ext uri="{FF2B5EF4-FFF2-40B4-BE49-F238E27FC236}">
                <a16:creationId xmlns="" xmlns:a16="http://schemas.microsoft.com/office/drawing/2014/main" id="{AA50DF85-ECB1-F665-71C0-EFBE74E9B1F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71EDDAFE-02EA-3655-A05E-1C31B4CD4ED2}"/>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218214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ACC1A35D-7C71-0752-B2BB-E5C4D0C3C7E1}"/>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3" name="Footer Placeholder 2">
            <a:extLst>
              <a:ext uri="{FF2B5EF4-FFF2-40B4-BE49-F238E27FC236}">
                <a16:creationId xmlns="" xmlns:a16="http://schemas.microsoft.com/office/drawing/2014/main" id="{D1318D7F-94A9-239C-B8D1-D408C647EA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E8D6175B-F480-AC31-B0CA-044FD4B4F129}"/>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47177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747EF21-319B-0907-0D80-8DEDC07D5A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5C2D8AEC-2C9D-6214-0052-EF4733CEF0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4818E77F-9176-76EE-76B3-19240F10E6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C9375E2C-07E5-B688-BF50-D327E30536FC}"/>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6" name="Footer Placeholder 5">
            <a:extLst>
              <a:ext uri="{FF2B5EF4-FFF2-40B4-BE49-F238E27FC236}">
                <a16:creationId xmlns="" xmlns:a16="http://schemas.microsoft.com/office/drawing/2014/main" id="{A6B6B84F-0FD7-F6CB-50DA-AAB1A73FD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35EF7CBB-C41F-989F-08C2-E4442E3FF84F}"/>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391748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6BE6345-EA37-8C6A-C178-39B329656E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DB4251E9-0BAA-127A-E65B-5AC7D45C26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20BB98CF-DF76-141B-762A-A65D356371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5A50CD96-760E-5300-1C4F-003F42C0EB58}"/>
              </a:ext>
            </a:extLst>
          </p:cNvPr>
          <p:cNvSpPr>
            <a:spLocks noGrp="1"/>
          </p:cNvSpPr>
          <p:nvPr>
            <p:ph type="dt" sz="half" idx="10"/>
          </p:nvPr>
        </p:nvSpPr>
        <p:spPr/>
        <p:txBody>
          <a:bodyPr/>
          <a:lstStyle/>
          <a:p>
            <a:fld id="{615924AB-9F36-4178-90AC-C49D492A1C56}" type="datetimeFigureOut">
              <a:rPr lang="en-IN" smtClean="0"/>
              <a:t>03-06-2025</a:t>
            </a:fld>
            <a:endParaRPr lang="en-IN"/>
          </a:p>
        </p:txBody>
      </p:sp>
      <p:sp>
        <p:nvSpPr>
          <p:cNvPr id="6" name="Footer Placeholder 5">
            <a:extLst>
              <a:ext uri="{FF2B5EF4-FFF2-40B4-BE49-F238E27FC236}">
                <a16:creationId xmlns="" xmlns:a16="http://schemas.microsoft.com/office/drawing/2014/main" id="{8F5EFD3F-AD02-03B3-84FE-20F9F631EC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9D6A0320-2A44-851A-082D-5B40482B257D}"/>
              </a:ext>
            </a:extLst>
          </p:cNvPr>
          <p:cNvSpPr>
            <a:spLocks noGrp="1"/>
          </p:cNvSpPr>
          <p:nvPr>
            <p:ph type="sldNum" sz="quarter" idx="12"/>
          </p:nvPr>
        </p:nvSpPr>
        <p:spPr/>
        <p:txBody>
          <a:bodyPr/>
          <a:lstStyle/>
          <a:p>
            <a:fld id="{A66A3748-EDEB-4F86-8B3C-520549F7612D}" type="slidenum">
              <a:rPr lang="en-IN" smtClean="0"/>
              <a:t>‹#›</a:t>
            </a:fld>
            <a:endParaRPr lang="en-IN"/>
          </a:p>
        </p:txBody>
      </p:sp>
    </p:spTree>
    <p:extLst>
      <p:ext uri="{BB962C8B-B14F-4D97-AF65-F5344CB8AC3E}">
        <p14:creationId xmlns:p14="http://schemas.microsoft.com/office/powerpoint/2010/main" val="122859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D95755F3-BEF6-DEF9-4CB1-1B5D2AA36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56C12260-9AEE-0F6C-393D-081813D4F1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BA7C6917-09DF-778A-8957-A72F2F6F94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924AB-9F36-4178-90AC-C49D492A1C56}" type="datetimeFigureOut">
              <a:rPr lang="en-IN" smtClean="0"/>
              <a:t>03-06-2025</a:t>
            </a:fld>
            <a:endParaRPr lang="en-IN"/>
          </a:p>
        </p:txBody>
      </p:sp>
      <p:sp>
        <p:nvSpPr>
          <p:cNvPr id="5" name="Footer Placeholder 4">
            <a:extLst>
              <a:ext uri="{FF2B5EF4-FFF2-40B4-BE49-F238E27FC236}">
                <a16:creationId xmlns="" xmlns:a16="http://schemas.microsoft.com/office/drawing/2014/main" id="{18A3656D-2DBA-CEE6-4E60-9E615014C3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BB65E9C8-F63C-F72D-C515-B8CD271F28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6A3748-EDEB-4F86-8B3C-520549F7612D}" type="slidenum">
              <a:rPr lang="en-IN" smtClean="0"/>
              <a:t>‹#›</a:t>
            </a:fld>
            <a:endParaRPr lang="en-IN"/>
          </a:p>
        </p:txBody>
      </p:sp>
    </p:spTree>
    <p:extLst>
      <p:ext uri="{BB962C8B-B14F-4D97-AF65-F5344CB8AC3E}">
        <p14:creationId xmlns:p14="http://schemas.microsoft.com/office/powerpoint/2010/main" val="2656701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pn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png"/><Relationship Id="rId7"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hyperlink" Target="https://www.apachefriends.org/" TargetMode="External"/><Relationship Id="rId3" Type="http://schemas.openxmlformats.org/officeDocument/2006/relationships/image" Target="../media/image2.jpeg"/><Relationship Id="rId7" Type="http://schemas.openxmlformats.org/officeDocument/2006/relationships/hyperlink" Target="https://dev.mysql.com/doc/"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www.php.net/manual/en/" TargetMode="External"/><Relationship Id="rId5" Type="http://schemas.openxmlformats.org/officeDocument/2006/relationships/hyperlink" Target="https://developer.mozilla.org/" TargetMode="External"/><Relationship Id="rId4" Type="http://schemas.openxmlformats.org/officeDocument/2006/relationships/hyperlink" Target="https://www.w3schools.com/"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48;p26"/>
          <p:cNvPicPr preferRelativeResize="0">
            <a:picLocks/>
          </p:cNvPicPr>
          <p:nvPr/>
        </p:nvPicPr>
        <p:blipFill rotWithShape="1">
          <a:blip r:embed="rId2">
            <a:alphaModFix/>
          </a:blip>
          <a:srcRect/>
          <a:stretch>
            <a:fillRect/>
          </a:stretch>
        </p:blipFill>
        <p:spPr>
          <a:xfrm>
            <a:off x="831850" y="300038"/>
            <a:ext cx="1066800" cy="1057275"/>
          </a:xfrm>
          <a:prstGeom prst="rect">
            <a:avLst/>
          </a:prstGeom>
          <a:noFill/>
          <a:ln>
            <a:noFill/>
          </a:ln>
        </p:spPr>
      </p:pic>
      <p:pic>
        <p:nvPicPr>
          <p:cNvPr id="4" name="Google Shape;150;p26" descr="KRCE Tiruchirappalli : Admission 2024, Courses, Fees, Placement, Cut Off"/>
          <p:cNvPicPr preferRelativeResize="0">
            <a:picLocks/>
          </p:cNvPicPr>
          <p:nvPr/>
        </p:nvPicPr>
        <p:blipFill rotWithShape="1">
          <a:blip r:embed="rId3">
            <a:alphaModFix/>
          </a:blip>
          <a:srcRect/>
          <a:stretch>
            <a:fillRect/>
          </a:stretch>
        </p:blipFill>
        <p:spPr>
          <a:xfrm>
            <a:off x="10344150" y="260350"/>
            <a:ext cx="1219200" cy="1181100"/>
          </a:xfrm>
          <a:prstGeom prst="rect">
            <a:avLst/>
          </a:prstGeom>
          <a:noFill/>
          <a:ln>
            <a:noFill/>
          </a:ln>
        </p:spPr>
      </p:pic>
      <p:sp>
        <p:nvSpPr>
          <p:cNvPr id="5" name="Google Shape;149;p26"/>
          <p:cNvSpPr/>
          <p:nvPr/>
        </p:nvSpPr>
        <p:spPr>
          <a:xfrm>
            <a:off x="1906587" y="300038"/>
            <a:ext cx="8437563" cy="3014662"/>
          </a:xfrm>
          <a:prstGeom prst="rect">
            <a:avLst/>
          </a:prstGeom>
          <a:noFill/>
          <a:ln>
            <a:noFill/>
          </a:ln>
        </p:spPr>
        <p:txBody>
          <a:bodyPr spcFirstLastPara="1" wrap="square" lIns="90000" tIns="45000" rIns="90000" bIns="45000" anchor="t" anchorCtr="0">
            <a:noAutofit/>
          </a:bodyPr>
          <a:lstStyle/>
          <a:p>
            <a:pPr marL="0" marR="0" lvl="0" indent="0" algn="ctr" rtl="0">
              <a:lnSpc>
                <a:spcPct val="150000"/>
              </a:lnSpc>
              <a:spcBef>
                <a:spcPts val="0"/>
              </a:spcBef>
              <a:spcAft>
                <a:spcPts val="0"/>
              </a:spcAft>
              <a:buClr>
                <a:srgbClr val="000000"/>
              </a:buClr>
              <a:buSzPts val="2000"/>
              <a:buFont typeface="Times New Roman"/>
              <a:buNone/>
            </a:pP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K. RAMAKRISHNAN COLLEGE OF ENGINEERING</a:t>
            </a:r>
            <a:endParaRPr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Clr>
                <a:srgbClr val="000000"/>
              </a:buClr>
              <a:buSzPts val="2000"/>
              <a:buFont typeface="Times New Roman"/>
              <a:buNone/>
            </a:pP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(AUTONOMOUS), SAMAYAPURAM - TRICHY</a:t>
            </a:r>
            <a:b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b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DEPARTMENT </a:t>
            </a:r>
            <a:r>
              <a:rPr lang="en-US" sz="2000" b="1" i="0" u="none" strike="noStrike" cap="none" dirty="0" smtClean="0">
                <a:solidFill>
                  <a:srgbClr val="FF0066"/>
                </a:solidFill>
                <a:latin typeface="Times New Roman" panose="02020603050405020304" pitchFamily="18" charset="0"/>
                <a:cs typeface="Times New Roman" panose="02020603050405020304" pitchFamily="18" charset="0"/>
                <a:sym typeface="Arial"/>
              </a:rPr>
              <a:t>OF ECE</a:t>
            </a:r>
            <a:endParaRPr dirty="0">
              <a:latin typeface="Times New Roman" panose="02020603050405020304" pitchFamily="18" charset="0"/>
              <a:cs typeface="Times New Roman" panose="02020603050405020304" pitchFamily="18" charset="0"/>
            </a:endParaRPr>
          </a:p>
          <a:p>
            <a:pPr marL="0" marR="0" lvl="0" indent="0" algn="ctr" rtl="0">
              <a:lnSpc>
                <a:spcPct val="150000"/>
              </a:lnSpc>
              <a:spcBef>
                <a:spcPts val="0"/>
              </a:spcBef>
              <a:spcAft>
                <a:spcPts val="0"/>
              </a:spcAft>
              <a:buClr>
                <a:srgbClr val="000000"/>
              </a:buClr>
              <a:buSzPts val="2000"/>
              <a:buFont typeface="Times New Roman"/>
              <a:buNone/>
            </a:pPr>
            <a:r>
              <a:rPr lang="en-US" sz="2000" b="1" i="0" u="none" strike="noStrike" cap="none" dirty="0">
                <a:solidFill>
                  <a:srgbClr val="FF0066"/>
                </a:solidFill>
                <a:latin typeface="Times New Roman" panose="02020603050405020304" pitchFamily="18" charset="0"/>
                <a:cs typeface="Times New Roman" panose="02020603050405020304" pitchFamily="18" charset="0"/>
                <a:sym typeface="Arial"/>
              </a:rPr>
              <a:t>EGB1221 – DATABASE MANAGEMENT </a:t>
            </a:r>
            <a:r>
              <a:rPr lang="en-US" sz="2000" b="1" i="0" u="none" strike="noStrike" cap="none" dirty="0" smtClean="0">
                <a:solidFill>
                  <a:srgbClr val="FF0066"/>
                </a:solidFill>
                <a:latin typeface="Times New Roman" panose="02020603050405020304" pitchFamily="18" charset="0"/>
                <a:cs typeface="Times New Roman" panose="02020603050405020304" pitchFamily="18" charset="0"/>
                <a:sym typeface="Arial"/>
              </a:rPr>
              <a:t>SYSTEM</a:t>
            </a:r>
            <a:endParaRPr dirty="0">
              <a:latin typeface="Times New Roman" panose="02020603050405020304" pitchFamily="18" charset="0"/>
              <a:cs typeface="Times New Roman" panose="02020603050405020304" pitchFamily="18" charset="0"/>
            </a:endParaRPr>
          </a:p>
          <a:p>
            <a:pPr marL="0" marR="0" lvl="0" indent="0" algn="ctr" rtl="0">
              <a:spcBef>
                <a:spcPts val="0"/>
              </a:spcBef>
              <a:spcAft>
                <a:spcPts val="0"/>
              </a:spcAft>
              <a:buClr>
                <a:srgbClr val="000000"/>
              </a:buClr>
              <a:buSzPts val="2000"/>
              <a:buFont typeface="Times New Roman"/>
              <a:buNone/>
            </a:pPr>
            <a:endParaRPr sz="2000" b="1" i="0" u="none" strike="noStrike" cap="none" dirty="0">
              <a:solidFill>
                <a:srgbClr val="FF0066"/>
              </a:solidFill>
              <a:latin typeface="Times New Roman" panose="02020603050405020304" pitchFamily="18" charset="0"/>
              <a:cs typeface="Times New Roman" panose="02020603050405020304" pitchFamily="18" charset="0"/>
              <a:sym typeface="Arial"/>
            </a:endParaRPr>
          </a:p>
          <a:p>
            <a:pPr marL="0" marR="0" lvl="0" indent="0" algn="ctr" rtl="0">
              <a:spcBef>
                <a:spcPts val="0"/>
              </a:spcBef>
              <a:spcAft>
                <a:spcPts val="0"/>
              </a:spcAft>
              <a:buClr>
                <a:srgbClr val="000000"/>
              </a:buClr>
              <a:buSzPts val="2000"/>
              <a:buFont typeface="Times New Roman"/>
              <a:buNone/>
            </a:pPr>
            <a:endParaRPr sz="2000" b="1" i="0" u="none" strike="noStrike" cap="none" dirty="0">
              <a:solidFill>
                <a:srgbClr val="0000FF"/>
              </a:solidFill>
              <a:latin typeface="Times New Roman" panose="02020603050405020304" pitchFamily="18" charset="0"/>
              <a:cs typeface="Times New Roman" panose="02020603050405020304" pitchFamily="18" charset="0"/>
              <a:sym typeface="Arial"/>
            </a:endParaRPr>
          </a:p>
        </p:txBody>
      </p:sp>
      <p:sp>
        <p:nvSpPr>
          <p:cNvPr id="6" name="Google Shape;151;p26"/>
          <p:cNvSpPr txBox="1"/>
          <p:nvPr/>
        </p:nvSpPr>
        <p:spPr>
          <a:xfrm>
            <a:off x="2798956" y="2443497"/>
            <a:ext cx="8034198" cy="58473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smtClean="0">
                <a:solidFill>
                  <a:srgbClr val="00B050"/>
                </a:solidFill>
                <a:latin typeface="Times New Roman" panose="02020603050405020304" pitchFamily="18" charset="0"/>
                <a:cs typeface="Times New Roman" panose="02020603050405020304" pitchFamily="18" charset="0"/>
              </a:rPr>
              <a:t>RETAIL POINT OF SALE SYSTEM</a:t>
            </a:r>
            <a:endParaRPr sz="3200" b="1" i="0" u="none" strike="noStrike" cap="none" dirty="0">
              <a:solidFill>
                <a:srgbClr val="00B050"/>
              </a:solidFill>
              <a:latin typeface="Times New Roman" panose="02020603050405020304" pitchFamily="18" charset="0"/>
              <a:cs typeface="Times New Roman" panose="02020603050405020304" pitchFamily="18" charset="0"/>
              <a:sym typeface="Arial"/>
            </a:endParaRPr>
          </a:p>
        </p:txBody>
      </p:sp>
      <p:sp>
        <p:nvSpPr>
          <p:cNvPr id="7" name="Rectangle 6"/>
          <p:cNvSpPr/>
          <p:nvPr/>
        </p:nvSpPr>
        <p:spPr>
          <a:xfrm>
            <a:off x="0" y="3626318"/>
            <a:ext cx="15256702" cy="2359620"/>
          </a:xfrm>
          <a:prstGeom prst="rect">
            <a:avLst/>
          </a:prstGeom>
        </p:spPr>
        <p:txBody>
          <a:bodyPr wrap="square">
            <a:spAutoFit/>
          </a:bodyPr>
          <a:lstStyle/>
          <a:p>
            <a:pPr lvl="0" algn="just">
              <a:lnSpc>
                <a:spcPct val="150000"/>
              </a:lnSpc>
              <a:buClr>
                <a:srgbClr val="000000"/>
              </a:buClr>
              <a:buSzPts val="2400"/>
            </a:pPr>
            <a:r>
              <a:rPr lang="en-US" sz="2400" b="1" kern="0" dirty="0">
                <a:solidFill>
                  <a:schemeClr val="dk1"/>
                </a:solidFill>
                <a:latin typeface="Times New Roman" panose="02020603050405020304" pitchFamily="18" charset="0"/>
                <a:ea typeface="Arial Narrow"/>
                <a:cs typeface="Times New Roman" panose="02020603050405020304" pitchFamily="18" charset="0"/>
                <a:sym typeface="Arial Narrow"/>
              </a:rPr>
              <a:t> </a:t>
            </a:r>
            <a:r>
              <a:rPr lang="en-US" sz="2400" b="1" kern="0" dirty="0" smtClean="0">
                <a:solidFill>
                  <a:schemeClr val="dk1"/>
                </a:solidFill>
                <a:latin typeface="Times New Roman" panose="02020603050405020304" pitchFamily="18" charset="0"/>
                <a:ea typeface="Arial Narrow"/>
                <a:cs typeface="Times New Roman" panose="02020603050405020304" pitchFamily="18" charset="0"/>
                <a:sym typeface="Arial Narrow"/>
              </a:rPr>
              <a:t>       PRESENTED </a:t>
            </a:r>
            <a:r>
              <a:rPr lang="en-US" sz="2400" b="1" kern="0" dirty="0">
                <a:solidFill>
                  <a:schemeClr val="dk1"/>
                </a:solidFill>
                <a:latin typeface="Times New Roman" panose="02020603050405020304" pitchFamily="18" charset="0"/>
                <a:ea typeface="Arial Narrow"/>
                <a:cs typeface="Times New Roman" panose="02020603050405020304" pitchFamily="18" charset="0"/>
                <a:sym typeface="Arial Narrow"/>
              </a:rPr>
              <a:t>BY                                                               </a:t>
            </a:r>
            <a:r>
              <a:rPr lang="en-US" sz="2400" b="1" kern="0" dirty="0" smtClean="0">
                <a:solidFill>
                  <a:schemeClr val="dk1"/>
                </a:solidFill>
                <a:latin typeface="Times New Roman" panose="02020603050405020304" pitchFamily="18" charset="0"/>
                <a:ea typeface="Arial Narrow"/>
                <a:cs typeface="Times New Roman" panose="02020603050405020304" pitchFamily="18" charset="0"/>
                <a:sym typeface="Arial Narrow"/>
              </a:rPr>
              <a:t>       SUPERVISOR</a:t>
            </a:r>
            <a:endParaRPr lang="en-US" sz="2400" kern="0" dirty="0">
              <a:solidFill>
                <a:srgbClr val="000000"/>
              </a:solidFill>
              <a:latin typeface="Times New Roman" panose="02020603050405020304" pitchFamily="18" charset="0"/>
              <a:ea typeface="Calibri"/>
              <a:cs typeface="Times New Roman" panose="02020603050405020304" pitchFamily="18" charset="0"/>
              <a:sym typeface="Calibri"/>
            </a:endParaRPr>
          </a:p>
          <a:p>
            <a:pPr lvl="0" algn="just">
              <a:lnSpc>
                <a:spcPct val="150000"/>
              </a:lnSpc>
              <a:buClr>
                <a:srgbClr val="000000"/>
              </a:buClr>
              <a:buSzPts val="2400"/>
            </a:pPr>
            <a:r>
              <a:rPr lang="en-US" sz="2400" b="1" kern="0" dirty="0" smtClean="0">
                <a:solidFill>
                  <a:schemeClr val="dk1"/>
                </a:solidFill>
                <a:latin typeface="Times New Roman" panose="02020603050405020304" pitchFamily="18" charset="0"/>
                <a:ea typeface="Arial Narrow"/>
                <a:cs typeface="Times New Roman" panose="02020603050405020304" pitchFamily="18" charset="0"/>
                <a:sym typeface="Arial Narrow"/>
              </a:rPr>
              <a:t>        </a:t>
            </a:r>
            <a:r>
              <a:rPr lang="en-US" sz="2400" b="1" dirty="0">
                <a:solidFill>
                  <a:schemeClr val="dk1"/>
                </a:solidFill>
                <a:latin typeface="Times New Roman" panose="02020603050405020304" pitchFamily="18" charset="0"/>
                <a:ea typeface="Arial Narrow"/>
                <a:cs typeface="Times New Roman" panose="02020603050405020304" pitchFamily="18" charset="0"/>
                <a:sym typeface="Arial Narrow"/>
              </a:rPr>
              <a:t>MEERA B</a:t>
            </a:r>
            <a:r>
              <a:rPr lang="en-US" sz="2400" b="1" kern="0" dirty="0">
                <a:solidFill>
                  <a:schemeClr val="dk1"/>
                </a:solidFill>
                <a:latin typeface="Times New Roman" panose="02020603050405020304" pitchFamily="18" charset="0"/>
                <a:ea typeface="Arial Narrow"/>
                <a:cs typeface="Times New Roman" panose="02020603050405020304" pitchFamily="18" charset="0"/>
                <a:sym typeface="Arial Narrow"/>
              </a:rPr>
              <a:t>                                            		            </a:t>
            </a:r>
            <a:r>
              <a:rPr lang="en-US" sz="2400" b="1" kern="0" dirty="0" smtClean="0">
                <a:solidFill>
                  <a:schemeClr val="dk1"/>
                </a:solidFill>
                <a:latin typeface="Times New Roman" panose="02020603050405020304" pitchFamily="18" charset="0"/>
                <a:ea typeface="Arial Narrow"/>
                <a:cs typeface="Times New Roman" panose="02020603050405020304" pitchFamily="18" charset="0"/>
                <a:sym typeface="Arial Narrow"/>
              </a:rPr>
              <a:t>             Mrs</a:t>
            </a:r>
            <a:r>
              <a:rPr lang="en-US" sz="2400" b="1" kern="0" dirty="0">
                <a:solidFill>
                  <a:schemeClr val="dk1"/>
                </a:solidFill>
                <a:latin typeface="Times New Roman" panose="02020603050405020304" pitchFamily="18" charset="0"/>
                <a:ea typeface="Arial Narrow"/>
                <a:cs typeface="Times New Roman" panose="02020603050405020304" pitchFamily="18" charset="0"/>
                <a:sym typeface="Arial Narrow"/>
              </a:rPr>
              <a:t>. </a:t>
            </a:r>
            <a:r>
              <a:rPr lang="en-US" sz="2400" b="1" kern="0" dirty="0" err="1">
                <a:solidFill>
                  <a:schemeClr val="dk1"/>
                </a:solidFill>
                <a:latin typeface="Times New Roman" panose="02020603050405020304" pitchFamily="18" charset="0"/>
                <a:ea typeface="Arial Narrow"/>
                <a:cs typeface="Times New Roman" panose="02020603050405020304" pitchFamily="18" charset="0"/>
                <a:sym typeface="Arial Narrow"/>
              </a:rPr>
              <a:t>R.Nalini</a:t>
            </a:r>
            <a:r>
              <a:rPr lang="en-US" sz="2400" b="1" kern="0" dirty="0">
                <a:solidFill>
                  <a:schemeClr val="dk1"/>
                </a:solidFill>
                <a:latin typeface="Times New Roman" panose="02020603050405020304" pitchFamily="18" charset="0"/>
                <a:ea typeface="Arial Narrow"/>
                <a:cs typeface="Times New Roman" panose="02020603050405020304" pitchFamily="18" charset="0"/>
                <a:sym typeface="Arial Narrow"/>
              </a:rPr>
              <a:t> M.E., (Ph.D.,),</a:t>
            </a:r>
            <a:endParaRPr lang="en-US" sz="2400" kern="0" dirty="0">
              <a:solidFill>
                <a:srgbClr val="000000"/>
              </a:solidFill>
              <a:latin typeface="Times New Roman" panose="02020603050405020304" pitchFamily="18" charset="0"/>
              <a:ea typeface="Calibri"/>
              <a:cs typeface="Times New Roman" panose="02020603050405020304" pitchFamily="18" charset="0"/>
              <a:sym typeface="Calibri"/>
            </a:endParaRPr>
          </a:p>
          <a:p>
            <a:pPr lvl="0">
              <a:lnSpc>
                <a:spcPct val="150000"/>
              </a:lnSpc>
              <a:buClr>
                <a:srgbClr val="000000"/>
              </a:buClr>
              <a:buSzPts val="2400"/>
            </a:pPr>
            <a:r>
              <a:rPr lang="en-US" sz="2400" b="1" kern="0" dirty="0">
                <a:solidFill>
                  <a:schemeClr val="dk1"/>
                </a:solidFill>
                <a:latin typeface="Times New Roman" panose="02020603050405020304" pitchFamily="18" charset="0"/>
                <a:ea typeface="Arial Narrow"/>
                <a:cs typeface="Times New Roman" panose="02020603050405020304" pitchFamily="18" charset="0"/>
                <a:sym typeface="Arial Narrow"/>
              </a:rPr>
              <a:t> </a:t>
            </a:r>
            <a:r>
              <a:rPr lang="en-US" sz="2400" b="1" kern="0" dirty="0" smtClean="0">
                <a:solidFill>
                  <a:schemeClr val="dk1"/>
                </a:solidFill>
                <a:latin typeface="Times New Roman" panose="02020603050405020304" pitchFamily="18" charset="0"/>
                <a:ea typeface="Arial Narrow"/>
                <a:cs typeface="Times New Roman" panose="02020603050405020304" pitchFamily="18" charset="0"/>
                <a:sym typeface="Arial Narrow"/>
              </a:rPr>
              <a:t>       8115U23EC062                                                                          Assistant </a:t>
            </a:r>
            <a:r>
              <a:rPr lang="en-US" sz="2400" b="1" kern="0" dirty="0">
                <a:solidFill>
                  <a:schemeClr val="dk1"/>
                </a:solidFill>
                <a:latin typeface="Times New Roman" panose="02020603050405020304" pitchFamily="18" charset="0"/>
                <a:ea typeface="Arial Narrow"/>
                <a:cs typeface="Times New Roman" panose="02020603050405020304" pitchFamily="18" charset="0"/>
                <a:sym typeface="Arial Narrow"/>
              </a:rPr>
              <a:t>Professor / CSE.</a:t>
            </a:r>
            <a:endParaRPr lang="en-US" sz="2400" kern="0" dirty="0">
              <a:solidFill>
                <a:srgbClr val="000000"/>
              </a:solidFill>
              <a:latin typeface="Times New Roman" panose="02020603050405020304" pitchFamily="18" charset="0"/>
              <a:ea typeface="Calibri"/>
              <a:cs typeface="Times New Roman" panose="02020603050405020304" pitchFamily="18" charset="0"/>
              <a:sym typeface="Calibri"/>
            </a:endParaRPr>
          </a:p>
          <a:p>
            <a:pPr lvl="0" algn="r">
              <a:lnSpc>
                <a:spcPct val="150000"/>
              </a:lnSpc>
              <a:spcBef>
                <a:spcPts val="363"/>
              </a:spcBef>
              <a:buClr>
                <a:srgbClr val="000000"/>
              </a:buClr>
              <a:buSzPts val="1800"/>
            </a:pPr>
            <a:endParaRPr lang="en-US" sz="2400" b="1" kern="0" dirty="0">
              <a:solidFill>
                <a:srgbClr val="002060"/>
              </a:solidFill>
              <a:latin typeface="Times New Roman" panose="02020603050405020304" pitchFamily="18" charset="0"/>
              <a:cs typeface="Times New Roman" panose="02020603050405020304" pitchFamily="18" charset="0"/>
              <a:sym typeface="Arial"/>
            </a:endParaRPr>
          </a:p>
        </p:txBody>
      </p:sp>
      <p:sp>
        <p:nvSpPr>
          <p:cNvPr id="8" name="Rectangle 7"/>
          <p:cNvSpPr/>
          <p:nvPr/>
        </p:nvSpPr>
        <p:spPr>
          <a:xfrm>
            <a:off x="653500" y="5616606"/>
            <a:ext cx="3217547" cy="400110"/>
          </a:xfrm>
          <a:prstGeom prst="rect">
            <a:avLst/>
          </a:prstGeom>
        </p:spPr>
        <p:txBody>
          <a:bodyPr wrap="none">
            <a:spAutoFit/>
          </a:bodyPr>
          <a:lstStyle/>
          <a:p>
            <a:r>
              <a:rPr lang="en-US" sz="2000" b="1" dirty="0">
                <a:solidFill>
                  <a:schemeClr val="accent1"/>
                </a:solidFill>
                <a:latin typeface="Times New Roman" pitchFamily="18" charset="0"/>
                <a:cs typeface="Times New Roman" pitchFamily="18" charset="0"/>
              </a:rPr>
              <a:t>Date of Review : 04/06/2025</a:t>
            </a:r>
          </a:p>
        </p:txBody>
      </p:sp>
    </p:spTree>
    <p:extLst>
      <p:ext uri="{BB962C8B-B14F-4D97-AF65-F5344CB8AC3E}">
        <p14:creationId xmlns:p14="http://schemas.microsoft.com/office/powerpoint/2010/main" val="4042855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E84FA86-D156-67E1-A5A4-DA9F2B48B3BE}"/>
            </a:ext>
          </a:extLst>
        </p:cNvPr>
        <p:cNvGrpSpPr/>
        <p:nvPr/>
      </p:nvGrpSpPr>
      <p:grpSpPr>
        <a:xfrm>
          <a:off x="0" y="0"/>
          <a:ext cx="0" cy="0"/>
          <a:chOff x="0" y="0"/>
          <a:chExt cx="0" cy="0"/>
        </a:xfrm>
      </p:grpSpPr>
      <p:pic>
        <p:nvPicPr>
          <p:cNvPr id="4" name="Picture 3">
            <a:extLst>
              <a:ext uri="{FF2B5EF4-FFF2-40B4-BE49-F238E27FC236}">
                <a16:creationId xmlns="" xmlns:a16="http://schemas.microsoft.com/office/drawing/2014/main" id="{917760FA-1179-6BD1-9CF8-A9DA6BEF8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 xmlns:a16="http://schemas.microsoft.com/office/drawing/2014/main" id="{86979273-AC7E-3EA9-B73D-F3AD0037E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
        <p:nvSpPr>
          <p:cNvPr id="6" name="Title 5">
            <a:extLst>
              <a:ext uri="{FF2B5EF4-FFF2-40B4-BE49-F238E27FC236}">
                <a16:creationId xmlns="" xmlns:a16="http://schemas.microsoft.com/office/drawing/2014/main" id="{C9A0784C-878B-8623-37CB-ADF68789B426}"/>
              </a:ext>
            </a:extLst>
          </p:cNvPr>
          <p:cNvSpPr>
            <a:spLocks noGrp="1"/>
          </p:cNvSpPr>
          <p:nvPr>
            <p:ph type="title"/>
          </p:nvPr>
        </p:nvSpPr>
        <p:spPr>
          <a:xfrm>
            <a:off x="820455" y="184328"/>
            <a:ext cx="10515600" cy="1325563"/>
          </a:xfrm>
        </p:spPr>
        <p:txBody>
          <a:bodyPr/>
          <a:lstStyle/>
          <a:p>
            <a:r>
              <a:rPr lang="en-US" altLang="en-US" sz="4400" b="1" dirty="0">
                <a:solidFill>
                  <a:srgbClr val="FF0066"/>
                </a:solidFill>
                <a:latin typeface="Arial" panose="020B0604020202020204" pitchFamily="34" charset="0"/>
                <a:cs typeface="Arial" panose="020B0604020202020204" pitchFamily="34" charset="0"/>
              </a:rPr>
              <a:t>         </a:t>
            </a:r>
            <a:r>
              <a:rPr lang="en-US" altLang="en-US" sz="4400" b="1" dirty="0" smtClean="0">
                <a:solidFill>
                  <a:srgbClr val="FF0066"/>
                </a:solidFill>
                <a:latin typeface="Arial" panose="020B0604020202020204" pitchFamily="34" charset="0"/>
                <a:cs typeface="Arial" panose="020B0604020202020204" pitchFamily="34" charset="0"/>
              </a:rPr>
              <a:t>          </a:t>
            </a:r>
            <a:r>
              <a:rPr lang="en-US" altLang="en-US" sz="4400" b="1" dirty="0">
                <a:solidFill>
                  <a:srgbClr val="FF0066"/>
                </a:solidFill>
                <a:latin typeface="Arial" panose="020B0604020202020204" pitchFamily="34" charset="0"/>
                <a:cs typeface="Arial" panose="020B0604020202020204" pitchFamily="34" charset="0"/>
              </a:rPr>
              <a:t>MODULES </a:t>
            </a:r>
            <a:r>
              <a:rPr lang="en-US" altLang="en-US" b="1" dirty="0" smtClean="0">
                <a:solidFill>
                  <a:srgbClr val="FF0066"/>
                </a:solidFill>
                <a:latin typeface="Arial" panose="020B0604020202020204" pitchFamily="34" charset="0"/>
                <a:cs typeface="Arial" panose="020B0604020202020204" pitchFamily="34" charset="0"/>
              </a:rPr>
              <a:t>USED</a:t>
            </a:r>
            <a:endParaRPr lang="en-IN" dirty="0"/>
          </a:p>
        </p:txBody>
      </p:sp>
      <p:sp>
        <p:nvSpPr>
          <p:cNvPr id="2" name="Content Placeholder 1">
            <a:extLst>
              <a:ext uri="{FF2B5EF4-FFF2-40B4-BE49-F238E27FC236}">
                <a16:creationId xmlns="" xmlns:a16="http://schemas.microsoft.com/office/drawing/2014/main" id="{48F9508F-B149-10F5-C276-583B5E911CDC}"/>
              </a:ext>
            </a:extLst>
          </p:cNvPr>
          <p:cNvSpPr>
            <a:spLocks noGrp="1" noChangeArrowheads="1"/>
          </p:cNvSpPr>
          <p:nvPr>
            <p:ph idx="1"/>
          </p:nvPr>
        </p:nvSpPr>
        <p:spPr bwMode="auto">
          <a:xfrm>
            <a:off x="838199" y="3401130"/>
            <a:ext cx="511166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smtClean="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5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Rectangle 2"/>
          <p:cNvSpPr/>
          <p:nvPr/>
        </p:nvSpPr>
        <p:spPr>
          <a:xfrm>
            <a:off x="1454597" y="1262324"/>
            <a:ext cx="9881458" cy="5632311"/>
          </a:xfrm>
          <a:prstGeom prst="rect">
            <a:avLst/>
          </a:prstGeom>
        </p:spPr>
        <p:txBody>
          <a:bodyPr wrap="square">
            <a:spAutoFit/>
          </a:bodyPr>
          <a:lstStyle/>
          <a:p>
            <a:pPr algn="just">
              <a:lnSpc>
                <a:spcPct val="150000"/>
              </a:lnSpc>
            </a:pPr>
            <a:r>
              <a:rPr lang="en-US" sz="2400" b="1" dirty="0">
                <a:latin typeface="Times New Roman" pitchFamily="18" charset="0"/>
                <a:cs typeface="Times New Roman" pitchFamily="18" charset="0"/>
              </a:rPr>
              <a:t>6. Receipt Generation </a:t>
            </a:r>
            <a:r>
              <a:rPr lang="en-US" sz="2400" b="1" dirty="0" smtClean="0">
                <a:latin typeface="Times New Roman" pitchFamily="18" charset="0"/>
                <a:cs typeface="Times New Roman" pitchFamily="18" charset="0"/>
              </a:rPr>
              <a:t>Module</a:t>
            </a:r>
          </a:p>
          <a:p>
            <a:pPr algn="just">
              <a:lnSpc>
                <a:spcPct val="150000"/>
              </a:lnSpc>
            </a:pPr>
            <a:r>
              <a:rPr lang="en-US" sz="2400" dirty="0" smtClean="0">
                <a:latin typeface="Times New Roman" pitchFamily="18" charset="0"/>
                <a:cs typeface="Times New Roman" pitchFamily="18" charset="0"/>
              </a:rPr>
              <a:t>After </a:t>
            </a:r>
            <a:r>
              <a:rPr lang="en-US" sz="2400" dirty="0">
                <a:latin typeface="Times New Roman" pitchFamily="18" charset="0"/>
                <a:cs typeface="Times New Roman" pitchFamily="18" charset="0"/>
              </a:rPr>
              <a:t>payment, this module generates a printable or downloadable receipt with order details, total cost, and payment confirmation</a:t>
            </a:r>
            <a:r>
              <a:rPr lang="en-US" sz="2400" dirty="0" smtClean="0">
                <a:latin typeface="Times New Roman" pitchFamily="18" charset="0"/>
                <a:cs typeface="Times New Roman" pitchFamily="18" charset="0"/>
              </a:rPr>
              <a:t>.</a:t>
            </a:r>
          </a:p>
          <a:p>
            <a:pPr algn="just">
              <a:lnSpc>
                <a:spcPct val="150000"/>
              </a:lnSpc>
            </a:pPr>
            <a:r>
              <a:rPr lang="en-US" sz="2400" b="1" dirty="0">
                <a:latin typeface="Times New Roman" pitchFamily="18" charset="0"/>
                <a:cs typeface="Times New Roman" pitchFamily="18" charset="0"/>
              </a:rPr>
              <a:t>7. Sales Reporting </a:t>
            </a:r>
            <a:r>
              <a:rPr lang="en-US" sz="2400" b="1" dirty="0" smtClean="0">
                <a:latin typeface="Times New Roman" pitchFamily="18" charset="0"/>
                <a:cs typeface="Times New Roman" pitchFamily="18" charset="0"/>
              </a:rPr>
              <a:t>Module</a:t>
            </a:r>
          </a:p>
          <a:p>
            <a:pPr algn="just">
              <a:lnSpc>
                <a:spcPct val="150000"/>
              </a:lnSpc>
            </a:pPr>
            <a:r>
              <a:rPr lang="en-US" sz="2400" dirty="0" smtClean="0">
                <a:latin typeface="Times New Roman" pitchFamily="18" charset="0"/>
                <a:cs typeface="Times New Roman" pitchFamily="18" charset="0"/>
              </a:rPr>
              <a:t>Generates </a:t>
            </a:r>
            <a:r>
              <a:rPr lang="en-US" sz="2400" dirty="0">
                <a:latin typeface="Times New Roman" pitchFamily="18" charset="0"/>
                <a:cs typeface="Times New Roman" pitchFamily="18" charset="0"/>
              </a:rPr>
              <a:t>reports on sales over a period (daily, monthly, etc.) for analysis. Helps the owner understand performance and plan inventory or pricing strategies</a:t>
            </a:r>
            <a:r>
              <a:rPr lang="en-US" sz="2400" dirty="0" smtClean="0">
                <a:latin typeface="Times New Roman" pitchFamily="18" charset="0"/>
                <a:cs typeface="Times New Roman" pitchFamily="18" charset="0"/>
              </a:rPr>
              <a:t>.</a:t>
            </a:r>
          </a:p>
          <a:p>
            <a:pPr algn="just">
              <a:lnSpc>
                <a:spcPct val="150000"/>
              </a:lnSpc>
            </a:pPr>
            <a:r>
              <a:rPr lang="en-US" sz="2400" b="1" dirty="0">
                <a:latin typeface="Times New Roman" pitchFamily="18" charset="0"/>
                <a:cs typeface="Times New Roman" pitchFamily="18" charset="0"/>
              </a:rPr>
              <a:t>8. User/Login Module </a:t>
            </a:r>
          </a:p>
          <a:p>
            <a:pPr algn="just">
              <a:lnSpc>
                <a:spcPct val="150000"/>
              </a:lnSpc>
            </a:pPr>
            <a:r>
              <a:rPr lang="en-US" sz="2400" dirty="0" smtClean="0">
                <a:latin typeface="Times New Roman" pitchFamily="18" charset="0"/>
                <a:cs typeface="Times New Roman" pitchFamily="18" charset="0"/>
              </a:rPr>
              <a:t>Provides </a:t>
            </a:r>
            <a:r>
              <a:rPr lang="en-US" sz="2400" dirty="0">
                <a:latin typeface="Times New Roman" pitchFamily="18" charset="0"/>
                <a:cs typeface="Times New Roman" pitchFamily="18" charset="0"/>
              </a:rPr>
              <a:t>login access for different users like admin or cashier. Secures the system and limits access to sensitive operations.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881440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38936" y="360363"/>
            <a:ext cx="1510596" cy="1092149"/>
          </a:xfrm>
          <a:prstGeom prst="rect">
            <a:avLst/>
          </a:prstGeom>
        </p:spPr>
      </p:pic>
      <p:sp>
        <p:nvSpPr>
          <p:cNvPr id="9" name="TextBox 8">
            <a:extLst>
              <a:ext uri="{FF2B5EF4-FFF2-40B4-BE49-F238E27FC236}">
                <a16:creationId xmlns="" xmlns:a16="http://schemas.microsoft.com/office/drawing/2014/main" id="{94C1AD05-0294-3D55-0C90-D41ED925E017}"/>
              </a:ext>
            </a:extLst>
          </p:cNvPr>
          <p:cNvSpPr txBox="1"/>
          <p:nvPr/>
        </p:nvSpPr>
        <p:spPr>
          <a:xfrm>
            <a:off x="1622323" y="562313"/>
            <a:ext cx="8616613" cy="523220"/>
          </a:xfrm>
          <a:prstGeom prst="rect">
            <a:avLst/>
          </a:prstGeom>
          <a:noFill/>
        </p:spPr>
        <p:txBody>
          <a:bodyPr wrap="square">
            <a:spAutoFit/>
          </a:bodyPr>
          <a:lstStyle/>
          <a:p>
            <a:r>
              <a:rPr lang="en-US" sz="2800" b="1" dirty="0">
                <a:latin typeface="Times New Roman" panose="02020603050405020304" pitchFamily="18" charset="0"/>
                <a:ea typeface="Arial"/>
                <a:cs typeface="Times New Roman" panose="02020603050405020304" pitchFamily="18" charset="0"/>
                <a:sym typeface="Arial"/>
              </a:rPr>
              <a:t>                        OUTPUT SCREENSHOTS</a:t>
            </a:r>
            <a:endParaRPr lang="en-IN" sz="2800" dirty="0">
              <a:solidFill>
                <a:srgbClr val="FF3399"/>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 xmlns:a16="http://schemas.microsoft.com/office/drawing/2014/main" id="{27C32863-82CF-FD9B-16E8-28C7CA880C75}"/>
              </a:ext>
            </a:extLst>
          </p:cNvPr>
          <p:cNvPicPr>
            <a:picLocks noChangeAspect="1"/>
          </p:cNvPicPr>
          <p:nvPr/>
        </p:nvPicPr>
        <p:blipFill>
          <a:blip r:embed="rId5"/>
          <a:stretch>
            <a:fillRect/>
          </a:stretch>
        </p:blipFill>
        <p:spPr>
          <a:xfrm>
            <a:off x="2161044" y="2997124"/>
            <a:ext cx="790685" cy="352474"/>
          </a:xfrm>
          <a:prstGeom prst="rect">
            <a:avLst/>
          </a:prstGeom>
        </p:spPr>
      </p:pic>
      <p:pic>
        <p:nvPicPr>
          <p:cNvPr id="26" name="Picture 25">
            <a:extLst>
              <a:ext uri="{FF2B5EF4-FFF2-40B4-BE49-F238E27FC236}">
                <a16:creationId xmlns="" xmlns:a16="http://schemas.microsoft.com/office/drawing/2014/main" id="{34F9498D-7E4B-5B88-9F68-099E9D4D73F7}"/>
              </a:ext>
            </a:extLst>
          </p:cNvPr>
          <p:cNvPicPr>
            <a:picLocks noChangeAspect="1"/>
          </p:cNvPicPr>
          <p:nvPr/>
        </p:nvPicPr>
        <p:blipFill>
          <a:blip r:embed="rId6"/>
          <a:stretch>
            <a:fillRect/>
          </a:stretch>
        </p:blipFill>
        <p:spPr>
          <a:xfrm>
            <a:off x="2064773" y="2963782"/>
            <a:ext cx="1995949" cy="419158"/>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2331" y="1802633"/>
            <a:ext cx="4700832" cy="3093929"/>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362464" y="1578279"/>
            <a:ext cx="4196978" cy="3318283"/>
          </a:xfrm>
          <a:prstGeom prst="rect">
            <a:avLst/>
          </a:prstGeom>
        </p:spPr>
      </p:pic>
    </p:spTree>
    <p:extLst>
      <p:ext uri="{BB962C8B-B14F-4D97-AF65-F5344CB8AC3E}">
        <p14:creationId xmlns:p14="http://schemas.microsoft.com/office/powerpoint/2010/main" val="641914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8936" y="360363"/>
            <a:ext cx="1510596" cy="1092149"/>
          </a:xfrm>
          <a:prstGeom prst="rect">
            <a:avLst/>
          </a:prstGeom>
        </p:spPr>
      </p:pic>
      <p:sp>
        <p:nvSpPr>
          <p:cNvPr id="4" name="Rectangle 3"/>
          <p:cNvSpPr/>
          <p:nvPr/>
        </p:nvSpPr>
        <p:spPr>
          <a:xfrm>
            <a:off x="3966792" y="658167"/>
            <a:ext cx="3814699" cy="461665"/>
          </a:xfrm>
          <a:prstGeom prst="rect">
            <a:avLst/>
          </a:prstGeom>
        </p:spPr>
        <p:txBody>
          <a:bodyPr wrap="none">
            <a:spAutoFit/>
          </a:bodyPr>
          <a:lstStyle/>
          <a:p>
            <a:r>
              <a:rPr lang="en-US" sz="2400" b="1" dirty="0">
                <a:latin typeface="Times New Roman" panose="02020603050405020304" pitchFamily="18" charset="0"/>
                <a:ea typeface="Arial"/>
                <a:cs typeface="Times New Roman" panose="02020603050405020304" pitchFamily="18" charset="0"/>
                <a:sym typeface="Arial"/>
              </a:rPr>
              <a:t>OUTPUT SCREENSHOTS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354" y="1485901"/>
            <a:ext cx="10756549" cy="4937548"/>
          </a:xfrm>
          <a:prstGeom prst="rect">
            <a:avLst/>
          </a:prstGeom>
        </p:spPr>
      </p:pic>
    </p:spTree>
    <p:extLst>
      <p:ext uri="{BB962C8B-B14F-4D97-AF65-F5344CB8AC3E}">
        <p14:creationId xmlns:p14="http://schemas.microsoft.com/office/powerpoint/2010/main" val="9219673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38936" y="360363"/>
            <a:ext cx="1510596" cy="1092149"/>
          </a:xfrm>
          <a:prstGeom prst="rect">
            <a:avLst/>
          </a:prstGeom>
        </p:spPr>
      </p:pic>
      <p:sp>
        <p:nvSpPr>
          <p:cNvPr id="4" name="Rectangle 3"/>
          <p:cNvSpPr/>
          <p:nvPr/>
        </p:nvSpPr>
        <p:spPr>
          <a:xfrm>
            <a:off x="3966791" y="675604"/>
            <a:ext cx="3814699" cy="461665"/>
          </a:xfrm>
          <a:prstGeom prst="rect">
            <a:avLst/>
          </a:prstGeom>
        </p:spPr>
        <p:txBody>
          <a:bodyPr wrap="none">
            <a:spAutoFit/>
          </a:bodyPr>
          <a:lstStyle/>
          <a:p>
            <a:r>
              <a:rPr lang="en-US" sz="2400" b="1" dirty="0">
                <a:latin typeface="Times New Roman" panose="02020603050405020304" pitchFamily="18" charset="0"/>
                <a:ea typeface="Arial"/>
                <a:cs typeface="Times New Roman" panose="02020603050405020304" pitchFamily="18" charset="0"/>
                <a:sym typeface="Arial"/>
              </a:rPr>
              <a:t>OUTPUT SCREENSHOTS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1405" y="1545789"/>
            <a:ext cx="2476846" cy="207423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9533" y="1452513"/>
            <a:ext cx="2429214" cy="2167510"/>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6880" y="1404510"/>
            <a:ext cx="2372056" cy="2215512"/>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623466" y="3620023"/>
            <a:ext cx="4525006" cy="2971800"/>
          </a:xfrm>
          <a:prstGeom prst="rect">
            <a:avLst/>
          </a:prstGeom>
        </p:spPr>
      </p:pic>
    </p:spTree>
    <p:extLst>
      <p:ext uri="{BB962C8B-B14F-4D97-AF65-F5344CB8AC3E}">
        <p14:creationId xmlns:p14="http://schemas.microsoft.com/office/powerpoint/2010/main" val="26063000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630" y="360363"/>
            <a:ext cx="1510596" cy="1092149"/>
          </a:xfrm>
          <a:prstGeom prst="rect">
            <a:avLst/>
          </a:prstGeom>
        </p:spPr>
      </p:pic>
      <p:sp>
        <p:nvSpPr>
          <p:cNvPr id="4" name="Rectangle 3"/>
          <p:cNvSpPr/>
          <p:nvPr/>
        </p:nvSpPr>
        <p:spPr>
          <a:xfrm>
            <a:off x="4035686" y="675604"/>
            <a:ext cx="3814699" cy="461665"/>
          </a:xfrm>
          <a:prstGeom prst="rect">
            <a:avLst/>
          </a:prstGeom>
        </p:spPr>
        <p:txBody>
          <a:bodyPr wrap="none">
            <a:spAutoFit/>
          </a:bodyPr>
          <a:lstStyle/>
          <a:p>
            <a:r>
              <a:rPr lang="en-US" sz="2400" b="1" dirty="0">
                <a:latin typeface="Times New Roman" panose="02020603050405020304" pitchFamily="18" charset="0"/>
                <a:ea typeface="Arial"/>
                <a:cs typeface="Times New Roman" panose="02020603050405020304" pitchFamily="18" charset="0"/>
                <a:sym typeface="Arial"/>
              </a:rPr>
              <a:t>OUTPUT SCREENSHOTS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004" y="1707989"/>
            <a:ext cx="2807645" cy="1964991"/>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35686" y="1715558"/>
            <a:ext cx="2495898" cy="2015095"/>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55886" y="1502707"/>
            <a:ext cx="2657846" cy="2230735"/>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9114" y="3962400"/>
            <a:ext cx="3820152" cy="2590800"/>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837130" y="4030401"/>
            <a:ext cx="3543858" cy="2454797"/>
          </a:xfrm>
          <a:prstGeom prst="rect">
            <a:avLst/>
          </a:prstGeom>
        </p:spPr>
      </p:pic>
    </p:spTree>
    <p:extLst>
      <p:ext uri="{BB962C8B-B14F-4D97-AF65-F5344CB8AC3E}">
        <p14:creationId xmlns:p14="http://schemas.microsoft.com/office/powerpoint/2010/main" val="32492659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630" y="360363"/>
            <a:ext cx="1510596" cy="1092149"/>
          </a:xfrm>
          <a:prstGeom prst="rect">
            <a:avLst/>
          </a:prstGeom>
        </p:spPr>
      </p:pic>
      <p:sp>
        <p:nvSpPr>
          <p:cNvPr id="4" name="Rectangle 3"/>
          <p:cNvSpPr/>
          <p:nvPr/>
        </p:nvSpPr>
        <p:spPr>
          <a:xfrm>
            <a:off x="4029422" y="675604"/>
            <a:ext cx="3814699" cy="461665"/>
          </a:xfrm>
          <a:prstGeom prst="rect">
            <a:avLst/>
          </a:prstGeom>
        </p:spPr>
        <p:txBody>
          <a:bodyPr wrap="none">
            <a:spAutoFit/>
          </a:bodyPr>
          <a:lstStyle/>
          <a:p>
            <a:r>
              <a:rPr lang="en-US" sz="2400" b="1" dirty="0">
                <a:latin typeface="Times New Roman" panose="02020603050405020304" pitchFamily="18" charset="0"/>
                <a:ea typeface="Arial"/>
                <a:cs typeface="Times New Roman" panose="02020603050405020304" pitchFamily="18" charset="0"/>
                <a:sym typeface="Arial"/>
              </a:rPr>
              <a:t>OUTPUT SCREENSHOTS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1304" y="1552720"/>
            <a:ext cx="2797470" cy="2139905"/>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9421" y="1552720"/>
            <a:ext cx="2759685" cy="2019582"/>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37485" y="1459713"/>
            <a:ext cx="3147425" cy="2057687"/>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4849" y="3830411"/>
            <a:ext cx="3657599" cy="2400635"/>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48297" y="3692625"/>
            <a:ext cx="3762900" cy="2896066"/>
          </a:xfrm>
          <a:prstGeom prst="rect">
            <a:avLst/>
          </a:prstGeom>
        </p:spPr>
      </p:pic>
    </p:spTree>
    <p:extLst>
      <p:ext uri="{BB962C8B-B14F-4D97-AF65-F5344CB8AC3E}">
        <p14:creationId xmlns:p14="http://schemas.microsoft.com/office/powerpoint/2010/main" val="1775029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630" y="360363"/>
            <a:ext cx="1510596" cy="1092149"/>
          </a:xfrm>
          <a:prstGeom prst="rect">
            <a:avLst/>
          </a:prstGeom>
        </p:spPr>
      </p:pic>
      <p:sp>
        <p:nvSpPr>
          <p:cNvPr id="4" name="Rectangle 3"/>
          <p:cNvSpPr/>
          <p:nvPr/>
        </p:nvSpPr>
        <p:spPr>
          <a:xfrm>
            <a:off x="4254891" y="658167"/>
            <a:ext cx="3814699" cy="461665"/>
          </a:xfrm>
          <a:prstGeom prst="rect">
            <a:avLst/>
          </a:prstGeom>
        </p:spPr>
        <p:txBody>
          <a:bodyPr wrap="none">
            <a:spAutoFit/>
          </a:bodyPr>
          <a:lstStyle/>
          <a:p>
            <a:r>
              <a:rPr lang="en-US" sz="2400" b="1" dirty="0">
                <a:latin typeface="Times New Roman" panose="02020603050405020304" pitchFamily="18" charset="0"/>
                <a:ea typeface="Arial"/>
                <a:cs typeface="Times New Roman" panose="02020603050405020304" pitchFamily="18" charset="0"/>
                <a:sym typeface="Arial"/>
              </a:rPr>
              <a:t>OUTPUT SCREENSHOTS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098" y="1630581"/>
            <a:ext cx="2562583" cy="2105128"/>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66585" y="1417638"/>
            <a:ext cx="2553056" cy="229837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95948" y="1417638"/>
            <a:ext cx="3214852" cy="2076740"/>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42851" y="3933659"/>
            <a:ext cx="3152721" cy="2381582"/>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464668" y="4105133"/>
            <a:ext cx="6629401" cy="2210108"/>
          </a:xfrm>
          <a:prstGeom prst="rect">
            <a:avLst/>
          </a:prstGeom>
        </p:spPr>
      </p:pic>
    </p:spTree>
    <p:extLst>
      <p:ext uri="{BB962C8B-B14F-4D97-AF65-F5344CB8AC3E}">
        <p14:creationId xmlns:p14="http://schemas.microsoft.com/office/powerpoint/2010/main" val="1775029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630" y="360363"/>
            <a:ext cx="1510596" cy="1092149"/>
          </a:xfrm>
          <a:prstGeom prst="rect">
            <a:avLst/>
          </a:prstGeom>
        </p:spPr>
      </p:pic>
      <p:sp>
        <p:nvSpPr>
          <p:cNvPr id="4" name="Rectangle 3"/>
          <p:cNvSpPr/>
          <p:nvPr/>
        </p:nvSpPr>
        <p:spPr>
          <a:xfrm>
            <a:off x="4317521" y="704334"/>
            <a:ext cx="3814699" cy="461665"/>
          </a:xfrm>
          <a:prstGeom prst="rect">
            <a:avLst/>
          </a:prstGeom>
        </p:spPr>
        <p:txBody>
          <a:bodyPr wrap="none">
            <a:spAutoFit/>
          </a:bodyPr>
          <a:lstStyle/>
          <a:p>
            <a:r>
              <a:rPr lang="en-US" sz="2400" b="1" dirty="0">
                <a:latin typeface="Times New Roman" panose="02020603050405020304" pitchFamily="18" charset="0"/>
                <a:ea typeface="Arial"/>
                <a:cs typeface="Times New Roman" panose="02020603050405020304" pitchFamily="18" charset="0"/>
                <a:sym typeface="Arial"/>
              </a:rPr>
              <a:t>OUTPUT SCREENSHOTS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8005" y="1580477"/>
            <a:ext cx="2493189" cy="192681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71900" y="1710329"/>
            <a:ext cx="3191237" cy="1667108"/>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12669" y="1417638"/>
            <a:ext cx="3340887" cy="1713869"/>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4840" y="3976540"/>
            <a:ext cx="3371067" cy="186058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1535" y="3828881"/>
            <a:ext cx="4982270" cy="2400635"/>
          </a:xfrm>
          <a:prstGeom prst="rect">
            <a:avLst/>
          </a:prstGeom>
        </p:spPr>
      </p:pic>
    </p:spTree>
    <p:extLst>
      <p:ext uri="{BB962C8B-B14F-4D97-AF65-F5344CB8AC3E}">
        <p14:creationId xmlns:p14="http://schemas.microsoft.com/office/powerpoint/2010/main" val="247913833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 xmlns:a16="http://schemas.microsoft.com/office/drawing/2014/main" id="{E0CB35B9-A508-6E61-ED1A-69E0DB9D55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2" y="360363"/>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460C97AD-DDAA-F580-4119-7BAE76E10E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2630" y="360363"/>
            <a:ext cx="1510596" cy="1092149"/>
          </a:xfrm>
          <a:prstGeom prst="rect">
            <a:avLst/>
          </a:prstGeom>
        </p:spPr>
      </p:pic>
      <p:sp>
        <p:nvSpPr>
          <p:cNvPr id="4" name="Rectangle 3"/>
          <p:cNvSpPr/>
          <p:nvPr/>
        </p:nvSpPr>
        <p:spPr>
          <a:xfrm>
            <a:off x="4167209" y="675697"/>
            <a:ext cx="3814699" cy="461665"/>
          </a:xfrm>
          <a:prstGeom prst="rect">
            <a:avLst/>
          </a:prstGeom>
        </p:spPr>
        <p:txBody>
          <a:bodyPr wrap="none">
            <a:spAutoFit/>
          </a:bodyPr>
          <a:lstStyle/>
          <a:p>
            <a:r>
              <a:rPr lang="en-US" sz="2400" b="1" dirty="0">
                <a:latin typeface="Times New Roman" panose="02020603050405020304" pitchFamily="18" charset="0"/>
                <a:ea typeface="Arial"/>
                <a:cs typeface="Times New Roman" panose="02020603050405020304" pitchFamily="18" charset="0"/>
                <a:sym typeface="Arial"/>
              </a:rPr>
              <a:t>OUTPUT SCREENSHOTS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5762" y="1555619"/>
            <a:ext cx="2438740" cy="191409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67209" y="1349941"/>
            <a:ext cx="3006013" cy="207932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8370" y="1302706"/>
            <a:ext cx="3172268" cy="2317881"/>
          </a:xfrm>
          <a:prstGeom prst="rect">
            <a:avLst/>
          </a:prstGeom>
        </p:spPr>
      </p:pic>
      <p:pic>
        <p:nvPicPr>
          <p:cNvPr id="8" name="Picture 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9343" y="3877011"/>
            <a:ext cx="3515161" cy="2210637"/>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00196" y="3668844"/>
            <a:ext cx="4132112" cy="2626970"/>
          </a:xfrm>
          <a:prstGeom prst="rect">
            <a:avLst/>
          </a:prstGeom>
        </p:spPr>
      </p:pic>
    </p:spTree>
    <p:extLst>
      <p:ext uri="{BB962C8B-B14F-4D97-AF65-F5344CB8AC3E}">
        <p14:creationId xmlns:p14="http://schemas.microsoft.com/office/powerpoint/2010/main" val="69367297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248;p37">
            <a:extLst>
              <a:ext uri="{FF2B5EF4-FFF2-40B4-BE49-F238E27FC236}">
                <a16:creationId xmlns="" xmlns:a16="http://schemas.microsoft.com/office/drawing/2014/main" id="{36302FC0-9EF9-B6CE-6440-AA6E9384EA2C}"/>
              </a:ext>
            </a:extLst>
          </p:cNvPr>
          <p:cNvPicPr preferRelativeResize="0">
            <a:picLocks/>
          </p:cNvPicPr>
          <p:nvPr/>
        </p:nvPicPr>
        <p:blipFill rotWithShape="1">
          <a:blip r:embed="rId2">
            <a:alphaModFix/>
          </a:blip>
          <a:srcRect/>
          <a:stretch>
            <a:fillRect/>
          </a:stretch>
        </p:blipFill>
        <p:spPr>
          <a:xfrm>
            <a:off x="831850" y="387927"/>
            <a:ext cx="1066800" cy="1080655"/>
          </a:xfrm>
          <a:prstGeom prst="rect">
            <a:avLst/>
          </a:prstGeom>
          <a:noFill/>
          <a:ln>
            <a:noFill/>
          </a:ln>
        </p:spPr>
      </p:pic>
      <p:sp>
        <p:nvSpPr>
          <p:cNvPr id="4" name="TextBox 3">
            <a:extLst>
              <a:ext uri="{FF2B5EF4-FFF2-40B4-BE49-F238E27FC236}">
                <a16:creationId xmlns="" xmlns:a16="http://schemas.microsoft.com/office/drawing/2014/main" id="{DEBB8C03-5FDF-8DF8-BF1B-E0C13C2F188F}"/>
              </a:ext>
            </a:extLst>
          </p:cNvPr>
          <p:cNvSpPr txBox="1"/>
          <p:nvPr/>
        </p:nvSpPr>
        <p:spPr>
          <a:xfrm>
            <a:off x="4225636" y="720436"/>
            <a:ext cx="4918364" cy="553998"/>
          </a:xfrm>
          <a:prstGeom prst="rect">
            <a:avLst/>
          </a:prstGeom>
          <a:noFill/>
        </p:spPr>
        <p:txBody>
          <a:bodyPr wrap="square">
            <a:spAutoFit/>
          </a:bodyPr>
          <a:lstStyle/>
          <a:p>
            <a:r>
              <a:rPr lang="en-US" sz="3000" b="1" dirty="0">
                <a:latin typeface="Times New Roman" panose="02020603050405020304" pitchFamily="18" charset="0"/>
                <a:ea typeface="Arial"/>
                <a:cs typeface="Times New Roman" panose="02020603050405020304" pitchFamily="18" charset="0"/>
                <a:sym typeface="Arial"/>
              </a:rPr>
              <a:t>CONCLUSION</a:t>
            </a:r>
            <a:endParaRPr lang="en-IN" sz="3000" dirty="0"/>
          </a:p>
        </p:txBody>
      </p:sp>
      <p:pic>
        <p:nvPicPr>
          <p:cNvPr id="5" name="Google Shape;249;p37" descr="KRCE Tiruchirappalli : Admission 2024, Courses, Fees, Placement, Cut Off">
            <a:extLst>
              <a:ext uri="{FF2B5EF4-FFF2-40B4-BE49-F238E27FC236}">
                <a16:creationId xmlns="" xmlns:a16="http://schemas.microsoft.com/office/drawing/2014/main" id="{043372FB-3A19-A416-9435-0BEFEDC20633}"/>
              </a:ext>
            </a:extLst>
          </p:cNvPr>
          <p:cNvPicPr preferRelativeResize="0">
            <a:picLocks/>
          </p:cNvPicPr>
          <p:nvPr/>
        </p:nvPicPr>
        <p:blipFill rotWithShape="1">
          <a:blip r:embed="rId3">
            <a:alphaModFix/>
          </a:blip>
          <a:srcRect/>
          <a:stretch>
            <a:fillRect/>
          </a:stretch>
        </p:blipFill>
        <p:spPr>
          <a:xfrm>
            <a:off x="10056813" y="333375"/>
            <a:ext cx="1219200" cy="1181100"/>
          </a:xfrm>
          <a:prstGeom prst="rect">
            <a:avLst/>
          </a:prstGeom>
          <a:noFill/>
          <a:ln>
            <a:noFill/>
          </a:ln>
        </p:spPr>
      </p:pic>
      <p:sp>
        <p:nvSpPr>
          <p:cNvPr id="7" name="TextBox 6">
            <a:extLst>
              <a:ext uri="{FF2B5EF4-FFF2-40B4-BE49-F238E27FC236}">
                <a16:creationId xmlns="" xmlns:a16="http://schemas.microsoft.com/office/drawing/2014/main" id="{3D87265C-5B97-01D3-EEF4-7127F3F78349}"/>
              </a:ext>
            </a:extLst>
          </p:cNvPr>
          <p:cNvSpPr txBox="1"/>
          <p:nvPr/>
        </p:nvSpPr>
        <p:spPr>
          <a:xfrm>
            <a:off x="2011386" y="1931302"/>
            <a:ext cx="8938642" cy="3416320"/>
          </a:xfrm>
          <a:prstGeom prst="rect">
            <a:avLst/>
          </a:prstGeom>
          <a:noFill/>
        </p:spPr>
        <p:txBody>
          <a:bodyPr wrap="square">
            <a:spAutoFit/>
          </a:bodyPr>
          <a:lstStyle/>
          <a:p>
            <a:pPr marL="342900" indent="-342900" algn="just">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The Retail Point of Sale System automates sales, billing, and inventory processes.</a:t>
            </a:r>
          </a:p>
          <a:p>
            <a:pPr marL="342900" indent="-342900" algn="just">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It improves accuracy, reduces manual work, and speeds up transactions.</a:t>
            </a:r>
          </a:p>
          <a:p>
            <a:pPr marL="342900" indent="-342900" algn="just">
              <a:lnSpc>
                <a:spcPct val="150000"/>
              </a:lnSpc>
              <a:buFont typeface="Wingdings" pitchFamily="2" charset="2"/>
              <a:buChar char="Ø"/>
            </a:pPr>
            <a:r>
              <a:rPr lang="en-US" sz="2400" dirty="0">
                <a:latin typeface="Times New Roman" panose="02020603050405020304" pitchFamily="18" charset="0"/>
                <a:cs typeface="Times New Roman" panose="02020603050405020304" pitchFamily="18" charset="0"/>
              </a:rPr>
              <a:t>Customer and product data are managed efficiently.</a:t>
            </a:r>
          </a:p>
          <a:p>
            <a:pPr marL="342900" indent="-342900" algn="just">
              <a:lnSpc>
                <a:spcPct val="150000"/>
              </a:lnSpc>
              <a:buFont typeface="Wingdings" pitchFamily="2" charset="2"/>
              <a:buChar char="Ø"/>
            </a:pPr>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enhances the productivity of retail operations.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3252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F8481A-0A8F-A1F1-4CF6-D30A73BBE9C8}"/>
            </a:ext>
          </a:extLst>
        </p:cNvPr>
        <p:cNvGrpSpPr/>
        <p:nvPr/>
      </p:nvGrpSpPr>
      <p:grpSpPr>
        <a:xfrm>
          <a:off x="0" y="0"/>
          <a:ext cx="0" cy="0"/>
          <a:chOff x="0" y="0"/>
          <a:chExt cx="0" cy="0"/>
        </a:xfrm>
      </p:grpSpPr>
      <p:pic>
        <p:nvPicPr>
          <p:cNvPr id="5124" name="Picture 3">
            <a:extLst>
              <a:ext uri="{FF2B5EF4-FFF2-40B4-BE49-F238E27FC236}">
                <a16:creationId xmlns="" xmlns:a16="http://schemas.microsoft.com/office/drawing/2014/main" id="{F74E8765-90C2-6452-912F-D2B1A7617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91" y="173289"/>
            <a:ext cx="1312323" cy="1300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25" name="Rectangle 4">
            <a:extLst>
              <a:ext uri="{FF2B5EF4-FFF2-40B4-BE49-F238E27FC236}">
                <a16:creationId xmlns="" xmlns:a16="http://schemas.microsoft.com/office/drawing/2014/main" id="{EF93B6F1-32F2-007A-2912-56D9AB7006A0}"/>
              </a:ext>
            </a:extLst>
          </p:cNvPr>
          <p:cNvSpPr>
            <a:spLocks noChangeArrowheads="1"/>
          </p:cNvSpPr>
          <p:nvPr/>
        </p:nvSpPr>
        <p:spPr bwMode="auto">
          <a:xfrm>
            <a:off x="1614313" y="378824"/>
            <a:ext cx="8765099" cy="1014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square" lIns="90000" tIns="45000" rIns="90000" bIns="45000">
            <a:sp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Lst>
              <a:defRPr>
                <a:solidFill>
                  <a:schemeClr val="tx1"/>
                </a:solidFill>
                <a:latin typeface="Arial" panose="020B0604020202020204" pitchFamily="34" charset="0"/>
                <a:cs typeface="WenQuanYi Micro Hei" charset="0"/>
              </a:defRPr>
            </a:lvl9pPr>
          </a:lstStyle>
          <a:p>
            <a:pPr algn="ctr" eaLnBrk="1" hangingPunct="1">
              <a:buClr>
                <a:srgbClr val="000000"/>
              </a:buClr>
              <a:buSzPct val="100000"/>
              <a:buFont typeface="Times New Roman" panose="02020603050405020304" pitchFamily="18" charset="0"/>
              <a:buNone/>
            </a:pPr>
            <a:r>
              <a:rPr lang="en-US" sz="3000" b="1" dirty="0">
                <a:latin typeface="Times New Roman" panose="02020603050405020304" pitchFamily="18" charset="0"/>
                <a:ea typeface="Arial"/>
                <a:cs typeface="Times New Roman" panose="02020603050405020304" pitchFamily="18" charset="0"/>
                <a:sym typeface="Arial"/>
              </a:rPr>
              <a:t>PRESENTATION </a:t>
            </a:r>
            <a:r>
              <a:rPr lang="en-US" sz="3000" b="1" dirty="0">
                <a:latin typeface="Times New Roman" panose="02020603050405020304" pitchFamily="18" charset="0"/>
                <a:cs typeface="Times New Roman" panose="02020603050405020304" pitchFamily="18" charset="0"/>
                <a:sym typeface="Arial"/>
              </a:rPr>
              <a:t>OVERVIEW</a:t>
            </a:r>
            <a:endParaRPr lang="en-US" altLang="en-US" sz="3000" b="1" dirty="0">
              <a:solidFill>
                <a:srgbClr val="FF0066"/>
              </a:solidFill>
              <a:latin typeface="Times New Roman" pitchFamily="18" charset="0"/>
              <a:cs typeface="Times New Roman" pitchFamily="18" charset="0"/>
            </a:endParaRPr>
          </a:p>
          <a:p>
            <a:pPr algn="ctr" eaLnBrk="1" hangingPunct="1">
              <a:buClr>
                <a:srgbClr val="000000"/>
              </a:buClr>
              <a:buSzPct val="100000"/>
              <a:buFont typeface="Times New Roman" panose="02020603050405020304" pitchFamily="18" charset="0"/>
              <a:buNone/>
            </a:pPr>
            <a:r>
              <a:rPr lang="en-US" altLang="en-US" sz="3000" b="1" dirty="0">
                <a:solidFill>
                  <a:srgbClr val="0000FF"/>
                </a:solidFill>
                <a:latin typeface="Times New Roman" pitchFamily="18" charset="0"/>
                <a:cs typeface="Times New Roman" pitchFamily="18" charset="0"/>
              </a:rPr>
              <a:t> </a:t>
            </a:r>
          </a:p>
        </p:txBody>
      </p:sp>
      <p:pic>
        <p:nvPicPr>
          <p:cNvPr id="3" name="Picture 2" descr="A blue and white logo&#10;&#10;Description automatically generated">
            <a:extLst>
              <a:ext uri="{FF2B5EF4-FFF2-40B4-BE49-F238E27FC236}">
                <a16:creationId xmlns="" xmlns:a16="http://schemas.microsoft.com/office/drawing/2014/main" id="{3C028916-3827-A273-7C34-792FCCFD7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62197" y="140088"/>
            <a:ext cx="1811291" cy="1309549"/>
          </a:xfrm>
          <a:prstGeom prst="rect">
            <a:avLst/>
          </a:prstGeom>
        </p:spPr>
      </p:pic>
      <p:sp>
        <p:nvSpPr>
          <p:cNvPr id="7" name="Rectangle 6">
            <a:extLst>
              <a:ext uri="{FF2B5EF4-FFF2-40B4-BE49-F238E27FC236}">
                <a16:creationId xmlns="" xmlns:a16="http://schemas.microsoft.com/office/drawing/2014/main" id="{9C1508B2-508E-47D6-AF68-7BF75186B386}"/>
              </a:ext>
            </a:extLst>
          </p:cNvPr>
          <p:cNvSpPr>
            <a:spLocks noChangeArrowheads="1"/>
          </p:cNvSpPr>
          <p:nvPr/>
        </p:nvSpPr>
        <p:spPr bwMode="auto">
          <a:xfrm>
            <a:off x="2067883" y="1473895"/>
            <a:ext cx="9455271" cy="46195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8787" marR="0" lvl="0" indent="-457200" algn="just" rtl="0">
              <a:spcBef>
                <a:spcPts val="0"/>
              </a:spcBef>
              <a:spcAft>
                <a:spcPts val="0"/>
              </a:spcAft>
              <a:buClr>
                <a:srgbClr val="000000"/>
              </a:buClr>
              <a:buSzPts val="1800"/>
              <a:buFont typeface="Calibri"/>
              <a:buAutoNum type="arabicPeriod"/>
            </a:pPr>
            <a:r>
              <a:rPr lang="en-US" sz="2400" i="0" u="none" strike="noStrike" cap="none" dirty="0">
                <a:solidFill>
                  <a:srgbClr val="000000"/>
                </a:solidFill>
                <a:latin typeface="Times New Roman" panose="02020603050405020304" pitchFamily="18" charset="0"/>
                <a:cs typeface="Times New Roman" panose="02020603050405020304" pitchFamily="18" charset="0"/>
                <a:sym typeface="Arial"/>
              </a:rPr>
              <a:t>Project Introduction</a:t>
            </a:r>
            <a:endParaRPr lang="en-US" sz="2400" dirty="0">
              <a:latin typeface="Times New Roman" panose="02020603050405020304" pitchFamily="18" charset="0"/>
              <a:cs typeface="Times New Roman" panose="02020603050405020304" pitchFamily="18" charset="0"/>
            </a:endParaRPr>
          </a:p>
          <a:p>
            <a:pPr marL="458787" marR="0" lvl="0" indent="-457200" algn="just" rtl="0">
              <a:spcBef>
                <a:spcPts val="325"/>
              </a:spcBef>
              <a:spcAft>
                <a:spcPts val="0"/>
              </a:spcAft>
              <a:buClr>
                <a:srgbClr val="000000"/>
              </a:buClr>
              <a:buSzPts val="1800"/>
              <a:buFont typeface="Calibri"/>
              <a:buAutoNum type="arabicPeriod"/>
            </a:pPr>
            <a:r>
              <a:rPr lang="en-US" sz="2400" i="0" u="none" strike="noStrike" cap="none" dirty="0">
                <a:solidFill>
                  <a:srgbClr val="000000"/>
                </a:solidFill>
                <a:latin typeface="Times New Roman" panose="02020603050405020304" pitchFamily="18" charset="0"/>
                <a:cs typeface="Times New Roman" panose="02020603050405020304" pitchFamily="18" charset="0"/>
                <a:sym typeface="Arial"/>
              </a:rPr>
              <a:t>Objective</a:t>
            </a:r>
            <a:endParaRPr lang="en-US" sz="2400" dirty="0">
              <a:latin typeface="Times New Roman" panose="02020603050405020304" pitchFamily="18" charset="0"/>
              <a:cs typeface="Times New Roman" panose="02020603050405020304" pitchFamily="18" charset="0"/>
            </a:endParaRPr>
          </a:p>
          <a:p>
            <a:pPr marL="458787" marR="0" lvl="0" indent="-457200" algn="just" rtl="0">
              <a:spcBef>
                <a:spcPts val="325"/>
              </a:spcBef>
              <a:spcAft>
                <a:spcPts val="0"/>
              </a:spcAft>
              <a:buClr>
                <a:srgbClr val="000000"/>
              </a:buClr>
              <a:buSzPts val="1800"/>
              <a:buFont typeface="Calibri"/>
              <a:buAutoNum type="arabicPeriod"/>
            </a:pPr>
            <a:r>
              <a:rPr lang="en-US" sz="2400" i="0" u="none" strike="noStrike" cap="none" dirty="0">
                <a:solidFill>
                  <a:srgbClr val="000000"/>
                </a:solidFill>
                <a:latin typeface="Times New Roman" panose="02020603050405020304" pitchFamily="18" charset="0"/>
                <a:cs typeface="Times New Roman" panose="02020603050405020304" pitchFamily="18" charset="0"/>
                <a:sym typeface="Arial"/>
              </a:rPr>
              <a:t>Problem Statement</a:t>
            </a:r>
            <a:endParaRPr lang="en-US" sz="2400" dirty="0">
              <a:latin typeface="Times New Roman" panose="02020603050405020304" pitchFamily="18" charset="0"/>
              <a:cs typeface="Times New Roman" panose="02020603050405020304" pitchFamily="18" charset="0"/>
            </a:endParaRPr>
          </a:p>
          <a:p>
            <a:pPr marL="458787" marR="0" lvl="0" indent="-457200" algn="just" rtl="0">
              <a:spcBef>
                <a:spcPts val="325"/>
              </a:spcBef>
              <a:spcAft>
                <a:spcPts val="0"/>
              </a:spcAft>
              <a:buClr>
                <a:srgbClr val="000000"/>
              </a:buClr>
              <a:buSzPts val="1800"/>
              <a:buFont typeface="Calibri"/>
              <a:buAutoNum type="arabicPeriod"/>
            </a:pPr>
            <a:r>
              <a:rPr lang="en-US" sz="2400" i="0" u="none" strike="noStrike" cap="none" dirty="0">
                <a:solidFill>
                  <a:srgbClr val="000000"/>
                </a:solidFill>
                <a:latin typeface="Times New Roman" panose="02020603050405020304" pitchFamily="18" charset="0"/>
                <a:cs typeface="Times New Roman" panose="02020603050405020304" pitchFamily="18" charset="0"/>
                <a:sym typeface="Arial"/>
              </a:rPr>
              <a:t>Technologies Used</a:t>
            </a:r>
            <a:endParaRPr lang="en-US" sz="2400" dirty="0">
              <a:latin typeface="Times New Roman" panose="02020603050405020304" pitchFamily="18" charset="0"/>
              <a:cs typeface="Times New Roman" panose="02020603050405020304" pitchFamily="18" charset="0"/>
            </a:endParaRPr>
          </a:p>
          <a:p>
            <a:pPr marL="458787" marR="0" lvl="0" indent="-457200" algn="just" rtl="0">
              <a:spcBef>
                <a:spcPts val="325"/>
              </a:spcBef>
              <a:spcAft>
                <a:spcPts val="0"/>
              </a:spcAft>
              <a:buClr>
                <a:srgbClr val="000000"/>
              </a:buClr>
              <a:buSzPts val="1800"/>
              <a:buFont typeface="Arial"/>
              <a:buAutoNum type="arabicPeriod"/>
            </a:pPr>
            <a:r>
              <a:rPr lang="en-US" sz="2400" i="0" u="none" strike="noStrike" cap="none" dirty="0">
                <a:solidFill>
                  <a:schemeClr val="dk1"/>
                </a:solidFill>
                <a:latin typeface="Times New Roman" panose="02020603050405020304" pitchFamily="18" charset="0"/>
                <a:cs typeface="Times New Roman" panose="02020603050405020304" pitchFamily="18" charset="0"/>
                <a:sym typeface="Arial"/>
              </a:rPr>
              <a:t>ER </a:t>
            </a:r>
            <a:r>
              <a:rPr lang="en-US" sz="2400" dirty="0">
                <a:solidFill>
                  <a:schemeClr val="dk1"/>
                </a:solidFill>
                <a:latin typeface="Times New Roman" panose="02020603050405020304" pitchFamily="18" charset="0"/>
                <a:cs typeface="Times New Roman" panose="02020603050405020304" pitchFamily="18" charset="0"/>
              </a:rPr>
              <a:t>Diagram</a:t>
            </a:r>
          </a:p>
          <a:p>
            <a:pPr marL="458787" indent="-457200" algn="just">
              <a:spcBef>
                <a:spcPts val="325"/>
              </a:spcBef>
              <a:buSzPts val="1800"/>
              <a:buFont typeface="Arial"/>
              <a:buAutoNum type="arabicPeriod"/>
            </a:pPr>
            <a:r>
              <a:rPr lang="en-US" sz="2400" dirty="0">
                <a:solidFill>
                  <a:schemeClr val="dk1"/>
                </a:solidFill>
                <a:latin typeface="Times New Roman" panose="02020603050405020304" pitchFamily="18" charset="0"/>
                <a:cs typeface="Times New Roman" panose="02020603050405020304" pitchFamily="18" charset="0"/>
              </a:rPr>
              <a:t>Modules Used</a:t>
            </a:r>
          </a:p>
          <a:p>
            <a:pPr marL="458787" indent="-457200" algn="just">
              <a:spcBef>
                <a:spcPts val="325"/>
              </a:spcBef>
              <a:buSzPts val="1800"/>
              <a:buFont typeface="Arial"/>
              <a:buAutoNum type="arabicPeriod"/>
            </a:pPr>
            <a:r>
              <a:rPr lang="en-US" sz="2400" dirty="0">
                <a:solidFill>
                  <a:schemeClr val="dk1"/>
                </a:solidFill>
                <a:latin typeface="Times New Roman" panose="02020603050405020304" pitchFamily="18" charset="0"/>
                <a:cs typeface="Times New Roman" panose="02020603050405020304" pitchFamily="18" charset="0"/>
              </a:rPr>
              <a:t>Output Screenshots</a:t>
            </a:r>
          </a:p>
          <a:p>
            <a:pPr marL="458787" indent="-457200" algn="just">
              <a:spcBef>
                <a:spcPts val="325"/>
              </a:spcBef>
              <a:buSzPts val="1800"/>
              <a:buFont typeface="Arial"/>
              <a:buAutoNum type="arabicPeriod"/>
            </a:pPr>
            <a:r>
              <a:rPr lang="en-US" sz="2400" dirty="0">
                <a:solidFill>
                  <a:schemeClr val="dk1"/>
                </a:solidFill>
                <a:latin typeface="Times New Roman" panose="02020603050405020304" pitchFamily="18" charset="0"/>
                <a:cs typeface="Times New Roman" panose="02020603050405020304" pitchFamily="18" charset="0"/>
              </a:rPr>
              <a:t>Conclusion</a:t>
            </a:r>
          </a:p>
          <a:p>
            <a:pPr marL="458787" indent="-457200" algn="just">
              <a:spcBef>
                <a:spcPts val="325"/>
              </a:spcBef>
              <a:buSzPts val="1800"/>
              <a:buFont typeface="Arial"/>
              <a:buAutoNum type="arabicPeriod"/>
            </a:pPr>
            <a:r>
              <a:rPr lang="en-US" sz="2400" dirty="0">
                <a:solidFill>
                  <a:schemeClr val="dk1"/>
                </a:solidFill>
                <a:latin typeface="Times New Roman" panose="02020603050405020304" pitchFamily="18" charset="0"/>
                <a:cs typeface="Times New Roman" panose="02020603050405020304" pitchFamily="18" charset="0"/>
              </a:rPr>
              <a:t>Future Scope</a:t>
            </a:r>
          </a:p>
          <a:p>
            <a:pPr marL="458787" indent="-457200" algn="just">
              <a:spcBef>
                <a:spcPts val="325"/>
              </a:spcBef>
              <a:buSzPts val="1800"/>
              <a:buFont typeface="Arial"/>
              <a:buAutoNum type="arabicPeriod"/>
            </a:pPr>
            <a:r>
              <a:rPr lang="en-US" sz="2400" dirty="0">
                <a:solidFill>
                  <a:schemeClr val="dk1"/>
                </a:solidFill>
                <a:latin typeface="Times New Roman" panose="02020603050405020304" pitchFamily="18" charset="0"/>
                <a:cs typeface="Times New Roman" panose="02020603050405020304" pitchFamily="18" charset="0"/>
              </a:rPr>
              <a:t>References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635785"/>
      </p:ext>
    </p:extLst>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A98F181-02A8-0D07-ECA9-4B68E4A9B1B1}"/>
            </a:ext>
          </a:extLst>
        </p:cNvPr>
        <p:cNvGrpSpPr/>
        <p:nvPr/>
      </p:nvGrpSpPr>
      <p:grpSpPr>
        <a:xfrm>
          <a:off x="0" y="0"/>
          <a:ext cx="0" cy="0"/>
          <a:chOff x="0" y="0"/>
          <a:chExt cx="0" cy="0"/>
        </a:xfrm>
      </p:grpSpPr>
      <p:pic>
        <p:nvPicPr>
          <p:cNvPr id="2" name="Google Shape;248;p37">
            <a:extLst>
              <a:ext uri="{FF2B5EF4-FFF2-40B4-BE49-F238E27FC236}">
                <a16:creationId xmlns="" xmlns:a16="http://schemas.microsoft.com/office/drawing/2014/main" id="{26EDCDC2-D7A2-4CDF-E0A4-E33677EBCCFC}"/>
              </a:ext>
            </a:extLst>
          </p:cNvPr>
          <p:cNvPicPr preferRelativeResize="0">
            <a:picLocks/>
          </p:cNvPicPr>
          <p:nvPr/>
        </p:nvPicPr>
        <p:blipFill rotWithShape="1">
          <a:blip r:embed="rId2">
            <a:alphaModFix/>
          </a:blip>
          <a:srcRect/>
          <a:stretch>
            <a:fillRect/>
          </a:stretch>
        </p:blipFill>
        <p:spPr>
          <a:xfrm>
            <a:off x="831850" y="387927"/>
            <a:ext cx="1066800" cy="1080655"/>
          </a:xfrm>
          <a:prstGeom prst="rect">
            <a:avLst/>
          </a:prstGeom>
          <a:noFill/>
          <a:ln>
            <a:noFill/>
          </a:ln>
        </p:spPr>
      </p:pic>
      <p:sp>
        <p:nvSpPr>
          <p:cNvPr id="4" name="TextBox 3">
            <a:extLst>
              <a:ext uri="{FF2B5EF4-FFF2-40B4-BE49-F238E27FC236}">
                <a16:creationId xmlns="" xmlns:a16="http://schemas.microsoft.com/office/drawing/2014/main" id="{6AF74BC1-52C2-5889-C4FE-630BFA2EAA13}"/>
              </a:ext>
            </a:extLst>
          </p:cNvPr>
          <p:cNvSpPr txBox="1"/>
          <p:nvPr/>
        </p:nvSpPr>
        <p:spPr>
          <a:xfrm>
            <a:off x="4225636" y="720436"/>
            <a:ext cx="4918364" cy="553998"/>
          </a:xfrm>
          <a:prstGeom prst="rect">
            <a:avLst/>
          </a:prstGeom>
          <a:noFill/>
        </p:spPr>
        <p:txBody>
          <a:bodyPr wrap="square">
            <a:spAutoFit/>
          </a:bodyPr>
          <a:lstStyle/>
          <a:p>
            <a:r>
              <a:rPr lang="en-US" sz="3000" b="1" dirty="0">
                <a:latin typeface="Times New Roman" panose="02020603050405020304" pitchFamily="18" charset="0"/>
                <a:ea typeface="Arial"/>
                <a:cs typeface="Times New Roman" panose="02020603050405020304" pitchFamily="18" charset="0"/>
                <a:sym typeface="Arial"/>
              </a:rPr>
              <a:t>FUTURE SCOPE</a:t>
            </a:r>
            <a:endParaRPr lang="en-IN" sz="3000" dirty="0"/>
          </a:p>
        </p:txBody>
      </p:sp>
      <p:pic>
        <p:nvPicPr>
          <p:cNvPr id="5" name="Google Shape;249;p37" descr="KRCE Tiruchirappalli : Admission 2024, Courses, Fees, Placement, Cut Off">
            <a:extLst>
              <a:ext uri="{FF2B5EF4-FFF2-40B4-BE49-F238E27FC236}">
                <a16:creationId xmlns="" xmlns:a16="http://schemas.microsoft.com/office/drawing/2014/main" id="{7BAA1C9B-92BC-B260-E39A-5E2AF4454FBE}"/>
              </a:ext>
            </a:extLst>
          </p:cNvPr>
          <p:cNvPicPr preferRelativeResize="0">
            <a:picLocks/>
          </p:cNvPicPr>
          <p:nvPr/>
        </p:nvPicPr>
        <p:blipFill rotWithShape="1">
          <a:blip r:embed="rId3">
            <a:alphaModFix/>
          </a:blip>
          <a:srcRect/>
          <a:stretch>
            <a:fillRect/>
          </a:stretch>
        </p:blipFill>
        <p:spPr>
          <a:xfrm>
            <a:off x="10056813" y="333375"/>
            <a:ext cx="1219200" cy="1181100"/>
          </a:xfrm>
          <a:prstGeom prst="rect">
            <a:avLst/>
          </a:prstGeom>
          <a:noFill/>
          <a:ln>
            <a:noFill/>
          </a:ln>
        </p:spPr>
      </p:pic>
      <p:sp>
        <p:nvSpPr>
          <p:cNvPr id="6" name="Rectangle 2">
            <a:extLst>
              <a:ext uri="{FF2B5EF4-FFF2-40B4-BE49-F238E27FC236}">
                <a16:creationId xmlns="" xmlns:a16="http://schemas.microsoft.com/office/drawing/2014/main" id="{29D49DD3-2115-3365-F9AA-8B91BA72BA73}"/>
              </a:ext>
            </a:extLst>
          </p:cNvPr>
          <p:cNvSpPr>
            <a:spLocks noChangeArrowheads="1"/>
          </p:cNvSpPr>
          <p:nvPr/>
        </p:nvSpPr>
        <p:spPr bwMode="auto">
          <a:xfrm rot="10800000" flipV="1">
            <a:off x="1856991" y="2371910"/>
            <a:ext cx="102933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lnSpc>
                <a:spcPct val="150000"/>
              </a:lnSpc>
              <a:spcBef>
                <a:spcPct val="0"/>
              </a:spcBef>
              <a:spcAft>
                <a:spcPct val="0"/>
              </a:spcAft>
              <a:buFont typeface="Wingdings" pitchFamily="2" charset="2"/>
              <a:buChar char="Ø"/>
            </a:pPr>
            <a:r>
              <a:rPr lang="en-US" altLang="en-US" sz="2400" dirty="0" smtClean="0">
                <a:latin typeface="Times New Roman" panose="02020603050405020304" pitchFamily="18" charset="0"/>
                <a:cs typeface="Times New Roman" panose="02020603050405020304" pitchFamily="18" charset="0"/>
              </a:rPr>
              <a:t>        </a:t>
            </a:r>
            <a:r>
              <a:rPr lang="en-US" altLang="en-US" sz="2400" dirty="0" smtClean="0">
                <a:latin typeface="Times New Roman" panose="02020603050405020304" pitchFamily="18" charset="0"/>
                <a:cs typeface="Times New Roman" panose="02020603050405020304" pitchFamily="18" charset="0"/>
              </a:rPr>
              <a:t>Sync </a:t>
            </a:r>
            <a:r>
              <a:rPr lang="en-US" altLang="en-US" sz="2400" dirty="0">
                <a:latin typeface="Times New Roman" panose="02020603050405020304" pitchFamily="18" charset="0"/>
                <a:cs typeface="Times New Roman" panose="02020603050405020304" pitchFamily="18" charset="0"/>
              </a:rPr>
              <a:t>inventory and sales with e-commerce platforms</a:t>
            </a:r>
            <a:r>
              <a:rPr lang="en-US" altLang="en-US" sz="2400" dirty="0" smtClean="0">
                <a:latin typeface="Times New Roman" panose="02020603050405020304" pitchFamily="18" charset="0"/>
                <a:cs typeface="Times New Roman" panose="02020603050405020304" pitchFamily="18" charset="0"/>
              </a:rPr>
              <a:t>.</a:t>
            </a:r>
            <a:endParaRPr lang="en-US" altLang="en-US" sz="2400" b="1" dirty="0" smtClean="0">
              <a:latin typeface="Times New Roman" panose="02020603050405020304" pitchFamily="18" charset="0"/>
              <a:cs typeface="Times New Roman" panose="02020603050405020304" pitchFamily="18" charset="0"/>
            </a:endParaRPr>
          </a:p>
          <a:p>
            <a:pPr marL="342900" lvl="0" indent="-342900" algn="just" eaLnBrk="0" fontAlgn="base" hangingPunct="0">
              <a:lnSpc>
                <a:spcPct val="150000"/>
              </a:lnSpc>
              <a:spcBef>
                <a:spcPct val="0"/>
              </a:spcBef>
              <a:spcAft>
                <a:spcPct val="0"/>
              </a:spcAft>
              <a:buFont typeface="Wingdings" pitchFamily="2" charset="2"/>
              <a:buChar char="Ø"/>
            </a:pPr>
            <a:r>
              <a:rPr lang="en-US" altLang="en-US" sz="2400" dirty="0" smtClean="0">
                <a:latin typeface="Times New Roman" panose="02020603050405020304" pitchFamily="18" charset="0"/>
                <a:cs typeface="Times New Roman" panose="02020603050405020304" pitchFamily="18" charset="0"/>
              </a:rPr>
              <a:t>        Manage POS </a:t>
            </a:r>
            <a:r>
              <a:rPr lang="en-US" altLang="en-US" sz="2400" dirty="0">
                <a:latin typeface="Times New Roman" panose="02020603050405020304" pitchFamily="18" charset="0"/>
                <a:cs typeface="Times New Roman" panose="02020603050405020304" pitchFamily="18" charset="0"/>
              </a:rPr>
              <a:t>operations from smartphones or tablets</a:t>
            </a:r>
            <a:r>
              <a:rPr lang="en-US" altLang="en-US" sz="2400" dirty="0" smtClean="0">
                <a:latin typeface="Times New Roman" panose="02020603050405020304" pitchFamily="18" charset="0"/>
                <a:cs typeface="Times New Roman" panose="02020603050405020304" pitchFamily="18" charset="0"/>
              </a:rPr>
              <a:t>.</a:t>
            </a:r>
            <a:endParaRPr lang="en-US" altLang="en-US" sz="2400" b="1" dirty="0" smtClean="0">
              <a:latin typeface="Times New Roman" panose="02020603050405020304" pitchFamily="18" charset="0"/>
              <a:cs typeface="Times New Roman" panose="02020603050405020304" pitchFamily="18" charset="0"/>
            </a:endParaRPr>
          </a:p>
          <a:p>
            <a:pPr marL="342900" lvl="0" indent="-342900" algn="just" eaLnBrk="0" fontAlgn="base" hangingPunct="0">
              <a:lnSpc>
                <a:spcPct val="150000"/>
              </a:lnSpc>
              <a:spcBef>
                <a:spcPct val="0"/>
              </a:spcBef>
              <a:spcAft>
                <a:spcPct val="0"/>
              </a:spcAft>
              <a:buFont typeface="Wingdings" pitchFamily="2" charset="2"/>
              <a:buChar char="Ø"/>
            </a:pPr>
            <a:r>
              <a:rPr lang="en-US" altLang="en-US" sz="2400" dirty="0" smtClean="0">
                <a:latin typeface="Times New Roman" panose="02020603050405020304" pitchFamily="18" charset="0"/>
                <a:cs typeface="Times New Roman" panose="02020603050405020304" pitchFamily="18" charset="0"/>
              </a:rPr>
              <a:t>        Generate </a:t>
            </a:r>
            <a:r>
              <a:rPr lang="en-US" altLang="en-US" sz="2400" dirty="0">
                <a:latin typeface="Times New Roman" panose="02020603050405020304" pitchFamily="18" charset="0"/>
                <a:cs typeface="Times New Roman" panose="02020603050405020304" pitchFamily="18" charset="0"/>
              </a:rPr>
              <a:t>sales trends and customer behavior </a:t>
            </a:r>
            <a:r>
              <a:rPr lang="en-US" altLang="en-US" sz="2400" dirty="0" smtClean="0">
                <a:latin typeface="Times New Roman" panose="02020603050405020304" pitchFamily="18" charset="0"/>
                <a:cs typeface="Times New Roman" panose="02020603050405020304" pitchFamily="18" charset="0"/>
              </a:rPr>
              <a:t>reports</a:t>
            </a:r>
            <a:r>
              <a:rPr lang="en-US" altLang="en-US" sz="2400" dirty="0" smtClean="0">
                <a:latin typeface="Times New Roman" panose="02020603050405020304" pitchFamily="18" charset="0"/>
                <a:cs typeface="Times New Roman" panose="02020603050405020304" pitchFamily="18" charset="0"/>
              </a:rPr>
              <a:t>.</a:t>
            </a:r>
          </a:p>
          <a:p>
            <a:pPr marL="342900" lvl="0" indent="-342900" algn="just" eaLnBrk="0" fontAlgn="base" hangingPunct="0">
              <a:lnSpc>
                <a:spcPct val="150000"/>
              </a:lnSpc>
              <a:spcBef>
                <a:spcPct val="0"/>
              </a:spcBef>
              <a:spcAft>
                <a:spcPct val="0"/>
              </a:spcAft>
              <a:buFont typeface="Wingdings" pitchFamily="2" charset="2"/>
              <a:buChar char="Ø"/>
            </a:pPr>
            <a:r>
              <a:rPr lang="en-US" sz="2400" dirty="0" smtClean="0">
                <a:latin typeface="Times New Roman" pitchFamily="18" charset="0"/>
                <a:cs typeface="Times New Roman" pitchFamily="18" charset="0"/>
              </a:rPr>
              <a:t>        Add </a:t>
            </a:r>
            <a:r>
              <a:rPr lang="en-US" sz="2400" dirty="0">
                <a:latin typeface="Times New Roman" pitchFamily="18" charset="0"/>
                <a:cs typeface="Times New Roman" pitchFamily="18" charset="0"/>
              </a:rPr>
              <a:t>points and discounts for frequent </a:t>
            </a:r>
            <a:r>
              <a:rPr lang="en-US" sz="2400" dirty="0" smtClean="0">
                <a:latin typeface="Times New Roman" pitchFamily="18" charset="0"/>
                <a:cs typeface="Times New Roman" pitchFamily="18" charset="0"/>
              </a:rPr>
              <a:t>buyers.</a:t>
            </a:r>
          </a:p>
          <a:p>
            <a:pPr marL="342900" lvl="0" indent="-342900" algn="just" eaLnBrk="0" fontAlgn="base" hangingPunct="0">
              <a:lnSpc>
                <a:spcPct val="150000"/>
              </a:lnSpc>
              <a:spcBef>
                <a:spcPct val="0"/>
              </a:spcBef>
              <a:spcAft>
                <a:spcPct val="0"/>
              </a:spcAft>
              <a:buFont typeface="Wingdings" pitchFamily="2" charset="2"/>
              <a:buChar char="Ø"/>
            </a:pPr>
            <a:r>
              <a:rPr lang="en-US" sz="2400" dirty="0" smtClean="0">
                <a:latin typeface="Times New Roman" pitchFamily="18" charset="0"/>
                <a:cs typeface="Times New Roman" pitchFamily="18" charset="0"/>
              </a:rPr>
              <a:t>        Allow </a:t>
            </a:r>
            <a:r>
              <a:rPr lang="en-US" sz="2400" dirty="0">
                <a:latin typeface="Times New Roman" pitchFamily="18" charset="0"/>
                <a:cs typeface="Times New Roman" pitchFamily="18" charset="0"/>
              </a:rPr>
              <a:t>secure access from anywhere for multiple </a:t>
            </a:r>
            <a:r>
              <a:rPr lang="en-US" sz="2400" dirty="0" smtClean="0">
                <a:latin typeface="Times New Roman" pitchFamily="18" charset="0"/>
                <a:cs typeface="Times New Roman" pitchFamily="18" charset="0"/>
              </a:rPr>
              <a:t>branches.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4165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2E67010-574F-F657-6D7E-F1893CAEF0F4}"/>
            </a:ext>
          </a:extLst>
        </p:cNvPr>
        <p:cNvGrpSpPr/>
        <p:nvPr/>
      </p:nvGrpSpPr>
      <p:grpSpPr>
        <a:xfrm>
          <a:off x="0" y="0"/>
          <a:ext cx="0" cy="0"/>
          <a:chOff x="0" y="0"/>
          <a:chExt cx="0" cy="0"/>
        </a:xfrm>
      </p:grpSpPr>
      <p:pic>
        <p:nvPicPr>
          <p:cNvPr id="2" name="Google Shape;248;p37">
            <a:extLst>
              <a:ext uri="{FF2B5EF4-FFF2-40B4-BE49-F238E27FC236}">
                <a16:creationId xmlns="" xmlns:a16="http://schemas.microsoft.com/office/drawing/2014/main" id="{403B21FF-1D72-9D75-62D4-16E23F6E6301}"/>
              </a:ext>
            </a:extLst>
          </p:cNvPr>
          <p:cNvPicPr preferRelativeResize="0">
            <a:picLocks/>
          </p:cNvPicPr>
          <p:nvPr/>
        </p:nvPicPr>
        <p:blipFill rotWithShape="1">
          <a:blip r:embed="rId2">
            <a:alphaModFix/>
          </a:blip>
          <a:srcRect/>
          <a:stretch>
            <a:fillRect/>
          </a:stretch>
        </p:blipFill>
        <p:spPr>
          <a:xfrm>
            <a:off x="831850" y="387927"/>
            <a:ext cx="1066800" cy="1080655"/>
          </a:xfrm>
          <a:prstGeom prst="rect">
            <a:avLst/>
          </a:prstGeom>
          <a:noFill/>
          <a:ln>
            <a:noFill/>
          </a:ln>
        </p:spPr>
      </p:pic>
      <p:sp>
        <p:nvSpPr>
          <p:cNvPr id="4" name="TextBox 3">
            <a:extLst>
              <a:ext uri="{FF2B5EF4-FFF2-40B4-BE49-F238E27FC236}">
                <a16:creationId xmlns="" xmlns:a16="http://schemas.microsoft.com/office/drawing/2014/main" id="{B1CE88C1-457B-B716-A7F7-E29A4A10FCBC}"/>
              </a:ext>
            </a:extLst>
          </p:cNvPr>
          <p:cNvSpPr txBox="1"/>
          <p:nvPr/>
        </p:nvSpPr>
        <p:spPr>
          <a:xfrm>
            <a:off x="4225636" y="720436"/>
            <a:ext cx="4918364" cy="553998"/>
          </a:xfrm>
          <a:prstGeom prst="rect">
            <a:avLst/>
          </a:prstGeom>
          <a:noFill/>
        </p:spPr>
        <p:txBody>
          <a:bodyPr wrap="square">
            <a:spAutoFit/>
          </a:bodyPr>
          <a:lstStyle/>
          <a:p>
            <a:r>
              <a:rPr lang="en-US" sz="3000" b="1" dirty="0">
                <a:latin typeface="Times New Roman" panose="02020603050405020304" pitchFamily="18" charset="0"/>
                <a:ea typeface="Arial"/>
                <a:cs typeface="Times New Roman" panose="02020603050405020304" pitchFamily="18" charset="0"/>
                <a:sym typeface="Arial"/>
              </a:rPr>
              <a:t>REFERENCES</a:t>
            </a:r>
            <a:endParaRPr lang="en-IN" sz="3000" dirty="0"/>
          </a:p>
        </p:txBody>
      </p:sp>
      <p:pic>
        <p:nvPicPr>
          <p:cNvPr id="5" name="Google Shape;249;p37" descr="KRCE Tiruchirappalli : Admission 2024, Courses, Fees, Placement, Cut Off">
            <a:extLst>
              <a:ext uri="{FF2B5EF4-FFF2-40B4-BE49-F238E27FC236}">
                <a16:creationId xmlns="" xmlns:a16="http://schemas.microsoft.com/office/drawing/2014/main" id="{5AEDF960-61D9-40C6-5790-B402BCFF1913}"/>
              </a:ext>
            </a:extLst>
          </p:cNvPr>
          <p:cNvPicPr preferRelativeResize="0">
            <a:picLocks/>
          </p:cNvPicPr>
          <p:nvPr/>
        </p:nvPicPr>
        <p:blipFill rotWithShape="1">
          <a:blip r:embed="rId3">
            <a:alphaModFix/>
          </a:blip>
          <a:srcRect/>
          <a:stretch>
            <a:fillRect/>
          </a:stretch>
        </p:blipFill>
        <p:spPr>
          <a:xfrm>
            <a:off x="10056813" y="333375"/>
            <a:ext cx="1219200" cy="1181100"/>
          </a:xfrm>
          <a:prstGeom prst="rect">
            <a:avLst/>
          </a:prstGeom>
          <a:noFill/>
          <a:ln>
            <a:noFill/>
          </a:ln>
        </p:spPr>
      </p:pic>
      <p:sp>
        <p:nvSpPr>
          <p:cNvPr id="3" name="Rectangle 1">
            <a:extLst>
              <a:ext uri="{FF2B5EF4-FFF2-40B4-BE49-F238E27FC236}">
                <a16:creationId xmlns="" xmlns:a16="http://schemas.microsoft.com/office/drawing/2014/main" id="{EB192933-CFB2-C557-0D5D-D99B658DA3F0}"/>
              </a:ext>
            </a:extLst>
          </p:cNvPr>
          <p:cNvSpPr>
            <a:spLocks noChangeArrowheads="1"/>
          </p:cNvSpPr>
          <p:nvPr/>
        </p:nvSpPr>
        <p:spPr bwMode="auto">
          <a:xfrm>
            <a:off x="1898650" y="1274434"/>
            <a:ext cx="928254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50000"/>
              </a:lnSpc>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endParaRPr lang="en-US" altLang="en-US" sz="2400" dirty="0">
              <a:latin typeface="Times New Roman" panose="02020603050405020304" pitchFamily="18" charset="0"/>
              <a:cs typeface="Times New Roman" panose="02020603050405020304" pitchFamily="18" charset="0"/>
            </a:endParaRPr>
          </a:p>
          <a:p>
            <a:pPr marL="457200" lvl="0" indent="-457200" eaLnBrk="0" fontAlgn="base" hangingPunct="0">
              <a:lnSpc>
                <a:spcPct val="150000"/>
              </a:lnSpc>
              <a:spcBef>
                <a:spcPct val="0"/>
              </a:spcBef>
              <a:spcAft>
                <a:spcPct val="0"/>
              </a:spcAft>
              <a:buAutoNum type="arabicPeriod"/>
            </a:pPr>
            <a:r>
              <a:rPr lang="en-US" altLang="en-US" sz="2400" dirty="0" smtClean="0">
                <a:latin typeface="Times New Roman" panose="02020603050405020304" pitchFamily="18" charset="0"/>
                <a:cs typeface="Times New Roman" panose="02020603050405020304" pitchFamily="18" charset="0"/>
              </a:rPr>
              <a:t>W3Schools </a:t>
            </a:r>
            <a:r>
              <a:rPr lang="en-US" altLang="en-US" sz="2400" dirty="0" smtClean="0">
                <a:latin typeface="Times New Roman" panose="02020603050405020304" pitchFamily="18" charset="0"/>
                <a:cs typeface="Times New Roman" panose="02020603050405020304" pitchFamily="18" charset="0"/>
                <a:hlinkClick r:id="rId4"/>
              </a:rPr>
              <a:t>https</a:t>
            </a:r>
            <a:r>
              <a:rPr lang="en-US" altLang="en-US" sz="2400" dirty="0">
                <a:latin typeface="Times New Roman" panose="02020603050405020304" pitchFamily="18" charset="0"/>
                <a:cs typeface="Times New Roman" panose="02020603050405020304" pitchFamily="18" charset="0"/>
                <a:hlinkClick r:id="rId4"/>
              </a:rPr>
              <a:t>://www.w3schools.com</a:t>
            </a:r>
            <a:r>
              <a:rPr lang="en-US" altLang="en-US" sz="2400" dirty="0" smtClean="0">
                <a:latin typeface="Times New Roman" panose="02020603050405020304" pitchFamily="18" charset="0"/>
                <a:cs typeface="Times New Roman" panose="02020603050405020304" pitchFamily="18" charset="0"/>
                <a:hlinkClick r:id="rId4"/>
              </a:rPr>
              <a:t>/</a:t>
            </a:r>
            <a:r>
              <a:rPr lang="en-US" altLang="en-US" sz="2400" dirty="0" smtClean="0">
                <a:latin typeface="Times New Roman" panose="02020603050405020304" pitchFamily="18" charset="0"/>
                <a:cs typeface="Times New Roman" panose="02020603050405020304" pitchFamily="18" charset="0"/>
              </a:rPr>
              <a:t> </a:t>
            </a:r>
            <a:endParaRPr lang="en-US" altLang="en-US" sz="2400" dirty="0">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2. </a:t>
            </a:r>
            <a:r>
              <a:rPr lang="en-US" altLang="en-US" sz="2400" dirty="0" smtClean="0">
                <a:latin typeface="Times New Roman" panose="02020603050405020304" pitchFamily="18" charset="0"/>
                <a:cs typeface="Times New Roman" panose="02020603050405020304" pitchFamily="18" charset="0"/>
              </a:rPr>
              <a:t>   MDN Web Docs </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5"/>
              </a:rPr>
              <a:t>https</a:t>
            </a:r>
            <a:r>
              <a:rPr lang="en-US" altLang="en-US" sz="2400" dirty="0">
                <a:solidFill>
                  <a:schemeClr val="accent1"/>
                </a:solidFill>
                <a:latin typeface="Times New Roman" panose="02020603050405020304" pitchFamily="18" charset="0"/>
                <a:cs typeface="Times New Roman" panose="02020603050405020304" pitchFamily="18" charset="0"/>
                <a:hlinkClick r:id="rId5"/>
              </a:rPr>
              <a:t>://developer.mozilla.org</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5"/>
              </a:rPr>
              <a:t>/</a:t>
            </a:r>
            <a:r>
              <a:rPr lang="en-US" altLang="en-US" sz="2400" dirty="0" smtClean="0">
                <a:solidFill>
                  <a:schemeClr val="accent1"/>
                </a:solidFill>
                <a:latin typeface="Times New Roman" panose="02020603050405020304" pitchFamily="18" charset="0"/>
                <a:cs typeface="Times New Roman" panose="02020603050405020304" pitchFamily="18" charset="0"/>
              </a:rPr>
              <a:t> </a:t>
            </a:r>
            <a:endParaRPr lang="en-US" altLang="en-US" sz="2400" dirty="0">
              <a:solidFill>
                <a:schemeClr val="accent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3. </a:t>
            </a:r>
            <a:r>
              <a:rPr lang="en-US" altLang="en-US" sz="2400" dirty="0" smtClean="0">
                <a:latin typeface="Times New Roman" panose="02020603050405020304" pitchFamily="18" charset="0"/>
                <a:cs typeface="Times New Roman" panose="02020603050405020304" pitchFamily="18" charset="0"/>
              </a:rPr>
              <a:t>   PHP Manual</a:t>
            </a:r>
            <a:r>
              <a:rPr lang="en-US" altLang="en-US" sz="2400" dirty="0">
                <a:latin typeface="Times New Roman" panose="02020603050405020304" pitchFamily="18" charset="0"/>
                <a:cs typeface="Times New Roman" panose="02020603050405020304" pitchFamily="18" charset="0"/>
              </a:rPr>
              <a:t>  </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6"/>
              </a:rPr>
              <a:t>https</a:t>
            </a:r>
            <a:r>
              <a:rPr lang="en-US" altLang="en-US" sz="2400" dirty="0">
                <a:solidFill>
                  <a:schemeClr val="accent1"/>
                </a:solidFill>
                <a:latin typeface="Times New Roman" panose="02020603050405020304" pitchFamily="18" charset="0"/>
                <a:cs typeface="Times New Roman" panose="02020603050405020304" pitchFamily="18" charset="0"/>
                <a:hlinkClick r:id="rId6"/>
              </a:rPr>
              <a:t>://www.php.net/manual/en</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6"/>
              </a:rPr>
              <a:t>/</a:t>
            </a:r>
            <a:r>
              <a:rPr lang="en-US" altLang="en-US" sz="2400" dirty="0" smtClean="0">
                <a:solidFill>
                  <a:schemeClr val="accent1"/>
                </a:solidFill>
                <a:latin typeface="Times New Roman" panose="02020603050405020304" pitchFamily="18" charset="0"/>
                <a:cs typeface="Times New Roman" panose="02020603050405020304" pitchFamily="18" charset="0"/>
              </a:rPr>
              <a:t> </a:t>
            </a:r>
            <a:endParaRPr lang="en-US" altLang="en-US" sz="2400" dirty="0">
              <a:solidFill>
                <a:schemeClr val="accent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4. </a:t>
            </a:r>
            <a:r>
              <a:rPr lang="en-US" altLang="en-US" sz="2400" dirty="0" smtClean="0">
                <a:latin typeface="Times New Roman" panose="02020603050405020304" pitchFamily="18" charset="0"/>
                <a:cs typeface="Times New Roman" panose="02020603050405020304" pitchFamily="18" charset="0"/>
              </a:rPr>
              <a:t>   MySQL Documentation </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7"/>
              </a:rPr>
              <a:t>https</a:t>
            </a:r>
            <a:r>
              <a:rPr lang="en-US" altLang="en-US" sz="2400" dirty="0">
                <a:solidFill>
                  <a:schemeClr val="accent1"/>
                </a:solidFill>
                <a:latin typeface="Times New Roman" panose="02020603050405020304" pitchFamily="18" charset="0"/>
                <a:cs typeface="Times New Roman" panose="02020603050405020304" pitchFamily="18" charset="0"/>
                <a:hlinkClick r:id="rId7"/>
              </a:rPr>
              <a:t>://dev.mysql.com/doc</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7"/>
              </a:rPr>
              <a:t>/</a:t>
            </a:r>
            <a:r>
              <a:rPr lang="en-US" altLang="en-US" sz="2400" dirty="0" smtClean="0">
                <a:solidFill>
                  <a:schemeClr val="accent1"/>
                </a:solidFill>
                <a:latin typeface="Times New Roman" panose="02020603050405020304" pitchFamily="18" charset="0"/>
                <a:cs typeface="Times New Roman" panose="02020603050405020304" pitchFamily="18" charset="0"/>
              </a:rPr>
              <a:t> </a:t>
            </a:r>
            <a:endParaRPr lang="en-US" altLang="en-US" sz="2400" dirty="0">
              <a:solidFill>
                <a:schemeClr val="accent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pPr>
            <a:r>
              <a:rPr lang="en-US" altLang="en-US" sz="2400" dirty="0">
                <a:latin typeface="Times New Roman" panose="02020603050405020304" pitchFamily="18" charset="0"/>
                <a:cs typeface="Times New Roman" panose="02020603050405020304" pitchFamily="18" charset="0"/>
              </a:rPr>
              <a:t>5. </a:t>
            </a:r>
            <a:r>
              <a:rPr lang="en-US" altLang="en-US" sz="2400" dirty="0" smtClean="0">
                <a:latin typeface="Times New Roman" panose="02020603050405020304" pitchFamily="18" charset="0"/>
                <a:cs typeface="Times New Roman" panose="02020603050405020304" pitchFamily="18" charset="0"/>
              </a:rPr>
              <a:t>   XAMPP </a:t>
            </a:r>
            <a:r>
              <a:rPr lang="en-US" altLang="en-US" sz="2400" dirty="0">
                <a:latin typeface="Times New Roman" panose="02020603050405020304" pitchFamily="18" charset="0"/>
                <a:cs typeface="Times New Roman" panose="02020603050405020304" pitchFamily="18" charset="0"/>
              </a:rPr>
              <a:t>Official </a:t>
            </a:r>
            <a:r>
              <a:rPr lang="en-US" altLang="en-US" sz="2400" dirty="0" smtClean="0">
                <a:latin typeface="Times New Roman" panose="02020603050405020304" pitchFamily="18" charset="0"/>
                <a:cs typeface="Times New Roman" panose="02020603050405020304" pitchFamily="18" charset="0"/>
              </a:rPr>
              <a:t>Site  </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8"/>
              </a:rPr>
              <a:t>https</a:t>
            </a:r>
            <a:r>
              <a:rPr lang="en-US" altLang="en-US" sz="2400" dirty="0">
                <a:solidFill>
                  <a:schemeClr val="accent1"/>
                </a:solidFill>
                <a:latin typeface="Times New Roman" panose="02020603050405020304" pitchFamily="18" charset="0"/>
                <a:cs typeface="Times New Roman" panose="02020603050405020304" pitchFamily="18" charset="0"/>
                <a:hlinkClick r:id="rId8"/>
              </a:rPr>
              <a:t>://www.apachefriends.org</a:t>
            </a:r>
            <a:r>
              <a:rPr lang="en-US" altLang="en-US" sz="2400" dirty="0" smtClean="0">
                <a:solidFill>
                  <a:schemeClr val="accent1"/>
                </a:solidFill>
                <a:latin typeface="Times New Roman" panose="02020603050405020304" pitchFamily="18" charset="0"/>
                <a:cs typeface="Times New Roman" panose="02020603050405020304" pitchFamily="18" charset="0"/>
                <a:hlinkClick r:id="rId8"/>
              </a:rPr>
              <a:t>/</a:t>
            </a:r>
            <a:r>
              <a:rPr lang="en-US" altLang="en-US" sz="2400" dirty="0" smtClean="0">
                <a:solidFill>
                  <a:schemeClr val="accent1"/>
                </a:solidFill>
                <a:latin typeface="Times New Roman" panose="02020603050405020304" pitchFamily="18" charset="0"/>
                <a:cs typeface="Times New Roman" panose="02020603050405020304" pitchFamily="18" charset="0"/>
              </a:rPr>
              <a:t> </a:t>
            </a:r>
            <a:endParaRPr kumimoji="0" lang="en-US" altLang="en-US" sz="2400" b="0" i="0" u="none" strike="noStrike" cap="none" normalizeH="0" baseline="0" dirty="0">
              <a:ln>
                <a:noFill/>
              </a:ln>
              <a:solidFill>
                <a:schemeClr val="accent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03884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901873"/>
            <a:ext cx="12192000" cy="6858000"/>
          </a:xfrm>
          <a:prstGeom prst="rect">
            <a:avLst/>
          </a:prstGeom>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168;p28">
            <a:extLst>
              <a:ext uri="{FF2B5EF4-FFF2-40B4-BE49-F238E27FC236}">
                <a16:creationId xmlns="" xmlns:a16="http://schemas.microsoft.com/office/drawing/2014/main" id="{3CA9875B-5400-4D02-763D-EBE722F83D79}"/>
              </a:ext>
            </a:extLst>
          </p:cNvPr>
          <p:cNvPicPr preferRelativeResize="0">
            <a:picLocks/>
          </p:cNvPicPr>
          <p:nvPr/>
        </p:nvPicPr>
        <p:blipFill rotWithShape="1">
          <a:blip r:embed="rId2">
            <a:alphaModFix/>
          </a:blip>
          <a:srcRect/>
          <a:stretch>
            <a:fillRect/>
          </a:stretch>
        </p:blipFill>
        <p:spPr>
          <a:xfrm>
            <a:off x="831850" y="214313"/>
            <a:ext cx="1066800" cy="1057275"/>
          </a:xfrm>
          <a:prstGeom prst="rect">
            <a:avLst/>
          </a:prstGeom>
          <a:noFill/>
          <a:ln>
            <a:noFill/>
          </a:ln>
        </p:spPr>
      </p:pic>
      <p:sp>
        <p:nvSpPr>
          <p:cNvPr id="4" name="TextBox 3">
            <a:extLst>
              <a:ext uri="{FF2B5EF4-FFF2-40B4-BE49-F238E27FC236}">
                <a16:creationId xmlns="" xmlns:a16="http://schemas.microsoft.com/office/drawing/2014/main" id="{D87B985B-8BB9-EED4-1A6A-4FBE665B8AE5}"/>
              </a:ext>
            </a:extLst>
          </p:cNvPr>
          <p:cNvSpPr txBox="1"/>
          <p:nvPr/>
        </p:nvSpPr>
        <p:spPr>
          <a:xfrm>
            <a:off x="3463636" y="558284"/>
            <a:ext cx="6593177"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sym typeface="Arial"/>
              </a:rPr>
              <a:t>PROJECT</a:t>
            </a:r>
            <a:r>
              <a:rPr lang="en-US" sz="2800" b="1" dirty="0">
                <a:latin typeface="Times New Roman" panose="02020603050405020304" pitchFamily="18" charset="0"/>
                <a:cs typeface="Times New Roman" panose="02020603050405020304" pitchFamily="18" charset="0"/>
                <a:sym typeface="Arial"/>
              </a:rPr>
              <a:t> INTRODUCTION</a:t>
            </a:r>
            <a:endParaRPr lang="en-IN" sz="2800" dirty="0"/>
          </a:p>
        </p:txBody>
      </p:sp>
      <p:pic>
        <p:nvPicPr>
          <p:cNvPr id="5" name="Google Shape;169;p28" descr="KRCE Tiruchirappalli : Admission 2024, Courses, Fees, Placement, Cut Off">
            <a:extLst>
              <a:ext uri="{FF2B5EF4-FFF2-40B4-BE49-F238E27FC236}">
                <a16:creationId xmlns="" xmlns:a16="http://schemas.microsoft.com/office/drawing/2014/main" id="{7FD4E1A8-28F7-26D4-DC39-0F5D9A067772}"/>
              </a:ext>
            </a:extLst>
          </p:cNvPr>
          <p:cNvPicPr preferRelativeResize="0">
            <a:picLocks/>
          </p:cNvPicPr>
          <p:nvPr/>
        </p:nvPicPr>
        <p:blipFill rotWithShape="1">
          <a:blip r:embed="rId3">
            <a:alphaModFix/>
          </a:blip>
          <a:srcRect/>
          <a:stretch>
            <a:fillRect/>
          </a:stretch>
        </p:blipFill>
        <p:spPr>
          <a:xfrm>
            <a:off x="10056813" y="214313"/>
            <a:ext cx="1219200" cy="1057275"/>
          </a:xfrm>
          <a:prstGeom prst="rect">
            <a:avLst/>
          </a:prstGeom>
          <a:noFill/>
          <a:ln>
            <a:noFill/>
          </a:ln>
        </p:spPr>
      </p:pic>
      <p:sp>
        <p:nvSpPr>
          <p:cNvPr id="7" name="TextBox 6">
            <a:extLst>
              <a:ext uri="{FF2B5EF4-FFF2-40B4-BE49-F238E27FC236}">
                <a16:creationId xmlns="" xmlns:a16="http://schemas.microsoft.com/office/drawing/2014/main" id="{3B568D3F-0539-7819-541A-73A7C78414D6}"/>
              </a:ext>
            </a:extLst>
          </p:cNvPr>
          <p:cNvSpPr txBox="1"/>
          <p:nvPr/>
        </p:nvSpPr>
        <p:spPr>
          <a:xfrm>
            <a:off x="1191491" y="1424741"/>
            <a:ext cx="9642764" cy="3349956"/>
          </a:xfrm>
          <a:prstGeom prst="rect">
            <a:avLst/>
          </a:prstGeom>
          <a:noFill/>
        </p:spPr>
        <p:txBody>
          <a:bodyPr wrap="square">
            <a:spAutoFit/>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 The </a:t>
            </a:r>
            <a:r>
              <a:rPr lang="en-US" sz="2400" b="1" dirty="0" smtClean="0">
                <a:latin typeface="Times New Roman" panose="02020603050405020304" pitchFamily="18" charset="0"/>
                <a:cs typeface="Times New Roman" panose="02020603050405020304" pitchFamily="18" charset="0"/>
              </a:rPr>
              <a:t>Retail </a:t>
            </a:r>
            <a:r>
              <a:rPr lang="en-US" sz="2400" b="1" dirty="0">
                <a:latin typeface="Times New Roman" panose="02020603050405020304" pitchFamily="18" charset="0"/>
                <a:cs typeface="Times New Roman" panose="02020603050405020304" pitchFamily="18" charset="0"/>
              </a:rPr>
              <a:t>Point of Sale (POS) </a:t>
            </a:r>
            <a:r>
              <a:rPr lang="en-US" sz="2400" b="1" dirty="0" smtClean="0">
                <a:latin typeface="Times New Roman" panose="02020603050405020304" pitchFamily="18" charset="0"/>
                <a:cs typeface="Times New Roman" panose="02020603050405020304" pitchFamily="18" charset="0"/>
              </a:rPr>
              <a:t>System </a:t>
            </a:r>
            <a:r>
              <a:rPr lang="en-US" sz="2400" dirty="0">
                <a:latin typeface="Times New Roman" panose="02020603050405020304" pitchFamily="18" charset="0"/>
                <a:cs typeface="Times New Roman" panose="02020603050405020304" pitchFamily="18" charset="0"/>
              </a:rPr>
              <a:t>is a software application used in shops to handle billing, manage inventory, track sales, and generate receipts. It simplifies daily business tasks by automating product entry, customer checkout, and stock updates, making store operations faster and more accurate.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7900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65F1ED1-C7D4-21D3-D8A2-C035A68233F8}"/>
            </a:ext>
          </a:extLst>
        </p:cNvPr>
        <p:cNvGrpSpPr/>
        <p:nvPr/>
      </p:nvGrpSpPr>
      <p:grpSpPr>
        <a:xfrm>
          <a:off x="0" y="0"/>
          <a:ext cx="0" cy="0"/>
          <a:chOff x="0" y="0"/>
          <a:chExt cx="0" cy="0"/>
        </a:xfrm>
      </p:grpSpPr>
      <p:pic>
        <p:nvPicPr>
          <p:cNvPr id="2" name="Google Shape;168;p28">
            <a:extLst>
              <a:ext uri="{FF2B5EF4-FFF2-40B4-BE49-F238E27FC236}">
                <a16:creationId xmlns="" xmlns:a16="http://schemas.microsoft.com/office/drawing/2014/main" id="{13C5C0C2-1932-735C-B093-988A76195D4B}"/>
              </a:ext>
            </a:extLst>
          </p:cNvPr>
          <p:cNvPicPr preferRelativeResize="0">
            <a:picLocks/>
          </p:cNvPicPr>
          <p:nvPr/>
        </p:nvPicPr>
        <p:blipFill rotWithShape="1">
          <a:blip r:embed="rId2">
            <a:alphaModFix/>
          </a:blip>
          <a:srcRect/>
          <a:stretch>
            <a:fillRect/>
          </a:stretch>
        </p:blipFill>
        <p:spPr>
          <a:xfrm>
            <a:off x="831850" y="214313"/>
            <a:ext cx="1066800" cy="1057275"/>
          </a:xfrm>
          <a:prstGeom prst="rect">
            <a:avLst/>
          </a:prstGeom>
          <a:noFill/>
          <a:ln>
            <a:noFill/>
          </a:ln>
        </p:spPr>
      </p:pic>
      <p:sp>
        <p:nvSpPr>
          <p:cNvPr id="4" name="TextBox 3">
            <a:extLst>
              <a:ext uri="{FF2B5EF4-FFF2-40B4-BE49-F238E27FC236}">
                <a16:creationId xmlns="" xmlns:a16="http://schemas.microsoft.com/office/drawing/2014/main" id="{84E440ED-ABC6-442B-4FA4-4B07429A9BAC}"/>
              </a:ext>
            </a:extLst>
          </p:cNvPr>
          <p:cNvSpPr txBox="1"/>
          <p:nvPr/>
        </p:nvSpPr>
        <p:spPr>
          <a:xfrm>
            <a:off x="4558144" y="568036"/>
            <a:ext cx="6400801"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rPr>
              <a:t>OBJECTIVE</a:t>
            </a:r>
            <a:endParaRPr lang="en-IN" sz="3000" b="1" dirty="0">
              <a:latin typeface="Times New Roman" panose="02020603050405020304" pitchFamily="18" charset="0"/>
              <a:cs typeface="Times New Roman" panose="02020603050405020304" pitchFamily="18" charset="0"/>
            </a:endParaRPr>
          </a:p>
        </p:txBody>
      </p:sp>
      <p:pic>
        <p:nvPicPr>
          <p:cNvPr id="5" name="Google Shape;169;p28" descr="KRCE Tiruchirappalli : Admission 2024, Courses, Fees, Placement, Cut Off">
            <a:extLst>
              <a:ext uri="{FF2B5EF4-FFF2-40B4-BE49-F238E27FC236}">
                <a16:creationId xmlns="" xmlns:a16="http://schemas.microsoft.com/office/drawing/2014/main" id="{8A5D82D2-C7E8-C02D-EBDD-E8490CE2CA14}"/>
              </a:ext>
            </a:extLst>
          </p:cNvPr>
          <p:cNvPicPr preferRelativeResize="0">
            <a:picLocks/>
          </p:cNvPicPr>
          <p:nvPr/>
        </p:nvPicPr>
        <p:blipFill rotWithShape="1">
          <a:blip r:embed="rId3">
            <a:alphaModFix/>
          </a:blip>
          <a:srcRect/>
          <a:stretch>
            <a:fillRect/>
          </a:stretch>
        </p:blipFill>
        <p:spPr>
          <a:xfrm>
            <a:off x="10056813" y="214313"/>
            <a:ext cx="1219200" cy="1057275"/>
          </a:xfrm>
          <a:prstGeom prst="rect">
            <a:avLst/>
          </a:prstGeom>
          <a:noFill/>
          <a:ln>
            <a:noFill/>
          </a:ln>
        </p:spPr>
      </p:pic>
      <p:sp>
        <p:nvSpPr>
          <p:cNvPr id="6" name="TextBox 5">
            <a:extLst>
              <a:ext uri="{FF2B5EF4-FFF2-40B4-BE49-F238E27FC236}">
                <a16:creationId xmlns="" xmlns:a16="http://schemas.microsoft.com/office/drawing/2014/main" id="{B70F734E-DBB1-53D3-1FF9-9D44B2514F7F}"/>
              </a:ext>
            </a:extLst>
          </p:cNvPr>
          <p:cNvSpPr txBox="1"/>
          <p:nvPr/>
        </p:nvSpPr>
        <p:spPr>
          <a:xfrm>
            <a:off x="1365250" y="1321313"/>
            <a:ext cx="9185564" cy="2241960"/>
          </a:xfrm>
          <a:prstGeom prst="rect">
            <a:avLst/>
          </a:prstGeom>
          <a:noFill/>
        </p:spPr>
        <p:txBody>
          <a:bodyPr wrap="square">
            <a:spAutoFit/>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smtClean="0">
                <a:latin typeface="Times New Roman" panose="02020603050405020304" pitchFamily="18" charset="0"/>
                <a:cs typeface="Times New Roman" panose="02020603050405020304" pitchFamily="18" charset="0"/>
              </a:rPr>
              <a:t>To </a:t>
            </a:r>
            <a:r>
              <a:rPr lang="en-US" sz="2400" dirty="0">
                <a:latin typeface="Times New Roman" panose="02020603050405020304" pitchFamily="18" charset="0"/>
                <a:cs typeface="Times New Roman" panose="02020603050405020304" pitchFamily="18" charset="0"/>
              </a:rPr>
              <a:t>automate retail store operations by managing products, billing, inventory, and receipts efficiently, ensuring fast and accurate sales processing.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75793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CD6C10A-1898-E46A-DD87-51E4C8ACBC23}"/>
            </a:ext>
          </a:extLst>
        </p:cNvPr>
        <p:cNvGrpSpPr/>
        <p:nvPr/>
      </p:nvGrpSpPr>
      <p:grpSpPr>
        <a:xfrm>
          <a:off x="0" y="0"/>
          <a:ext cx="0" cy="0"/>
          <a:chOff x="0" y="0"/>
          <a:chExt cx="0" cy="0"/>
        </a:xfrm>
      </p:grpSpPr>
      <p:pic>
        <p:nvPicPr>
          <p:cNvPr id="2" name="Google Shape;168;p28">
            <a:extLst>
              <a:ext uri="{FF2B5EF4-FFF2-40B4-BE49-F238E27FC236}">
                <a16:creationId xmlns="" xmlns:a16="http://schemas.microsoft.com/office/drawing/2014/main" id="{85551875-D012-1D95-0D8A-3635028A93C9}"/>
              </a:ext>
            </a:extLst>
          </p:cNvPr>
          <p:cNvPicPr preferRelativeResize="0">
            <a:picLocks/>
          </p:cNvPicPr>
          <p:nvPr/>
        </p:nvPicPr>
        <p:blipFill rotWithShape="1">
          <a:blip r:embed="rId2">
            <a:alphaModFix/>
          </a:blip>
          <a:srcRect/>
          <a:stretch>
            <a:fillRect/>
          </a:stretch>
        </p:blipFill>
        <p:spPr>
          <a:xfrm>
            <a:off x="831850" y="214313"/>
            <a:ext cx="1066800" cy="1057275"/>
          </a:xfrm>
          <a:prstGeom prst="rect">
            <a:avLst/>
          </a:prstGeom>
          <a:noFill/>
          <a:ln>
            <a:noFill/>
          </a:ln>
        </p:spPr>
      </p:pic>
      <p:pic>
        <p:nvPicPr>
          <p:cNvPr id="5" name="Google Shape;169;p28" descr="KRCE Tiruchirappalli : Admission 2024, Courses, Fees, Placement, Cut Off">
            <a:extLst>
              <a:ext uri="{FF2B5EF4-FFF2-40B4-BE49-F238E27FC236}">
                <a16:creationId xmlns="" xmlns:a16="http://schemas.microsoft.com/office/drawing/2014/main" id="{2BCB8414-7F32-3EB6-DA97-C9FC2B2255C0}"/>
              </a:ext>
            </a:extLst>
          </p:cNvPr>
          <p:cNvPicPr preferRelativeResize="0">
            <a:picLocks/>
          </p:cNvPicPr>
          <p:nvPr/>
        </p:nvPicPr>
        <p:blipFill rotWithShape="1">
          <a:blip r:embed="rId3">
            <a:alphaModFix/>
          </a:blip>
          <a:srcRect/>
          <a:stretch>
            <a:fillRect/>
          </a:stretch>
        </p:blipFill>
        <p:spPr>
          <a:xfrm>
            <a:off x="10056813" y="214313"/>
            <a:ext cx="1219200" cy="1057275"/>
          </a:xfrm>
          <a:prstGeom prst="rect">
            <a:avLst/>
          </a:prstGeom>
          <a:noFill/>
          <a:ln>
            <a:noFill/>
          </a:ln>
        </p:spPr>
      </p:pic>
      <p:sp>
        <p:nvSpPr>
          <p:cNvPr id="8" name="TextBox 7">
            <a:extLst>
              <a:ext uri="{FF2B5EF4-FFF2-40B4-BE49-F238E27FC236}">
                <a16:creationId xmlns="" xmlns:a16="http://schemas.microsoft.com/office/drawing/2014/main" id="{A4E2F401-14C7-A4AE-EAFA-434A9C90883C}"/>
              </a:ext>
            </a:extLst>
          </p:cNvPr>
          <p:cNvSpPr txBox="1"/>
          <p:nvPr/>
        </p:nvSpPr>
        <p:spPr>
          <a:xfrm>
            <a:off x="3865418" y="720435"/>
            <a:ext cx="5126181" cy="553998"/>
          </a:xfrm>
          <a:prstGeom prst="rect">
            <a:avLst/>
          </a:prstGeom>
          <a:noFill/>
        </p:spPr>
        <p:txBody>
          <a:bodyPr wrap="square">
            <a:spAutoFit/>
          </a:bodyPr>
          <a:lstStyle/>
          <a:p>
            <a:r>
              <a:rPr lang="en-US" sz="3000" b="1" dirty="0">
                <a:latin typeface="Times New Roman" panose="02020603050405020304" pitchFamily="18" charset="0"/>
                <a:ea typeface="Arial"/>
                <a:cs typeface="Times New Roman" panose="02020603050405020304" pitchFamily="18" charset="0"/>
                <a:sym typeface="Arial"/>
              </a:rPr>
              <a:t>PROBLEM STATEMENT </a:t>
            </a:r>
            <a:endParaRPr lang="en-IN" sz="3000" dirty="0"/>
          </a:p>
        </p:txBody>
      </p:sp>
      <p:sp>
        <p:nvSpPr>
          <p:cNvPr id="10" name="TextBox 9">
            <a:extLst>
              <a:ext uri="{FF2B5EF4-FFF2-40B4-BE49-F238E27FC236}">
                <a16:creationId xmlns="" xmlns:a16="http://schemas.microsoft.com/office/drawing/2014/main" id="{124650D9-EAB8-E29A-544E-149DD008899D}"/>
              </a:ext>
            </a:extLst>
          </p:cNvPr>
          <p:cNvSpPr txBox="1"/>
          <p:nvPr/>
        </p:nvSpPr>
        <p:spPr>
          <a:xfrm>
            <a:off x="1205344" y="1583783"/>
            <a:ext cx="9573491" cy="2795958"/>
          </a:xfrm>
          <a:prstGeom prst="rect">
            <a:avLst/>
          </a:prstGeom>
          <a:noFill/>
        </p:spPr>
        <p:txBody>
          <a:bodyPr wrap="square">
            <a:spAutoFit/>
          </a:bodyPr>
          <a:lstStyle/>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Manual billing and inventory tracking in retail stores often lead to errors, delays, and poor stock management. There is a need for an automated Point of Sale system to streamline sales, update inventory in real-time, and generate accurate bills and receipts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90788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DE88790-72A1-5658-9029-7C6FC0FB9845}"/>
            </a:ext>
          </a:extLst>
        </p:cNvPr>
        <p:cNvGrpSpPr/>
        <p:nvPr/>
      </p:nvGrpSpPr>
      <p:grpSpPr>
        <a:xfrm>
          <a:off x="0" y="0"/>
          <a:ext cx="0" cy="0"/>
          <a:chOff x="0" y="0"/>
          <a:chExt cx="0" cy="0"/>
        </a:xfrm>
      </p:grpSpPr>
      <p:pic>
        <p:nvPicPr>
          <p:cNvPr id="2" name="Google Shape;168;p28">
            <a:extLst>
              <a:ext uri="{FF2B5EF4-FFF2-40B4-BE49-F238E27FC236}">
                <a16:creationId xmlns="" xmlns:a16="http://schemas.microsoft.com/office/drawing/2014/main" id="{1996EA5C-1B55-F668-959F-69AA724A61B4}"/>
              </a:ext>
            </a:extLst>
          </p:cNvPr>
          <p:cNvPicPr preferRelativeResize="0">
            <a:picLocks/>
          </p:cNvPicPr>
          <p:nvPr/>
        </p:nvPicPr>
        <p:blipFill rotWithShape="1">
          <a:blip r:embed="rId2">
            <a:alphaModFix/>
          </a:blip>
          <a:srcRect/>
          <a:stretch>
            <a:fillRect/>
          </a:stretch>
        </p:blipFill>
        <p:spPr>
          <a:xfrm>
            <a:off x="831850" y="214313"/>
            <a:ext cx="1066800" cy="1057275"/>
          </a:xfrm>
          <a:prstGeom prst="rect">
            <a:avLst/>
          </a:prstGeom>
          <a:noFill/>
          <a:ln>
            <a:noFill/>
          </a:ln>
        </p:spPr>
      </p:pic>
      <p:pic>
        <p:nvPicPr>
          <p:cNvPr id="5" name="Google Shape;169;p28" descr="KRCE Tiruchirappalli : Admission 2024, Courses, Fees, Placement, Cut Off">
            <a:extLst>
              <a:ext uri="{FF2B5EF4-FFF2-40B4-BE49-F238E27FC236}">
                <a16:creationId xmlns="" xmlns:a16="http://schemas.microsoft.com/office/drawing/2014/main" id="{661CE566-D5B9-0BB8-B90C-FBA379C4258E}"/>
              </a:ext>
            </a:extLst>
          </p:cNvPr>
          <p:cNvPicPr preferRelativeResize="0">
            <a:picLocks/>
          </p:cNvPicPr>
          <p:nvPr/>
        </p:nvPicPr>
        <p:blipFill rotWithShape="1">
          <a:blip r:embed="rId3">
            <a:alphaModFix/>
          </a:blip>
          <a:srcRect/>
          <a:stretch>
            <a:fillRect/>
          </a:stretch>
        </p:blipFill>
        <p:spPr>
          <a:xfrm>
            <a:off x="10056813" y="214313"/>
            <a:ext cx="1219200" cy="1057275"/>
          </a:xfrm>
          <a:prstGeom prst="rect">
            <a:avLst/>
          </a:prstGeom>
          <a:noFill/>
          <a:ln>
            <a:noFill/>
          </a:ln>
        </p:spPr>
      </p:pic>
      <p:sp>
        <p:nvSpPr>
          <p:cNvPr id="8" name="TextBox 7">
            <a:extLst>
              <a:ext uri="{FF2B5EF4-FFF2-40B4-BE49-F238E27FC236}">
                <a16:creationId xmlns="" xmlns:a16="http://schemas.microsoft.com/office/drawing/2014/main" id="{A8E498C9-598B-B687-68B5-156F3B6058DB}"/>
              </a:ext>
            </a:extLst>
          </p:cNvPr>
          <p:cNvSpPr txBox="1"/>
          <p:nvPr/>
        </p:nvSpPr>
        <p:spPr>
          <a:xfrm>
            <a:off x="3685309" y="579044"/>
            <a:ext cx="5126181" cy="553998"/>
          </a:xfrm>
          <a:prstGeom prst="rect">
            <a:avLst/>
          </a:prstGeom>
          <a:noFill/>
        </p:spPr>
        <p:txBody>
          <a:bodyPr wrap="square">
            <a:spAutoFit/>
          </a:bodyPr>
          <a:lstStyle/>
          <a:p>
            <a:r>
              <a:rPr lang="en-US" sz="3000" b="1" dirty="0">
                <a:latin typeface="Times New Roman" panose="02020603050405020304" pitchFamily="18" charset="0"/>
                <a:cs typeface="Times New Roman" panose="02020603050405020304" pitchFamily="18" charset="0"/>
                <a:sym typeface="Arial"/>
              </a:rPr>
              <a:t>TECHNOLOGIES USED </a:t>
            </a:r>
            <a:endParaRPr lang="en-IN" sz="3000" dirty="0"/>
          </a:p>
        </p:txBody>
      </p:sp>
      <p:sp>
        <p:nvSpPr>
          <p:cNvPr id="4" name="Rectangle 1">
            <a:extLst>
              <a:ext uri="{FF2B5EF4-FFF2-40B4-BE49-F238E27FC236}">
                <a16:creationId xmlns="" xmlns:a16="http://schemas.microsoft.com/office/drawing/2014/main" id="{D3097CEB-A4F0-B6CF-71B5-C3F26BCEAB19}"/>
              </a:ext>
            </a:extLst>
          </p:cNvPr>
          <p:cNvSpPr>
            <a:spLocks noChangeArrowheads="1"/>
          </p:cNvSpPr>
          <p:nvPr/>
        </p:nvSpPr>
        <p:spPr bwMode="auto">
          <a:xfrm>
            <a:off x="1149926" y="1384705"/>
            <a:ext cx="9642765" cy="5386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buNone/>
            </a:pPr>
            <a:r>
              <a:rPr lang="en-IN" sz="2400" b="1" dirty="0" smtClean="0">
                <a:latin typeface="Times New Roman" panose="02020603050405020304" pitchFamily="18" charset="0"/>
                <a:cs typeface="Times New Roman" panose="02020603050405020304" pitchFamily="18" charset="0"/>
              </a:rPr>
              <a:t>FRONTEND:</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HTML, CSS – For designing the user interface.</a:t>
            </a:r>
          </a:p>
          <a:p>
            <a:pPr>
              <a:lnSpc>
                <a:spcPct val="150000"/>
              </a:lnSpc>
              <a:buNone/>
            </a:pPr>
            <a:r>
              <a:rPr lang="en-IN" sz="2400" b="1" dirty="0" smtClean="0">
                <a:latin typeface="Times New Roman" panose="02020603050405020304" pitchFamily="18" charset="0"/>
                <a:cs typeface="Times New Roman" panose="02020603050405020304" pitchFamily="18" charset="0"/>
              </a:rPr>
              <a:t>BACKEND:</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PHP – For server-side logic and database interaction.</a:t>
            </a:r>
          </a:p>
          <a:p>
            <a:pPr>
              <a:lnSpc>
                <a:spcPct val="150000"/>
              </a:lnSpc>
              <a:buNone/>
            </a:pPr>
            <a:r>
              <a:rPr lang="en-IN" sz="2400" b="1" dirty="0" smtClean="0">
                <a:latin typeface="Times New Roman" panose="02020603050405020304" pitchFamily="18" charset="0"/>
                <a:cs typeface="Times New Roman" panose="02020603050405020304" pitchFamily="18" charset="0"/>
              </a:rPr>
              <a:t>DATABASE:</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MySQL – To securely store users and notes.</a:t>
            </a:r>
          </a:p>
          <a:p>
            <a:pPr>
              <a:lnSpc>
                <a:spcPct val="150000"/>
              </a:lnSpc>
            </a:pPr>
            <a:r>
              <a:rPr lang="en-IN" sz="2400" b="1" dirty="0" smtClean="0">
                <a:latin typeface="Times New Roman" panose="02020603050405020304" pitchFamily="18" charset="0"/>
                <a:cs typeface="Times New Roman" panose="02020603050405020304" pitchFamily="18" charset="0"/>
              </a:rPr>
              <a:t>DEVELOPMENT TOOLS:</a:t>
            </a:r>
            <a:r>
              <a:rPr lang="en-IN" sz="2400" dirty="0" smtClean="0">
                <a:latin typeface="Times New Roman" panose="02020603050405020304" pitchFamily="18" charset="0"/>
                <a:cs typeface="Times New Roman" panose="02020603050405020304" pitchFamily="18" charset="0"/>
              </a:rPr>
              <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Visual Studio Code – Code editor</a:t>
            </a:r>
            <a:br>
              <a:rPr lang="en-IN" sz="2400" dirty="0" smtClean="0">
                <a:latin typeface="Times New Roman" panose="02020603050405020304" pitchFamily="18" charset="0"/>
                <a:cs typeface="Times New Roman" panose="02020603050405020304" pitchFamily="18" charset="0"/>
              </a:rPr>
            </a:br>
            <a:r>
              <a:rPr lang="en-IN" sz="2400" dirty="0" smtClean="0">
                <a:latin typeface="Times New Roman" panose="02020603050405020304" pitchFamily="18" charset="0"/>
                <a:cs typeface="Times New Roman" panose="02020603050405020304" pitchFamily="18" charset="0"/>
              </a:rPr>
              <a:t>XAMPP – Local server environment.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50027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369" y="1214362"/>
            <a:ext cx="8478473" cy="5436296"/>
          </a:xfrm>
          <a:prstGeom prst="rect">
            <a:avLst/>
          </a:prstGeom>
        </p:spPr>
      </p:pic>
      <p:pic>
        <p:nvPicPr>
          <p:cNvPr id="4" name="Picture 3">
            <a:extLst>
              <a:ext uri="{FF2B5EF4-FFF2-40B4-BE49-F238E27FC236}">
                <a16:creationId xmlns="" xmlns:a16="http://schemas.microsoft.com/office/drawing/2014/main" id="{EBDB400C-E378-4C6B-BA39-B59CD3A303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005" y="3446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 xmlns:a16="http://schemas.microsoft.com/office/drawing/2014/main" id="{39B186D8-8EA8-8FF9-4988-1EE8011610E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
        <p:nvSpPr>
          <p:cNvPr id="3" name="Rectangle 2"/>
          <p:cNvSpPr/>
          <p:nvPr/>
        </p:nvSpPr>
        <p:spPr>
          <a:xfrm>
            <a:off x="5208577" y="3244334"/>
            <a:ext cx="1774845" cy="369332"/>
          </a:xfrm>
          <a:prstGeom prst="rect">
            <a:avLst/>
          </a:prstGeom>
        </p:spPr>
        <p:txBody>
          <a:bodyPr wrap="none">
            <a:spAutoFit/>
          </a:bodyPr>
          <a:lstStyle/>
          <a:p>
            <a:pPr algn="ctr">
              <a:buClr>
                <a:srgbClr val="000000"/>
              </a:buClr>
              <a:buSzPct val="100000"/>
            </a:pPr>
            <a:r>
              <a:rPr lang="en-US" b="1" dirty="0">
                <a:latin typeface="Times New Roman" panose="02020603050405020304" pitchFamily="18" charset="0"/>
                <a:ea typeface="Arial"/>
                <a:cs typeface="Times New Roman" panose="02020603050405020304" pitchFamily="18" charset="0"/>
                <a:sym typeface="Arial"/>
              </a:rPr>
              <a:t>ER DIAGRAM </a:t>
            </a:r>
            <a:endParaRPr lang="en-US" altLang="en-US" b="1" dirty="0">
              <a:solidFill>
                <a:srgbClr val="FF0066"/>
              </a:solidFill>
              <a:cs typeface="Arial" panose="020B0604020202020204" pitchFamily="34" charset="0"/>
            </a:endParaRPr>
          </a:p>
        </p:txBody>
      </p:sp>
      <p:sp>
        <p:nvSpPr>
          <p:cNvPr id="6" name="Rectangle 5"/>
          <p:cNvSpPr/>
          <p:nvPr/>
        </p:nvSpPr>
        <p:spPr>
          <a:xfrm>
            <a:off x="4515194" y="352190"/>
            <a:ext cx="2832827" cy="553998"/>
          </a:xfrm>
          <a:prstGeom prst="rect">
            <a:avLst/>
          </a:prstGeom>
        </p:spPr>
        <p:txBody>
          <a:bodyPr wrap="none">
            <a:spAutoFit/>
          </a:bodyPr>
          <a:lstStyle/>
          <a:p>
            <a:pPr algn="ctr">
              <a:buClr>
                <a:srgbClr val="000000"/>
              </a:buClr>
              <a:buSzPct val="100000"/>
            </a:pPr>
            <a:r>
              <a:rPr lang="en-US" sz="3000" b="1" dirty="0">
                <a:latin typeface="Times New Roman" panose="02020603050405020304" pitchFamily="18" charset="0"/>
                <a:ea typeface="Arial"/>
                <a:cs typeface="Times New Roman" panose="02020603050405020304" pitchFamily="18" charset="0"/>
                <a:sym typeface="Arial"/>
              </a:rPr>
              <a:t>ER DIAGRAM </a:t>
            </a:r>
            <a:endParaRPr lang="en-US" altLang="en-US" sz="3000" b="1" dirty="0">
              <a:solidFill>
                <a:srgbClr val="FF0066"/>
              </a:solidFill>
              <a:cs typeface="Arial" panose="020B0604020202020204" pitchFamily="34" charset="0"/>
            </a:endParaRPr>
          </a:p>
        </p:txBody>
      </p:sp>
    </p:spTree>
    <p:extLst>
      <p:ext uri="{BB962C8B-B14F-4D97-AF65-F5344CB8AC3E}">
        <p14:creationId xmlns:p14="http://schemas.microsoft.com/office/powerpoint/2010/main" val="8909513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a:extLst>
              <a:ext uri="{FF2B5EF4-FFF2-40B4-BE49-F238E27FC236}">
                <a16:creationId xmlns="" xmlns:a16="http://schemas.microsoft.com/office/drawing/2014/main" id="{F552A490-8BF3-438C-51C1-20BB24DBE4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3" name="Picture 2" descr="A blue and white logo&#10;&#10;Description automatically generated">
            <a:extLst>
              <a:ext uri="{FF2B5EF4-FFF2-40B4-BE49-F238E27FC236}">
                <a16:creationId xmlns="" xmlns:a16="http://schemas.microsoft.com/office/drawing/2014/main" id="{31977091-9AAF-A9C3-320B-9B00A83611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
        <p:nvSpPr>
          <p:cNvPr id="5" name="Title 4">
            <a:extLst>
              <a:ext uri="{FF2B5EF4-FFF2-40B4-BE49-F238E27FC236}">
                <a16:creationId xmlns="" xmlns:a16="http://schemas.microsoft.com/office/drawing/2014/main" id="{622D9B48-A201-DBCD-8FC5-530CE889C3AA}"/>
              </a:ext>
            </a:extLst>
          </p:cNvPr>
          <p:cNvSpPr>
            <a:spLocks noGrp="1"/>
          </p:cNvSpPr>
          <p:nvPr>
            <p:ph type="title"/>
          </p:nvPr>
        </p:nvSpPr>
        <p:spPr>
          <a:xfrm>
            <a:off x="488005" y="375931"/>
            <a:ext cx="10515600" cy="1325563"/>
          </a:xfrm>
        </p:spPr>
        <p:txBody>
          <a:bodyPr/>
          <a:lstStyle/>
          <a:p>
            <a:r>
              <a:rPr lang="en-US" altLang="en-US" sz="4400" b="1" dirty="0">
                <a:solidFill>
                  <a:srgbClr val="FF0066"/>
                </a:solidFill>
                <a:latin typeface="Arial" panose="020B0604020202020204" pitchFamily="34" charset="0"/>
                <a:cs typeface="Arial" panose="020B0604020202020204" pitchFamily="34" charset="0"/>
              </a:rPr>
              <a:t>                      MODULES </a:t>
            </a:r>
            <a:r>
              <a:rPr lang="en-US" altLang="en-US" b="1" dirty="0" smtClean="0">
                <a:solidFill>
                  <a:srgbClr val="FF0066"/>
                </a:solidFill>
                <a:latin typeface="Arial" panose="020B0604020202020204" pitchFamily="34" charset="0"/>
                <a:cs typeface="Arial" panose="020B0604020202020204" pitchFamily="34" charset="0"/>
              </a:rPr>
              <a:t>USED</a:t>
            </a:r>
            <a:endParaRPr lang="en-IN" dirty="0"/>
          </a:p>
        </p:txBody>
      </p:sp>
      <p:sp>
        <p:nvSpPr>
          <p:cNvPr id="8" name="Rectangle 1">
            <a:extLst>
              <a:ext uri="{FF2B5EF4-FFF2-40B4-BE49-F238E27FC236}">
                <a16:creationId xmlns="" xmlns:a16="http://schemas.microsoft.com/office/drawing/2014/main" id="{DEAC68DB-D0EE-AEFC-1CBC-F0649E93D684}"/>
              </a:ext>
            </a:extLst>
          </p:cNvPr>
          <p:cNvSpPr>
            <a:spLocks noGrp="1" noChangeArrowheads="1"/>
          </p:cNvSpPr>
          <p:nvPr>
            <p:ph idx="1"/>
          </p:nvPr>
        </p:nvSpPr>
        <p:spPr bwMode="auto">
          <a:xfrm>
            <a:off x="3057832" y="3401130"/>
            <a:ext cx="789892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5"/>
          <p:cNvSpPr/>
          <p:nvPr/>
        </p:nvSpPr>
        <p:spPr>
          <a:xfrm>
            <a:off x="1440493" y="1576233"/>
            <a:ext cx="9146022" cy="4524315"/>
          </a:xfrm>
          <a:prstGeom prst="rect">
            <a:avLst/>
          </a:prstGeom>
        </p:spPr>
        <p:txBody>
          <a:bodyPr wrap="square">
            <a:spAutoFit/>
          </a:bodyPr>
          <a:lstStyle/>
          <a:p>
            <a:pPr marL="342900" indent="-342900" algn="just">
              <a:lnSpc>
                <a:spcPct val="150000"/>
              </a:lnSpc>
              <a:buAutoNum type="arabicPeriod"/>
            </a:pPr>
            <a:r>
              <a:rPr lang="en-US" sz="2400" b="1" dirty="0" smtClean="0">
                <a:latin typeface="Times New Roman" pitchFamily="18" charset="0"/>
                <a:cs typeface="Times New Roman" pitchFamily="18" charset="0"/>
              </a:rPr>
              <a:t> Product Management </a:t>
            </a:r>
          </a:p>
          <a:p>
            <a:pPr algn="just">
              <a:lnSpc>
                <a:spcPct val="150000"/>
              </a:lnSpc>
            </a:pPr>
            <a:r>
              <a:rPr lang="en-US" sz="2400" dirty="0">
                <a:latin typeface="Times New Roman" pitchFamily="18" charset="0"/>
                <a:cs typeface="Times New Roman" pitchFamily="18" charset="0"/>
              </a:rPr>
              <a:t>This module allows the admin to add, update, or delete products. Each product includes attributes like name, price, quantity, category, description, and warranty details</a:t>
            </a:r>
            <a:r>
              <a:rPr lang="en-US" sz="2400" dirty="0" smtClean="0">
                <a:latin typeface="Times New Roman" pitchFamily="18" charset="0"/>
                <a:cs typeface="Times New Roman" pitchFamily="18" charset="0"/>
              </a:rPr>
              <a:t>.</a:t>
            </a:r>
          </a:p>
          <a:p>
            <a:pPr algn="just">
              <a:lnSpc>
                <a:spcPct val="150000"/>
              </a:lnSpc>
            </a:pPr>
            <a:r>
              <a:rPr lang="en-US" sz="2400" b="1" dirty="0">
                <a:latin typeface="Times New Roman" pitchFamily="18" charset="0"/>
                <a:cs typeface="Times New Roman" pitchFamily="18" charset="0"/>
              </a:rPr>
              <a:t>2. Inventory Management </a:t>
            </a:r>
            <a:r>
              <a:rPr lang="en-US" sz="2400" b="1" dirty="0" smtClean="0">
                <a:latin typeface="Times New Roman" pitchFamily="18" charset="0"/>
                <a:cs typeface="Times New Roman" pitchFamily="18" charset="0"/>
              </a:rPr>
              <a:t>Module</a:t>
            </a:r>
          </a:p>
          <a:p>
            <a:pPr algn="just">
              <a:lnSpc>
                <a:spcPct val="150000"/>
              </a:lnSpc>
            </a:pPr>
            <a:r>
              <a:rPr lang="en-US" sz="2400" dirty="0" smtClean="0">
                <a:latin typeface="Times New Roman" pitchFamily="18" charset="0"/>
                <a:cs typeface="Times New Roman" pitchFamily="18" charset="0"/>
              </a:rPr>
              <a:t>Keeps </a:t>
            </a:r>
            <a:r>
              <a:rPr lang="en-US" sz="2400" dirty="0">
                <a:latin typeface="Times New Roman" pitchFamily="18" charset="0"/>
                <a:cs typeface="Times New Roman" pitchFamily="18" charset="0"/>
              </a:rPr>
              <a:t>track of stock levels. When a product is sold, the quantity is automatically reduced. It helps monitor low stock and manage inventory efficiently.</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765928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 xmlns:a16="http://schemas.microsoft.com/office/drawing/2014/main" id="{20513D68-21F5-0B5A-467C-2186017BA8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005" y="197797"/>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5" name="Picture 4" descr="A blue and white logo&#10;&#10;Description automatically generated">
            <a:extLst>
              <a:ext uri="{FF2B5EF4-FFF2-40B4-BE49-F238E27FC236}">
                <a16:creationId xmlns="" xmlns:a16="http://schemas.microsoft.com/office/drawing/2014/main" id="{01C9A893-0C16-5266-E4C7-4808462715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61254" y="309823"/>
            <a:ext cx="1510596" cy="1092149"/>
          </a:xfrm>
          <a:prstGeom prst="rect">
            <a:avLst/>
          </a:prstGeom>
        </p:spPr>
      </p:pic>
      <p:sp>
        <p:nvSpPr>
          <p:cNvPr id="6" name="Title 5">
            <a:extLst>
              <a:ext uri="{FF2B5EF4-FFF2-40B4-BE49-F238E27FC236}">
                <a16:creationId xmlns="" xmlns:a16="http://schemas.microsoft.com/office/drawing/2014/main" id="{5F679D28-EA08-DAED-DF44-4FE48C6FC8FE}"/>
              </a:ext>
            </a:extLst>
          </p:cNvPr>
          <p:cNvSpPr>
            <a:spLocks noGrp="1"/>
          </p:cNvSpPr>
          <p:nvPr>
            <p:ph type="title"/>
          </p:nvPr>
        </p:nvSpPr>
        <p:spPr/>
        <p:txBody>
          <a:bodyPr/>
          <a:lstStyle/>
          <a:p>
            <a:r>
              <a:rPr lang="en-US" altLang="en-US" sz="4400" b="1" dirty="0">
                <a:solidFill>
                  <a:srgbClr val="FF0066"/>
                </a:solidFill>
                <a:latin typeface="Arial" panose="020B0604020202020204" pitchFamily="34" charset="0"/>
                <a:cs typeface="Arial" panose="020B0604020202020204" pitchFamily="34" charset="0"/>
              </a:rPr>
              <a:t>          </a:t>
            </a:r>
            <a:r>
              <a:rPr lang="en-US" altLang="en-US" sz="4400" b="1" dirty="0" smtClean="0">
                <a:solidFill>
                  <a:srgbClr val="FF0066"/>
                </a:solidFill>
                <a:latin typeface="Arial" panose="020B0604020202020204" pitchFamily="34" charset="0"/>
                <a:cs typeface="Arial" panose="020B0604020202020204" pitchFamily="34" charset="0"/>
              </a:rPr>
              <a:t>        MODULES </a:t>
            </a:r>
            <a:r>
              <a:rPr lang="en-US" altLang="en-US" b="1" dirty="0" smtClean="0">
                <a:solidFill>
                  <a:srgbClr val="FF0066"/>
                </a:solidFill>
                <a:latin typeface="Arial" panose="020B0604020202020204" pitchFamily="34" charset="0"/>
                <a:cs typeface="Arial" panose="020B0604020202020204" pitchFamily="34" charset="0"/>
              </a:rPr>
              <a:t>USED</a:t>
            </a:r>
            <a:endParaRPr lang="en-IN" dirty="0"/>
          </a:p>
        </p:txBody>
      </p:sp>
      <p:sp>
        <p:nvSpPr>
          <p:cNvPr id="10" name="Rectangle 3">
            <a:extLst>
              <a:ext uri="{FF2B5EF4-FFF2-40B4-BE49-F238E27FC236}">
                <a16:creationId xmlns="" xmlns:a16="http://schemas.microsoft.com/office/drawing/2014/main" id="{BD492E21-9515-E6F8-7F70-81C1E064AC9A}"/>
              </a:ext>
            </a:extLst>
          </p:cNvPr>
          <p:cNvSpPr>
            <a:spLocks noGrp="1" noChangeArrowheads="1"/>
          </p:cNvSpPr>
          <p:nvPr>
            <p:ph idx="1"/>
          </p:nvPr>
        </p:nvSpPr>
        <p:spPr bwMode="auto">
          <a:xfrm>
            <a:off x="1398905" y="1255072"/>
            <a:ext cx="992428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algn="just" eaLnBrk="0" fontAlgn="base" hangingPunct="0">
              <a:lnSpc>
                <a:spcPct val="15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3. Customer Management </a:t>
            </a:r>
            <a:r>
              <a:rPr lang="en-US" altLang="en-US" sz="2400" b="1" dirty="0" smtClean="0">
                <a:latin typeface="Times New Roman" panose="02020603050405020304" pitchFamily="18" charset="0"/>
                <a:cs typeface="Times New Roman" panose="02020603050405020304" pitchFamily="18" charset="0"/>
              </a:rPr>
              <a:t>Module</a:t>
            </a:r>
          </a:p>
          <a:p>
            <a:pPr marL="0" lvl="0" indent="0" algn="just" eaLnBrk="0" fontAlgn="base" hangingPunct="0">
              <a:lnSpc>
                <a:spcPct val="150000"/>
              </a:lnSpc>
              <a:spcBef>
                <a:spcPct val="0"/>
              </a:spcBef>
              <a:spcAft>
                <a:spcPct val="0"/>
              </a:spcAft>
              <a:buNone/>
            </a:pPr>
            <a:r>
              <a:rPr lang="en-US" altLang="en-US" sz="2400" dirty="0" smtClean="0">
                <a:latin typeface="Times New Roman" panose="02020603050405020304" pitchFamily="18" charset="0"/>
                <a:cs typeface="Times New Roman" panose="02020603050405020304" pitchFamily="18" charset="0"/>
              </a:rPr>
              <a:t>Stores </a:t>
            </a:r>
            <a:r>
              <a:rPr lang="en-US" altLang="en-US" sz="2400" dirty="0">
                <a:latin typeface="Times New Roman" panose="02020603050405020304" pitchFamily="18" charset="0"/>
                <a:cs typeface="Times New Roman" panose="02020603050405020304" pitchFamily="18" charset="0"/>
              </a:rPr>
              <a:t>customer information such as name, contact details, and purchase history. Useful for faster billing and targeted promotions or loyalty programs</a:t>
            </a:r>
            <a:r>
              <a:rPr lang="en-US" altLang="en-US" sz="24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sz="2400" b="1" dirty="0">
                <a:latin typeface="Times New Roman" panose="02020603050405020304" pitchFamily="18" charset="0"/>
                <a:cs typeface="Times New Roman" panose="02020603050405020304" pitchFamily="18" charset="0"/>
              </a:rPr>
              <a:t>4. Cart and Billing </a:t>
            </a:r>
            <a:r>
              <a:rPr lang="en-US" altLang="en-US" sz="2400" b="1" dirty="0" smtClean="0">
                <a:latin typeface="Times New Roman" panose="02020603050405020304" pitchFamily="18" charset="0"/>
                <a:cs typeface="Times New Roman" panose="02020603050405020304" pitchFamily="18" charset="0"/>
              </a:rPr>
              <a:t>Module</a:t>
            </a:r>
          </a:p>
          <a:p>
            <a:pPr marL="0" lvl="0" indent="0" algn="just" eaLnBrk="0" fontAlgn="base" hangingPunct="0">
              <a:lnSpc>
                <a:spcPct val="150000"/>
              </a:lnSpc>
              <a:spcBef>
                <a:spcPct val="0"/>
              </a:spcBef>
              <a:spcAft>
                <a:spcPct val="0"/>
              </a:spcAft>
              <a:buNone/>
            </a:pPr>
            <a:r>
              <a:rPr lang="en-US" altLang="en-US" sz="2400" dirty="0" smtClean="0">
                <a:latin typeface="Times New Roman" panose="02020603050405020304" pitchFamily="18" charset="0"/>
                <a:cs typeface="Times New Roman" panose="02020603050405020304" pitchFamily="18" charset="0"/>
              </a:rPr>
              <a:t>Enables </a:t>
            </a:r>
            <a:r>
              <a:rPr lang="en-US" altLang="en-US" sz="2400" dirty="0">
                <a:latin typeface="Times New Roman" panose="02020603050405020304" pitchFamily="18" charset="0"/>
                <a:cs typeface="Times New Roman" panose="02020603050405020304" pitchFamily="18" charset="0"/>
              </a:rPr>
              <a:t>adding products to the cart, calculating the total price with applicable taxes or discounts, and processing the order for checkout</a:t>
            </a:r>
            <a:r>
              <a:rPr lang="en-US" altLang="en-US" sz="2400" dirty="0" smtClean="0">
                <a:latin typeface="Times New Roman" panose="02020603050405020304" pitchFamily="18" charset="0"/>
                <a:cs typeface="Times New Roman" panose="02020603050405020304" pitchFamily="18" charset="0"/>
              </a:rPr>
              <a:t>.</a:t>
            </a:r>
          </a:p>
          <a:p>
            <a:pPr marL="0" lvl="0" indent="0" algn="just" eaLnBrk="0" fontAlgn="base" hangingPunct="0">
              <a:lnSpc>
                <a:spcPct val="150000"/>
              </a:lnSpc>
              <a:spcBef>
                <a:spcPct val="0"/>
              </a:spcBef>
              <a:spcAft>
                <a:spcPct val="0"/>
              </a:spcAft>
              <a:buNone/>
            </a:pPr>
            <a:r>
              <a:rPr lang="en-US" altLang="en-US" sz="2400" b="1" dirty="0" smtClean="0">
                <a:latin typeface="Times New Roman" panose="02020603050405020304" pitchFamily="18" charset="0"/>
                <a:cs typeface="Times New Roman" panose="02020603050405020304" pitchFamily="18" charset="0"/>
              </a:rPr>
              <a:t>5. Payment Module</a:t>
            </a:r>
          </a:p>
          <a:p>
            <a:pPr marL="0" lvl="0" indent="0" algn="just" eaLnBrk="0" fontAlgn="base" hangingPunct="0">
              <a:lnSpc>
                <a:spcPct val="150000"/>
              </a:lnSpc>
              <a:spcBef>
                <a:spcPct val="0"/>
              </a:spcBef>
              <a:spcAft>
                <a:spcPct val="0"/>
              </a:spcAft>
              <a:buNone/>
            </a:pPr>
            <a:r>
              <a:rPr lang="en-US" altLang="en-US" sz="2400" dirty="0" smtClean="0">
                <a:latin typeface="Times New Roman" panose="02020603050405020304" pitchFamily="18" charset="0"/>
                <a:cs typeface="Times New Roman" panose="02020603050405020304" pitchFamily="18" charset="0"/>
              </a:rPr>
              <a:t>Handles </a:t>
            </a:r>
            <a:r>
              <a:rPr lang="en-US" altLang="en-US" sz="2400" dirty="0">
                <a:latin typeface="Times New Roman" panose="02020603050405020304" pitchFamily="18" charset="0"/>
                <a:cs typeface="Times New Roman" panose="02020603050405020304" pitchFamily="18" charset="0"/>
              </a:rPr>
              <a:t>different modes of payment like cash, credit/debit card, or digital payments. It confirms successful transactions and updates records.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2324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579</TotalTime>
  <Words>594</Words>
  <Application>Microsoft Office PowerPoint</Application>
  <PresentationFormat>Custom</PresentationFormat>
  <Paragraphs>85</Paragraphs>
  <Slides>22</Slides>
  <Notes>3</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MODULES USED</vt:lpstr>
      <vt:lpstr>                  MODULES USED</vt:lpstr>
      <vt:lpstr>                   MODULES USED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Sriman Sriman</dc:creator>
  <cp:lastModifiedBy>SATHYA COMPUTER</cp:lastModifiedBy>
  <cp:revision>20</cp:revision>
  <dcterms:modified xsi:type="dcterms:W3CDTF">2025-06-03T13:26:13Z</dcterms:modified>
</cp:coreProperties>
</file>