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C71"/>
    <a:srgbClr val="159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6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8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35FB-2AFB-4DB9-A0A4-04D629E9A4C4}" type="datetimeFigureOut">
              <a:rPr lang="en-US" smtClean="0"/>
              <a:t>19.12.2017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CE44-D1FA-4CF5-A1C6-86A40EE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f-bda503.github.io/gpj-clever/BDA503%20Project.html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5386" y="5824671"/>
            <a:ext cx="1667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4400" dirty="0" smtClean="0">
                <a:solidFill>
                  <a:srgbClr val="159957"/>
                </a:solidFill>
              </a:rPr>
              <a:t>cleveR</a:t>
            </a:r>
            <a:endParaRPr lang="en-US" sz="4400" dirty="0">
              <a:solidFill>
                <a:srgbClr val="15995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131" y="974336"/>
            <a:ext cx="6931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4400" dirty="0">
                <a:solidFill>
                  <a:srgbClr val="606C71"/>
                </a:solidFill>
                <a:latin typeface="Open Sans"/>
              </a:rPr>
              <a:t>How People Order Online?</a:t>
            </a:r>
            <a:endParaRPr lang="en-US" sz="4400" dirty="0">
              <a:solidFill>
                <a:srgbClr val="606C71"/>
              </a:solidFill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93" y="1738494"/>
            <a:ext cx="2466975" cy="79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40" y="2387400"/>
            <a:ext cx="3594481" cy="20502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53048" y="4611463"/>
            <a:ext cx="7031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Analysis of 3 million orders</a:t>
            </a:r>
            <a:endParaRPr lang="tr-TR" b="0" i="0" dirty="0" smtClean="0">
              <a:solidFill>
                <a:srgbClr val="606C71"/>
              </a:solidFill>
              <a:effectLst/>
              <a:latin typeface="Open Sans"/>
            </a:endParaRPr>
          </a:p>
          <a:p>
            <a:pPr algn="ctr"/>
            <a:endParaRPr lang="tr-TR" dirty="0">
              <a:latin typeface="Open Sans"/>
            </a:endParaRPr>
          </a:p>
          <a:p>
            <a:pPr algn="ctr"/>
            <a:endParaRPr lang="tr-TR" b="0" i="0" dirty="0" smtClean="0">
              <a:effectLst/>
              <a:latin typeface="Open Sans"/>
            </a:endParaRPr>
          </a:p>
          <a:p>
            <a:pPr algn="ctr"/>
            <a:endParaRPr lang="tr-TR" b="0" i="0" dirty="0" smtClean="0">
              <a:effectLst/>
              <a:latin typeface="Open Sans"/>
            </a:endParaRPr>
          </a:p>
          <a:p>
            <a:pPr algn="ctr"/>
            <a:r>
              <a:rPr lang="tr-TR" dirty="0" smtClean="0">
                <a:solidFill>
                  <a:srgbClr val="606C71"/>
                </a:solidFill>
                <a:latin typeface="Open Sans"/>
              </a:rPr>
              <a:t>by</a:t>
            </a:r>
            <a:endParaRPr lang="en-US" b="0" i="0" dirty="0">
              <a:solidFill>
                <a:srgbClr val="606C71"/>
              </a:solidFill>
              <a:effectLst/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762" y="6440223"/>
            <a:ext cx="617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 smtClean="0">
                <a:solidFill>
                  <a:srgbClr val="606C71"/>
                </a:solidFill>
                <a:latin typeface="Open Sans"/>
              </a:rPr>
              <a:t>Ahmet Özmen | Devrim Nesipoğlu | Numan Çağatay Atmaca | Recep Durdu</a:t>
            </a:r>
            <a:endParaRPr lang="en-US" sz="1400" dirty="0">
              <a:solidFill>
                <a:srgbClr val="606C7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3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5878" y="1562866"/>
            <a:ext cx="6474787" cy="51405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851" y="790366"/>
            <a:ext cx="1173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06C71"/>
                </a:solidFill>
                <a:latin typeface="Open Sans"/>
              </a:rPr>
              <a:t>Emergency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contraceptive, </a:t>
            </a:r>
            <a:r>
              <a:rPr lang="en-US" dirty="0" err="1">
                <a:solidFill>
                  <a:srgbClr val="606C71"/>
                </a:solidFill>
                <a:latin typeface="Open Sans"/>
              </a:rPr>
              <a:t>Rethab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 Energy Iced Tea and California </a:t>
            </a:r>
            <a:r>
              <a:rPr lang="en-US" dirty="0" err="1">
                <a:solidFill>
                  <a:srgbClr val="606C71"/>
                </a:solidFill>
                <a:latin typeface="Open Sans"/>
              </a:rPr>
              <a:t>Champaigne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 around 80% of time added the cart first when they were bought.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6937" y="1520561"/>
            <a:ext cx="6771001" cy="52526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526" y="830439"/>
            <a:ext cx="7203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6C71"/>
                </a:solidFill>
                <a:latin typeface="Open Sans"/>
              </a:rPr>
              <a:t>People tend to order more in 7 or less days after their prior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81" y="1281190"/>
            <a:ext cx="8832492" cy="50712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038" y="741472"/>
            <a:ext cx="9391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606C71"/>
                </a:solidFill>
                <a:latin typeface="Open Sans"/>
              </a:rPr>
              <a:t>P</a:t>
            </a:r>
            <a:r>
              <a:rPr lang="en-US" dirty="0" err="1" smtClean="0">
                <a:solidFill>
                  <a:srgbClr val="606C71"/>
                </a:solidFill>
                <a:latin typeface="Open Sans"/>
              </a:rPr>
              <a:t>eople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tend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 to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add more products to basket as days since prior order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Basket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526" y="741472"/>
            <a:ext cx="9140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rgbClr val="606C71"/>
                </a:solidFill>
                <a:latin typeface="Open Sans"/>
              </a:rPr>
              <a:t>Apriori Algorithm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7526" y="1387803"/>
            <a:ext cx="8246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111111"/>
                </a:solidFill>
                <a:latin typeface="Open Sans"/>
              </a:rPr>
              <a:t>A</a:t>
            </a:r>
            <a:r>
              <a:rPr lang="en-US" dirty="0" smtClean="0">
                <a:solidFill>
                  <a:srgbClr val="111111"/>
                </a:solidFill>
                <a:latin typeface="Open Sans"/>
              </a:rPr>
              <a:t> </a:t>
            </a:r>
            <a:r>
              <a:rPr lang="en-US" dirty="0">
                <a:solidFill>
                  <a:srgbClr val="111111"/>
                </a:solidFill>
                <a:latin typeface="Open Sans"/>
              </a:rPr>
              <a:t>technique to uncover how items are associated to each other.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7526" y="3508247"/>
            <a:ext cx="72422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Open Sans"/>
              </a:rPr>
              <a:t>Support</a:t>
            </a:r>
            <a:r>
              <a:rPr lang="en-US" dirty="0">
                <a:solidFill>
                  <a:srgbClr val="111111"/>
                </a:solidFill>
                <a:latin typeface="Open Sans"/>
              </a:rPr>
              <a:t>. This says how popular an </a:t>
            </a:r>
            <a:r>
              <a:rPr lang="en-US" dirty="0" err="1">
                <a:solidFill>
                  <a:srgbClr val="111111"/>
                </a:solidFill>
                <a:latin typeface="Open Sans"/>
              </a:rPr>
              <a:t>itemset</a:t>
            </a:r>
            <a:r>
              <a:rPr lang="en-US" dirty="0">
                <a:solidFill>
                  <a:srgbClr val="111111"/>
                </a:solidFill>
                <a:latin typeface="Open Sans"/>
              </a:rPr>
              <a:t> is, as measured by the proportion of transactions in which an </a:t>
            </a:r>
            <a:r>
              <a:rPr lang="en-US" dirty="0" err="1">
                <a:solidFill>
                  <a:srgbClr val="111111"/>
                </a:solidFill>
                <a:latin typeface="Open Sans"/>
              </a:rPr>
              <a:t>itemset</a:t>
            </a:r>
            <a:r>
              <a:rPr lang="en-US" dirty="0">
                <a:solidFill>
                  <a:srgbClr val="111111"/>
                </a:solidFill>
                <a:latin typeface="Open Sans"/>
              </a:rPr>
              <a:t> appears.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194" y="1181585"/>
            <a:ext cx="2374006" cy="20634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194" y="3297049"/>
            <a:ext cx="2010861" cy="7322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7526" y="4488748"/>
            <a:ext cx="8246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111111"/>
                </a:solidFill>
                <a:latin typeface="Open Sans"/>
              </a:rPr>
              <a:t>C</a:t>
            </a:r>
            <a:r>
              <a:rPr lang="en-US" b="1" dirty="0" err="1" smtClean="0">
                <a:solidFill>
                  <a:srgbClr val="111111"/>
                </a:solidFill>
                <a:latin typeface="Open Sans"/>
              </a:rPr>
              <a:t>onfidence</a:t>
            </a:r>
            <a:r>
              <a:rPr lang="en-US" dirty="0">
                <a:solidFill>
                  <a:srgbClr val="111111"/>
                </a:solidFill>
                <a:latin typeface="Open Sans"/>
              </a:rPr>
              <a:t>. This says how likely item Y is purchased when item X is purchased, expressed as {X -&gt; Y}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744" y="4368570"/>
            <a:ext cx="3805573" cy="74124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7526" y="5538774"/>
            <a:ext cx="7593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Open Sans"/>
              </a:rPr>
              <a:t>Lift</a:t>
            </a:r>
            <a:r>
              <a:rPr lang="en-US" dirty="0">
                <a:solidFill>
                  <a:srgbClr val="111111"/>
                </a:solidFill>
                <a:latin typeface="Open Sans"/>
              </a:rPr>
              <a:t>. This says how likely item Y is purchased when item X is purchased, while controlling for how popular item Y is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744" y="5307626"/>
            <a:ext cx="3942755" cy="8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Basket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9886" y="2002972"/>
            <a:ext cx="4942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Fresh fruit (24) and fresh vegatables (83) are sold together most frequently (1mn times)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When packaged fresh fruits(123) are purchased, fresh fruit(24) likely to be purchased 73%.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 Chips p</a:t>
            </a:r>
            <a:r>
              <a:rPr lang="en-US" dirty="0" err="1" smtClean="0"/>
              <a:t>retzels</a:t>
            </a:r>
            <a:r>
              <a:rPr lang="tr-TR" dirty="0" smtClean="0"/>
              <a:t>(107)</a:t>
            </a:r>
            <a:r>
              <a:rPr lang="en-US" dirty="0" smtClean="0"/>
              <a:t> </a:t>
            </a:r>
            <a:r>
              <a:rPr lang="en-US" dirty="0"/>
              <a:t>and fresh </a:t>
            </a:r>
            <a:r>
              <a:rPr lang="en-US" dirty="0" smtClean="0"/>
              <a:t>fruits</a:t>
            </a:r>
            <a:r>
              <a:rPr lang="tr-TR" dirty="0" smtClean="0"/>
              <a:t>(24)</a:t>
            </a:r>
            <a:r>
              <a:rPr lang="en-US" dirty="0" smtClean="0"/>
              <a:t> </a:t>
            </a:r>
            <a:r>
              <a:rPr lang="en-US" dirty="0"/>
              <a:t>added to cart least </a:t>
            </a:r>
            <a:r>
              <a:rPr lang="en-US" dirty="0" smtClean="0"/>
              <a:t>frequently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When </a:t>
            </a:r>
            <a:r>
              <a:rPr lang="tr-TR" dirty="0" smtClean="0"/>
              <a:t>milk(84) </a:t>
            </a:r>
            <a:r>
              <a:rPr lang="tr-TR" dirty="0"/>
              <a:t>are purchased, fresh </a:t>
            </a:r>
            <a:r>
              <a:rPr lang="tr-TR" dirty="0" smtClean="0"/>
              <a:t>vegatables (24</a:t>
            </a:r>
            <a:r>
              <a:rPr lang="tr-TR" dirty="0"/>
              <a:t>) likely to be purchased </a:t>
            </a:r>
            <a:r>
              <a:rPr lang="tr-TR" dirty="0" smtClean="0"/>
              <a:t>51%.  In other words if milk aisles are purchased, fresh vegatables aren’t added cart 49%.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0" y="1456660"/>
            <a:ext cx="6727194" cy="51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Basket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1" y="1807817"/>
            <a:ext cx="4957629" cy="42174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407" y="3603558"/>
            <a:ext cx="3504030" cy="2931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5408" y="687556"/>
            <a:ext cx="471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Fresh fruits prefered mostly with other aisles of products as fresh vegatables do.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7395408" y="1494281"/>
            <a:ext cx="4713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Not surprisingly strongest relations are between Fresh Fruit, Fresh Vegetables and Packaged Vegetables and Fruit.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Fresh </a:t>
            </a:r>
            <a:r>
              <a:rPr lang="tr-TR" dirty="0" smtClean="0"/>
              <a:t>Fruit and </a:t>
            </a:r>
            <a:r>
              <a:rPr lang="tr-TR" dirty="0"/>
              <a:t>Fresh Vegetables </a:t>
            </a:r>
            <a:r>
              <a:rPr lang="tr-TR" dirty="0" smtClean="0"/>
              <a:t>are purchased with also yogurt</a:t>
            </a:r>
            <a:r>
              <a:rPr lang="tr-TR" dirty="0"/>
              <a:t>, </a:t>
            </a:r>
            <a:r>
              <a:rPr lang="tr-TR" dirty="0" smtClean="0"/>
              <a:t>soy lactosefree</a:t>
            </a:r>
            <a:r>
              <a:rPr lang="tr-TR" dirty="0"/>
              <a:t>, </a:t>
            </a:r>
            <a:r>
              <a:rPr lang="tr-TR" dirty="0" smtClean="0"/>
              <a:t>bread and </a:t>
            </a:r>
            <a:r>
              <a:rPr lang="tr-TR" dirty="0"/>
              <a:t>cereal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44603" y="1115320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Graph For 10 Rules</a:t>
            </a:r>
            <a:endParaRPr lang="tr-TR" b="1" dirty="0"/>
          </a:p>
        </p:txBody>
      </p:sp>
      <p:sp>
        <p:nvSpPr>
          <p:cNvPr id="6" name="Rectangle 5"/>
          <p:cNvSpPr/>
          <p:nvPr/>
        </p:nvSpPr>
        <p:spPr>
          <a:xfrm>
            <a:off x="227526" y="6420572"/>
            <a:ext cx="634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https://mef-bda503.github.io/gpj-clever/BDA503%20Project.html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526" y="6165308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See full report: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We will talk about…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44969" y="2258792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Brief information about </a:t>
            </a:r>
            <a:r>
              <a:rPr lang="tr-TR" dirty="0" err="1">
                <a:solidFill>
                  <a:srgbClr val="606C71"/>
                </a:solidFill>
                <a:latin typeface="Open Sans"/>
              </a:rPr>
              <a:t>I</a:t>
            </a:r>
            <a:r>
              <a:rPr lang="en-US" b="0" i="0" dirty="0" err="1" smtClean="0">
                <a:solidFill>
                  <a:srgbClr val="606C71"/>
                </a:solidFill>
                <a:effectLst/>
                <a:latin typeface="Open Sans"/>
              </a:rPr>
              <a:t>nstacart</a:t>
            </a:r>
            <a:endParaRPr lang="en-US" b="0" i="0" dirty="0" smtClean="0">
              <a:solidFill>
                <a:srgbClr val="606C71"/>
              </a:solidFill>
              <a:effectLst/>
              <a:latin typeface="Open Sans"/>
            </a:endParaRPr>
          </a:p>
          <a:p>
            <a:pPr algn="ctr">
              <a:lnSpc>
                <a:spcPct val="150000"/>
              </a:lnSpc>
            </a:pPr>
            <a:r>
              <a:rPr lang="tr-TR" dirty="0">
                <a:solidFill>
                  <a:srgbClr val="606C71"/>
                </a:solidFill>
                <a:latin typeface="Open Sans"/>
              </a:rPr>
              <a:t>I</a:t>
            </a:r>
            <a:r>
              <a:rPr lang="en-US" b="0" i="0" dirty="0" err="1" smtClean="0">
                <a:solidFill>
                  <a:srgbClr val="606C71"/>
                </a:solidFill>
                <a:effectLst/>
                <a:latin typeface="Open Sans"/>
              </a:rPr>
              <a:t>nformation</a:t>
            </a:r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 about the data we have examined</a:t>
            </a:r>
            <a:endParaRPr lang="tr-TR" b="0" i="0" dirty="0" smtClean="0">
              <a:solidFill>
                <a:srgbClr val="606C71"/>
              </a:solidFill>
              <a:effectLst/>
              <a:latin typeface="Open Sans"/>
            </a:endParaRPr>
          </a:p>
          <a:p>
            <a:pPr algn="ctr">
              <a:lnSpc>
                <a:spcPct val="150000"/>
              </a:lnSpc>
            </a:pPr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Exploratory analysis of online </a:t>
            </a:r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orders</a:t>
            </a:r>
            <a:r>
              <a:rPr lang="tr-TR" dirty="0">
                <a:solidFill>
                  <a:srgbClr val="606C71"/>
                </a:solidFill>
                <a:latin typeface="Open Sans"/>
              </a:rPr>
              <a:t> 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&amp; Key Findings</a:t>
            </a:r>
            <a:endParaRPr lang="en-US" b="0" i="0" dirty="0" smtClean="0">
              <a:solidFill>
                <a:srgbClr val="606C71"/>
              </a:solidFill>
              <a:effectLst/>
              <a:latin typeface="Open Sans"/>
            </a:endParaRPr>
          </a:p>
          <a:p>
            <a:pPr algn="ctr">
              <a:lnSpc>
                <a:spcPct val="150000"/>
              </a:lnSpc>
            </a:pPr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Basket Analysis with </a:t>
            </a:r>
            <a:r>
              <a:rPr lang="en-US" b="0" i="0" dirty="0" err="1" smtClean="0">
                <a:solidFill>
                  <a:srgbClr val="606C71"/>
                </a:solidFill>
                <a:effectLst/>
                <a:latin typeface="Open Sans"/>
              </a:rPr>
              <a:t>Apriori</a:t>
            </a:r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 Algorithm</a:t>
            </a:r>
            <a:endParaRPr lang="tr-TR" b="0" i="0" dirty="0" smtClean="0">
              <a:solidFill>
                <a:srgbClr val="606C71"/>
              </a:solidFill>
              <a:effectLst/>
              <a:latin typeface="Open Sans"/>
            </a:endParaRPr>
          </a:p>
          <a:p>
            <a:pPr algn="ctr">
              <a:lnSpc>
                <a:spcPct val="150000"/>
              </a:lnSpc>
            </a:pPr>
            <a:endParaRPr lang="en-US" b="0" i="0" dirty="0" smtClean="0">
              <a:solidFill>
                <a:srgbClr val="606C7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34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0" i="0" dirty="0" smtClean="0">
                <a:solidFill>
                  <a:srgbClr val="159957"/>
                </a:solidFill>
                <a:effectLst/>
                <a:latin typeface="Open Sans"/>
              </a:rPr>
              <a:t>About the Company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San Francisco based online shopping website that provide service for online grocery shopping orders and same-day delivery service from various local stores.</a:t>
            </a:r>
            <a:endParaRPr lang="tr-TR" b="0" i="0" dirty="0" smtClean="0">
              <a:solidFill>
                <a:srgbClr val="606C71"/>
              </a:solidFill>
              <a:effectLst/>
              <a:latin typeface="Open Sans"/>
            </a:endParaRPr>
          </a:p>
          <a:p>
            <a:pPr algn="ctr"/>
            <a:endParaRPr lang="tr-TR" dirty="0" smtClean="0">
              <a:solidFill>
                <a:srgbClr val="606C71"/>
              </a:solidFill>
              <a:latin typeface="Open Sans"/>
            </a:endParaRPr>
          </a:p>
          <a:p>
            <a:pPr algn="ctr"/>
            <a:r>
              <a:rPr lang="en-US" b="0" i="0" dirty="0" err="1" smtClean="0">
                <a:solidFill>
                  <a:srgbClr val="606C71"/>
                </a:solidFill>
                <a:effectLst/>
                <a:latin typeface="Open Sans"/>
              </a:rPr>
              <a:t>Instacart</a:t>
            </a:r>
            <a:r>
              <a:rPr lang="en-US" b="0" i="0" dirty="0" smtClean="0">
                <a:solidFill>
                  <a:srgbClr val="606C71"/>
                </a:solidFill>
                <a:effectLst/>
                <a:latin typeface="Open Sans"/>
              </a:rPr>
              <a:t> has founded in San Francisco on June 2012 and operating in 39 states across United States of America today.</a:t>
            </a:r>
            <a:endParaRPr lang="en-US" b="0" i="0" dirty="0">
              <a:solidFill>
                <a:srgbClr val="606C71"/>
              </a:solidFill>
              <a:effectLst/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0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0" i="0" dirty="0" smtClean="0">
                <a:solidFill>
                  <a:srgbClr val="159957"/>
                </a:solidFill>
                <a:effectLst/>
                <a:latin typeface="Open Sans"/>
              </a:rPr>
              <a:t>About the </a:t>
            </a:r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Data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7336" y="14371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06C71"/>
                </a:solidFill>
                <a:latin typeface="Open Sans"/>
              </a:rPr>
              <a:t>This dataset contains a sample of over 3 million grocery orders from more than 200,000 </a:t>
            </a:r>
            <a:r>
              <a:rPr lang="en-US" dirty="0" err="1" smtClean="0">
                <a:solidFill>
                  <a:srgbClr val="606C71"/>
                </a:solidFill>
                <a:latin typeface="Open Sans"/>
              </a:rPr>
              <a:t>Instacart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 users.</a:t>
            </a:r>
            <a:endParaRPr lang="tr-TR" dirty="0" smtClean="0">
              <a:solidFill>
                <a:srgbClr val="606C71"/>
              </a:solidFill>
              <a:latin typeface="Open Sans"/>
            </a:endParaRPr>
          </a:p>
          <a:p>
            <a:endParaRPr lang="tr-TR" dirty="0" smtClean="0">
              <a:solidFill>
                <a:srgbClr val="606C71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606C71"/>
                </a:solidFill>
                <a:latin typeface="Open Sans"/>
              </a:rPr>
              <a:t>For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each user, 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min 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4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and 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max 1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00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of their 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orders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 are provided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,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with the sequence of products purchased in each order.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196" y="4028774"/>
            <a:ext cx="1024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606C71"/>
                </a:solidFill>
                <a:latin typeface="Open Sans"/>
              </a:rPr>
              <a:t>Products | Aisles | Departments | Order </a:t>
            </a:r>
            <a:r>
              <a:rPr lang="tr-TR" dirty="0">
                <a:solidFill>
                  <a:srgbClr val="606C71"/>
                </a:solidFill>
                <a:latin typeface="Open Sans"/>
              </a:rPr>
              <a:t>Day of 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Week | Order Hour | Add </a:t>
            </a:r>
            <a:r>
              <a:rPr lang="tr-TR" dirty="0">
                <a:solidFill>
                  <a:srgbClr val="606C71"/>
                </a:solidFill>
                <a:latin typeface="Open Sans"/>
              </a:rPr>
              <a:t>to Cart 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order | Reorder Info</a:t>
            </a:r>
            <a:endParaRPr lang="en-US" dirty="0">
              <a:solidFill>
                <a:srgbClr val="606C7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28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87582"/>
            <a:ext cx="9067800" cy="57704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76838" y="2127265"/>
            <a:ext cx="7015162" cy="2547765"/>
            <a:chOff x="4417454" y="1470442"/>
            <a:chExt cx="7015162" cy="2547765"/>
          </a:xfrm>
        </p:grpSpPr>
        <p:sp>
          <p:nvSpPr>
            <p:cNvPr id="9" name="Rectangle 8"/>
            <p:cNvSpPr/>
            <p:nvPr/>
          </p:nvSpPr>
          <p:spPr>
            <a:xfrm>
              <a:off x="4417454" y="1470442"/>
              <a:ext cx="7015162" cy="2547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38124" y="1943771"/>
              <a:ext cx="68944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r-TR" dirty="0">
                  <a:solidFill>
                    <a:srgbClr val="606C71"/>
                  </a:solidFill>
                  <a:latin typeface="Open Sans"/>
                </a:rPr>
                <a:t>P</a:t>
              </a:r>
              <a:r>
                <a:rPr lang="en-US" dirty="0" err="1" smtClean="0">
                  <a:solidFill>
                    <a:srgbClr val="606C71"/>
                  </a:solidFill>
                  <a:latin typeface="Open Sans"/>
                </a:rPr>
                <a:t>roduce</a:t>
              </a:r>
              <a:r>
                <a:rPr lang="en-US" dirty="0" smtClean="0">
                  <a:solidFill>
                    <a:srgbClr val="606C71"/>
                  </a:solidFill>
                  <a:latin typeface="Open Sans"/>
                </a:rPr>
                <a:t> </a:t>
              </a:r>
              <a:r>
                <a:rPr lang="en-US" dirty="0">
                  <a:solidFill>
                    <a:srgbClr val="606C71"/>
                  </a:solidFill>
                  <a:latin typeface="Open Sans"/>
                </a:rPr>
                <a:t>and dairy eggs are obvious leaders in sales quantity.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38124" y="2532296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606C71"/>
                  </a:solidFill>
                  <a:latin typeface="Open Sans"/>
                </a:rPr>
                <a:t>Produce </a:t>
              </a:r>
              <a:r>
                <a:rPr lang="en-US" dirty="0" err="1" smtClean="0">
                  <a:solidFill>
                    <a:srgbClr val="606C71"/>
                  </a:solidFill>
                  <a:latin typeface="Open Sans"/>
                </a:rPr>
                <a:t>departm</a:t>
              </a:r>
              <a:r>
                <a:rPr lang="tr-TR" dirty="0" smtClean="0">
                  <a:solidFill>
                    <a:srgbClr val="606C71"/>
                  </a:solidFill>
                  <a:latin typeface="Open Sans"/>
                </a:rPr>
                <a:t>e</a:t>
              </a:r>
              <a:r>
                <a:rPr lang="en-US" dirty="0" err="1" smtClean="0">
                  <a:solidFill>
                    <a:srgbClr val="606C71"/>
                  </a:solidFill>
                  <a:latin typeface="Open Sans"/>
                </a:rPr>
                <a:t>nt</a:t>
              </a:r>
              <a:r>
                <a:rPr lang="en-US" dirty="0" smtClean="0">
                  <a:solidFill>
                    <a:srgbClr val="606C71"/>
                  </a:solidFill>
                  <a:latin typeface="Open Sans"/>
                </a:rPr>
                <a:t> contain products such as veg</a:t>
              </a:r>
              <a:r>
                <a:rPr lang="tr-TR" dirty="0" smtClean="0">
                  <a:solidFill>
                    <a:srgbClr val="606C71"/>
                  </a:solidFill>
                  <a:latin typeface="Open Sans"/>
                </a:rPr>
                <a:t>e</a:t>
              </a:r>
              <a:r>
                <a:rPr lang="en-US" dirty="0" smtClean="0">
                  <a:solidFill>
                    <a:srgbClr val="606C71"/>
                  </a:solidFill>
                  <a:latin typeface="Open Sans"/>
                </a:rPr>
                <a:t>table and fruit in the form of fresh or package</a:t>
              </a:r>
              <a:r>
                <a:rPr lang="tr-TR" dirty="0" smtClean="0">
                  <a:solidFill>
                    <a:srgbClr val="606C71"/>
                  </a:solidFill>
                  <a:latin typeface="Open Sans"/>
                </a:rPr>
                <a:t>d</a:t>
              </a:r>
              <a:r>
                <a:rPr lang="en-US" dirty="0" smtClean="0">
                  <a:solidFill>
                    <a:srgbClr val="606C71"/>
                  </a:solidFill>
                  <a:latin typeface="Open Sans"/>
                </a:rPr>
                <a:t> whereas dairy eggs contain yogurt, packaged cheese, milk and eggs, etc. 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08812" y="743442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606C71"/>
                </a:solidFill>
                <a:latin typeface="Open Sans"/>
              </a:rPr>
              <a:t>63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 % of the sales are come from 4 depart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ments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8125" y="1217297"/>
            <a:ext cx="8663457" cy="55808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526" y="754351"/>
            <a:ext cx="102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6C71"/>
                </a:solidFill>
                <a:latin typeface="Open Sans"/>
              </a:rPr>
              <a:t> Fresh 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veg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e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tables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and fruits aisles take the lead in sales quantity by far.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1494" y="1460750"/>
            <a:ext cx="8822967" cy="5173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526" y="857416"/>
            <a:ext cx="1174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606C71"/>
                </a:solidFill>
                <a:latin typeface="Open Sans"/>
              </a:rPr>
              <a:t>Bananas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are the most ordered products followed by Bag of Organic Bananas and Organic Strawberries.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30" y="2286940"/>
            <a:ext cx="6269596" cy="323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1780" y="1527174"/>
            <a:ext cx="6110220" cy="3902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16202" y="790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06C71"/>
                </a:solidFill>
                <a:latin typeface="Open Sans"/>
              </a:rPr>
              <a:t>Most orders come during daytime, from 7 am to 7 pm, which is not very surprising.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526" y="1846845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06C71"/>
                </a:solidFill>
                <a:latin typeface="Open Sans"/>
              </a:rPr>
              <a:t> </a:t>
            </a:r>
            <a:r>
              <a:rPr lang="tr-TR" dirty="0" smtClean="0">
                <a:solidFill>
                  <a:srgbClr val="606C71"/>
                </a:solidFill>
                <a:latin typeface="Open Sans"/>
              </a:rPr>
              <a:t>C</a:t>
            </a:r>
            <a:r>
              <a:rPr lang="en-US" dirty="0" err="1" smtClean="0">
                <a:solidFill>
                  <a:srgbClr val="606C71"/>
                </a:solidFill>
                <a:latin typeface="Open Sans"/>
              </a:rPr>
              <a:t>ustomers</a:t>
            </a:r>
            <a:r>
              <a:rPr lang="en-US" dirty="0" smtClean="0">
                <a:solidFill>
                  <a:srgbClr val="606C71"/>
                </a:solidFill>
                <a:latin typeface="Open Sans"/>
              </a:rPr>
              <a:t> </a:t>
            </a:r>
            <a:r>
              <a:rPr lang="en-US" dirty="0">
                <a:solidFill>
                  <a:srgbClr val="606C71"/>
                </a:solidFill>
                <a:latin typeface="Open Sans"/>
              </a:rPr>
              <a:t>order at weekends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83815" y="6352477"/>
            <a:ext cx="886265" cy="505523"/>
          </a:xfrm>
          <a:prstGeom prst="rect">
            <a:avLst/>
          </a:prstGeom>
          <a:solidFill>
            <a:schemeClr val="accent2">
              <a:alpha val="5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27526" y="95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3600" b="0" i="0" dirty="0" smtClean="0">
                <a:solidFill>
                  <a:srgbClr val="159957"/>
                </a:solidFill>
                <a:effectLst/>
                <a:latin typeface="Open Sans"/>
              </a:rPr>
              <a:t>Exploratory Data Analysis</a:t>
            </a:r>
            <a:endParaRPr lang="en-US" sz="3600" b="0" i="0" dirty="0" smtClean="0">
              <a:solidFill>
                <a:srgbClr val="159957"/>
              </a:solidFill>
              <a:effectLst/>
              <a:latin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576841"/>
            <a:ext cx="9458046" cy="4660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283" y="741472"/>
            <a:ext cx="8053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6C71"/>
                </a:solidFill>
                <a:latin typeface="Open Sans"/>
              </a:rPr>
              <a:t>People mostly add to cart less than 10 items when they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524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RECEP DURDU</dc:creator>
  <cp:lastModifiedBy>RECEP DURDU</cp:lastModifiedBy>
  <cp:revision>37</cp:revision>
  <dcterms:created xsi:type="dcterms:W3CDTF">2017-12-18T18:39:10Z</dcterms:created>
  <dcterms:modified xsi:type="dcterms:W3CDTF">2017-12-20T06:25:11Z</dcterms:modified>
</cp:coreProperties>
</file>