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73" r:id="rId2"/>
    <p:sldId id="264" r:id="rId3"/>
    <p:sldId id="256" r:id="rId4"/>
    <p:sldId id="258" r:id="rId5"/>
    <p:sldId id="262" r:id="rId6"/>
    <p:sldId id="266" r:id="rId7"/>
    <p:sldId id="267" r:id="rId8"/>
    <p:sldId id="268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&amp; Summary" id="{0337451F-CE03-4E62-9EAC-32E4A5462DD8}">
          <p14:sldIdLst>
            <p14:sldId id="273"/>
            <p14:sldId id="264"/>
          </p14:sldIdLst>
        </p14:section>
        <p14:section name="Food Type" id="{A65EE9F5-D922-446D-9662-6FF8E8DD5407}">
          <p14:sldIdLst>
            <p14:sldId id="256"/>
          </p14:sldIdLst>
        </p14:section>
        <p14:section name="Milk and Dairy" id="{F1FDCD20-16C8-4524-A735-135115450DB7}">
          <p14:sldIdLst>
            <p14:sldId id="258"/>
          </p14:sldIdLst>
        </p14:section>
        <p14:section name="Cereals and Tubers" id="{28B86C98-91E5-4BFB-9353-A27ADBC28CF0}">
          <p14:sldIdLst>
            <p14:sldId id="262"/>
          </p14:sldIdLst>
        </p14:section>
        <p14:section name="Meat, Fish and Eggs" id="{BF4FCB8C-144D-4180-85FD-130FD0D5F184}">
          <p14:sldIdLst>
            <p14:sldId id="266"/>
          </p14:sldIdLst>
        </p14:section>
        <p14:section name="Miscellaneous Food" id="{16FF7DE0-E033-472A-9C11-3ECBE01DFB06}">
          <p14:sldIdLst>
            <p14:sldId id="267"/>
          </p14:sldIdLst>
        </p14:section>
        <p14:section name="Oil and Fats" id="{2A038785-4516-499F-ADEA-3D44FAD8CCEC}">
          <p14:sldIdLst>
            <p14:sldId id="268"/>
          </p14:sldIdLst>
        </p14:section>
        <p14:section name="Pulses and Nuts" id="{4F76CE25-5D2F-43A8-9D12-0BB5F142BC5A}">
          <p14:sldIdLst>
            <p14:sldId id="270"/>
          </p14:sldIdLst>
        </p14:section>
        <p14:section name="Vegetables and Fruits" id="{7F934FB3-7A66-47F5-A5F0-CF96BF4539B3}">
          <p14:sldIdLst>
            <p14:sldId id="271"/>
          </p14:sldIdLst>
        </p14:section>
        <p14:section name="Conclusion" id="{E1949252-8ED9-43C3-A38D-EECA1F3B6819}">
          <p14:sldIdLst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85" autoAdjust="0"/>
    <p:restoredTop sz="94662" autoAdjust="0"/>
  </p:normalViewPr>
  <p:slideViewPr>
    <p:cSldViewPr>
      <p:cViewPr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82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A89-079B-4E69-9E97-AE933A5DF840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917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A89-079B-4E69-9E97-AE933A5DF840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341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228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A89-079B-4E69-9E97-AE933A5DF840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81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A89-079B-4E69-9E97-AE933A5DF840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692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A89-079B-4E69-9E97-AE933A5DF840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656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A89-079B-4E69-9E97-AE933A5DF840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349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A89-079B-4E69-9E97-AE933A5DF840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954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A89-079B-4E69-9E97-AE933A5DF840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593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A89-079B-4E69-9E97-AE933A5DF840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833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02A89-079B-4E69-9E97-AE933A5DF840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715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slide" Target="slide6.xml"/><Relationship Id="rId9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043608" y="1843492"/>
            <a:ext cx="4572000" cy="2862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Ahmet </a:t>
            </a:r>
            <a:r>
              <a:rPr lang="tr-TR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Turhal</a:t>
            </a: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 </a:t>
            </a:r>
            <a:endParaRPr lang="tr-TR" sz="2800" b="1" dirty="0">
              <a:solidFill>
                <a:schemeClr val="tx2"/>
              </a:solidFill>
              <a:latin typeface="Corbel" panose="020B0503020204020204" pitchFamily="34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tr-TR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İstem</a:t>
            </a: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 </a:t>
            </a:r>
            <a:r>
              <a:rPr lang="tr-TR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Akça</a:t>
            </a: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 </a:t>
            </a:r>
            <a:r>
              <a:rPr lang="tr-TR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Korkmaz</a:t>
            </a: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 </a:t>
            </a:r>
            <a:endParaRPr lang="tr-TR" sz="2800" b="1" dirty="0">
              <a:solidFill>
                <a:schemeClr val="tx2"/>
              </a:solidFill>
              <a:latin typeface="Corbel" panose="020B0503020204020204" pitchFamily="34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Mustafa </a:t>
            </a: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Kurt </a:t>
            </a:r>
            <a:endParaRPr lang="tr-TR" sz="2800" b="1" dirty="0">
              <a:solidFill>
                <a:schemeClr val="tx2"/>
              </a:solidFill>
              <a:latin typeface="Corbel" panose="020B0503020204020204" pitchFamily="34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tr-TR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Serhan</a:t>
            </a: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 </a:t>
            </a:r>
            <a:r>
              <a:rPr lang="tr-TR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Süer</a:t>
            </a: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 </a:t>
            </a:r>
            <a:endParaRPr lang="tr-TR" sz="2800" b="1" dirty="0">
              <a:solidFill>
                <a:schemeClr val="tx2"/>
              </a:solidFill>
              <a:latin typeface="Corbel" panose="020B0503020204020204" pitchFamily="34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tr-TR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Ufuk</a:t>
            </a: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 </a:t>
            </a:r>
            <a:r>
              <a:rPr lang="tr-TR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Baysal</a:t>
            </a: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11576" y="32405"/>
            <a:ext cx="9132424" cy="588283"/>
          </a:xfrm>
        </p:spPr>
        <p:txBody>
          <a:bodyPr anchor="t">
            <a:normAutofit fontScale="90000"/>
          </a:bodyPr>
          <a:lstStyle/>
          <a:p>
            <a:pPr algn="l"/>
            <a:r>
              <a:rPr lang="tr-TR" sz="36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Data R’sızları</a:t>
            </a:r>
            <a:endParaRPr lang="en-US" sz="36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cxnSp>
        <p:nvCxnSpPr>
          <p:cNvPr id="6" name="Düz Bağlayıcı 5"/>
          <p:cNvCxnSpPr/>
          <p:nvPr/>
        </p:nvCxnSpPr>
        <p:spPr>
          <a:xfrm flipH="1">
            <a:off x="522784" y="2099320"/>
            <a:ext cx="4320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>
          <a:xfrm flipH="1">
            <a:off x="522784" y="2503748"/>
            <a:ext cx="4320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 flipH="1">
            <a:off x="522784" y="2908176"/>
            <a:ext cx="4320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 flipH="1">
            <a:off x="522784" y="3312604"/>
            <a:ext cx="4320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 flipH="1">
            <a:off x="522784" y="3717032"/>
            <a:ext cx="4320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aşlık 1"/>
          <p:cNvSpPr txBox="1">
            <a:spLocks/>
          </p:cNvSpPr>
          <p:nvPr/>
        </p:nvSpPr>
        <p:spPr>
          <a:xfrm>
            <a:off x="26777" y="4581128"/>
            <a:ext cx="9132424" cy="588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Turkey Food Prices</a:t>
            </a:r>
            <a:endParaRPr lang="en-US" sz="3600" b="1" dirty="0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cxnSp>
        <p:nvCxnSpPr>
          <p:cNvPr id="14" name="Düz Bağlayıcı 13"/>
          <p:cNvCxnSpPr/>
          <p:nvPr/>
        </p:nvCxnSpPr>
        <p:spPr>
          <a:xfrm flipV="1">
            <a:off x="1763688" y="3890943"/>
            <a:ext cx="7056784" cy="138037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etin kutusu 17"/>
          <p:cNvSpPr txBox="1"/>
          <p:nvPr/>
        </p:nvSpPr>
        <p:spPr>
          <a:xfrm>
            <a:off x="84254" y="6334780"/>
            <a:ext cx="1958613" cy="5232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defPPr>
              <a:defRPr lang="tr-TR"/>
            </a:defPPr>
            <a:lvl1pPr>
              <a:spcBef>
                <a:spcPct val="0"/>
              </a:spcBef>
              <a:defRPr sz="2800" b="1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tr-TR" sz="2000" dirty="0"/>
              <a:t>26 </a:t>
            </a:r>
            <a:r>
              <a:rPr lang="tr-TR" sz="2000" dirty="0" err="1" smtClean="0"/>
              <a:t>Dec</a:t>
            </a:r>
            <a:r>
              <a:rPr lang="tr-TR" sz="2000" dirty="0" smtClean="0"/>
              <a:t> 2018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382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39552" y="179804"/>
            <a:ext cx="4723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Yearly Average Price for Vegetables and Fruits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179512" y="116632"/>
            <a:ext cx="0" cy="52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>
            <a:off x="395536" y="1355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Resim 6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r="13265" b="50514"/>
          <a:stretch/>
        </p:blipFill>
        <p:spPr>
          <a:xfrm>
            <a:off x="35495" y="764702"/>
            <a:ext cx="9072000" cy="3503749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2" t="39639" r="34295" b="38220"/>
          <a:stretch/>
        </p:blipFill>
        <p:spPr bwMode="auto">
          <a:xfrm>
            <a:off x="7812360" y="908720"/>
            <a:ext cx="117766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Yuvarlatılmış Dikdörtgen 8"/>
          <p:cNvSpPr/>
          <p:nvPr/>
        </p:nvSpPr>
        <p:spPr>
          <a:xfrm>
            <a:off x="3635495" y="4149080"/>
            <a:ext cx="936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Cucumbers (greenhouse)</a:t>
            </a:r>
            <a:endParaRPr lang="en-US" sz="11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10" name="Yuvarlatılmış Dikdörtgen 9"/>
          <p:cNvSpPr/>
          <p:nvPr/>
        </p:nvSpPr>
        <p:spPr>
          <a:xfrm>
            <a:off x="6093016" y="4180823"/>
            <a:ext cx="467952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Onions</a:t>
            </a:r>
            <a:endParaRPr lang="en-US" sz="11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14" name="Yuvarlatılmış Dikdörtgen 13"/>
          <p:cNvSpPr/>
          <p:nvPr/>
        </p:nvSpPr>
        <p:spPr>
          <a:xfrm>
            <a:off x="4833961" y="4180823"/>
            <a:ext cx="468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Eg</a:t>
            </a:r>
            <a:r>
              <a:rPr lang="tr-TR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g</a:t>
            </a:r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plants</a:t>
            </a:r>
            <a:endParaRPr lang="en-US" sz="11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18" name="Yuvarlatılmış Dikdörtgen 17"/>
          <p:cNvSpPr/>
          <p:nvPr/>
        </p:nvSpPr>
        <p:spPr>
          <a:xfrm>
            <a:off x="539552" y="4183306"/>
            <a:ext cx="936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Apples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9" name="Yuvarlatılmış Dikdörtgen 18"/>
          <p:cNvSpPr/>
          <p:nvPr/>
        </p:nvSpPr>
        <p:spPr>
          <a:xfrm>
            <a:off x="1702906" y="4149080"/>
            <a:ext cx="468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Bananas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0" name="Yuvarlatılmış Dikdörtgen 19"/>
          <p:cNvSpPr/>
          <p:nvPr/>
        </p:nvSpPr>
        <p:spPr>
          <a:xfrm>
            <a:off x="2345843" y="4160458"/>
            <a:ext cx="468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Cabbage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1" name="Yuvarlatılmış Dikdörtgen 20"/>
          <p:cNvSpPr/>
          <p:nvPr/>
        </p:nvSpPr>
        <p:spPr>
          <a:xfrm>
            <a:off x="2901224" y="4149080"/>
            <a:ext cx="468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Cauliflower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2" name="Yuvarlatılmış Dikdörtgen 21"/>
          <p:cNvSpPr/>
          <p:nvPr/>
        </p:nvSpPr>
        <p:spPr>
          <a:xfrm>
            <a:off x="5410213" y="4160458"/>
            <a:ext cx="468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Garlic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3" name="Yuvarlatılmış Dikdörtgen 22"/>
          <p:cNvSpPr/>
          <p:nvPr/>
        </p:nvSpPr>
        <p:spPr>
          <a:xfrm>
            <a:off x="6615930" y="4149080"/>
            <a:ext cx="468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Oranges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4" name="Yuvarlatılmış Dikdörtgen 23"/>
          <p:cNvSpPr/>
          <p:nvPr/>
        </p:nvSpPr>
        <p:spPr>
          <a:xfrm>
            <a:off x="7214653" y="4149080"/>
            <a:ext cx="468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Spinach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5" name="Yuvarlatılmış Dikdörtgen 24"/>
          <p:cNvSpPr/>
          <p:nvPr/>
        </p:nvSpPr>
        <p:spPr>
          <a:xfrm>
            <a:off x="7868338" y="4149080"/>
            <a:ext cx="468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Tomatoes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6" name="Yuvarlatılmış Dikdörtgen 25"/>
          <p:cNvSpPr/>
          <p:nvPr/>
        </p:nvSpPr>
        <p:spPr>
          <a:xfrm>
            <a:off x="8522020" y="4149080"/>
            <a:ext cx="468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Zucchini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27" name="Resim 26" descr="Ekran Kırp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62" y="-133486"/>
            <a:ext cx="6246865" cy="435612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8" name="Komut Düğmesi: Giriş 27">
            <a:hlinkClick r:id="" action="ppaction://hlinkshowjump?jump=firstslide" highlightClick="1"/>
          </p:cNvPr>
          <p:cNvSpPr/>
          <p:nvPr/>
        </p:nvSpPr>
        <p:spPr>
          <a:xfrm>
            <a:off x="8892241" y="6665673"/>
            <a:ext cx="251759" cy="21602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Metin kutusu 28"/>
          <p:cNvSpPr txBox="1"/>
          <p:nvPr/>
        </p:nvSpPr>
        <p:spPr>
          <a:xfrm>
            <a:off x="6615930" y="5921102"/>
            <a:ext cx="11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Floods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30" name="Metin kutusu 29"/>
          <p:cNvSpPr txBox="1"/>
          <p:nvPr/>
        </p:nvSpPr>
        <p:spPr>
          <a:xfrm>
            <a:off x="4005547" y="5813380"/>
            <a:ext cx="1131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Cold Weather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31" name="Metin kutusu 30"/>
          <p:cNvSpPr txBox="1"/>
          <p:nvPr/>
        </p:nvSpPr>
        <p:spPr>
          <a:xfrm>
            <a:off x="8009082" y="5807429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err="1" smtClean="0">
                <a:solidFill>
                  <a:srgbClr val="C00000"/>
                </a:solidFill>
              </a:rPr>
              <a:t>Frozen</a:t>
            </a:r>
            <a:endParaRPr lang="tr-TR" sz="1400" b="1" dirty="0" smtClean="0">
              <a:solidFill>
                <a:srgbClr val="C00000"/>
              </a:solidFill>
            </a:endParaRPr>
          </a:p>
          <a:p>
            <a:r>
              <a:rPr lang="tr-TR" sz="1400" b="1" dirty="0" err="1" smtClean="0">
                <a:solidFill>
                  <a:srgbClr val="C00000"/>
                </a:solidFill>
              </a:rPr>
              <a:t>Onions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32" name="Eğri Bağlayıcı 31"/>
          <p:cNvCxnSpPr>
            <a:endCxn id="31" idx="1"/>
          </p:cNvCxnSpPr>
          <p:nvPr/>
        </p:nvCxnSpPr>
        <p:spPr>
          <a:xfrm flipV="1">
            <a:off x="7299264" y="6069039"/>
            <a:ext cx="709818" cy="25786"/>
          </a:xfrm>
          <a:prstGeom prst="curvedConnector3">
            <a:avLst>
              <a:gd name="adj1" fmla="val 50000"/>
            </a:avLst>
          </a:prstGeom>
          <a:ln w="571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09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39552" y="179804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Conclusion</a:t>
            </a:r>
            <a:endParaRPr lang="en-US" b="1" dirty="0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179512" y="116632"/>
            <a:ext cx="0" cy="52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>
            <a:off x="395536" y="1355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kdörtgen 1"/>
          <p:cNvSpPr/>
          <p:nvPr/>
        </p:nvSpPr>
        <p:spPr>
          <a:xfrm>
            <a:off x="683568" y="686175"/>
            <a:ext cx="782194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line with our analysis, we can conclude that most of the food prices in Turkey seem to have increasing price trends majorly due to</a:t>
            </a:r>
            <a:r>
              <a:rPr lang="en-US" sz="2000" dirty="0" smtClean="0"/>
              <a:t>:</a:t>
            </a:r>
            <a:endParaRPr lang="tr-TR" sz="2000" dirty="0" smtClean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Climate change impact </a:t>
            </a:r>
            <a:r>
              <a:rPr lang="en-US" sz="2000" dirty="0"/>
              <a:t>such as drought, excessive rain fall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Natural causes such as </a:t>
            </a:r>
            <a:r>
              <a:rPr lang="en-US" sz="2400" b="1" dirty="0">
                <a:solidFill>
                  <a:srgbClr val="C00000"/>
                </a:solidFill>
              </a:rPr>
              <a:t>pest infestation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</a:t>
            </a:r>
            <a:r>
              <a:rPr lang="en-US" sz="2400" b="1" dirty="0">
                <a:solidFill>
                  <a:srgbClr val="C00000"/>
                </a:solidFill>
              </a:rPr>
              <a:t>currency rates crisis</a:t>
            </a: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Higher demand </a:t>
            </a:r>
            <a:r>
              <a:rPr lang="en-US" sz="2000" dirty="0"/>
              <a:t>due to increasing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Insufficient supply </a:t>
            </a:r>
            <a:r>
              <a:rPr lang="en-US" sz="2000" dirty="0"/>
              <a:t>as oppose to high </a:t>
            </a:r>
            <a:r>
              <a:rPr lang="en-US" sz="2000" dirty="0" smtClean="0"/>
              <a:t>demand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Price changes</a:t>
            </a:r>
            <a:r>
              <a:rPr lang="en-US" sz="2000" dirty="0"/>
              <a:t> all over the world, especially </a:t>
            </a:r>
            <a:r>
              <a:rPr lang="en-US" sz="2400" b="1" dirty="0">
                <a:solidFill>
                  <a:srgbClr val="C00000"/>
                </a:solidFill>
              </a:rPr>
              <a:t>for imported </a:t>
            </a:r>
            <a:r>
              <a:rPr lang="en-US" sz="2400" b="1" dirty="0" smtClean="0">
                <a:solidFill>
                  <a:srgbClr val="C00000"/>
                </a:solidFill>
              </a:rPr>
              <a:t>ones</a:t>
            </a:r>
            <a:endParaRPr lang="tr-TR" sz="2400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dirty="0"/>
              <a:t>In addition, we can say that 2018 food prices in Turkey have increased overall with a few exceptions in line with the reasons explained</a:t>
            </a:r>
          </a:p>
          <a:p>
            <a:r>
              <a:rPr lang="en-US" sz="2000" dirty="0"/>
              <a:t>above.</a:t>
            </a:r>
          </a:p>
        </p:txBody>
      </p:sp>
    </p:spTree>
    <p:extLst>
      <p:ext uri="{BB962C8B-B14F-4D97-AF65-F5344CB8AC3E}">
        <p14:creationId xmlns:p14="http://schemas.microsoft.com/office/powerpoint/2010/main" val="5130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576" y="32405"/>
            <a:ext cx="9132424" cy="58828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Turkey Food Prices</a:t>
            </a:r>
            <a:endParaRPr lang="en-US" sz="3600" b="1" dirty="0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cxnSp>
        <p:nvCxnSpPr>
          <p:cNvPr id="4" name="Düz Bağlayıcı 3"/>
          <p:cNvCxnSpPr/>
          <p:nvPr/>
        </p:nvCxnSpPr>
        <p:spPr>
          <a:xfrm>
            <a:off x="179512" y="701988"/>
            <a:ext cx="0" cy="50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>
            <a:off x="395536" y="692696"/>
            <a:ext cx="0" cy="3600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etin kutusu 6">
            <a:hlinkClick r:id="rId2" action="ppaction://hlinksldjump"/>
          </p:cNvPr>
          <p:cNvSpPr txBox="1"/>
          <p:nvPr/>
        </p:nvSpPr>
        <p:spPr>
          <a:xfrm>
            <a:off x="539551" y="708304"/>
            <a:ext cx="36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Yearly Average Prices Per Food Type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6211040" y="260648"/>
            <a:ext cx="115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Summary</a:t>
            </a:r>
            <a:endParaRPr lang="en-US" b="1" dirty="0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4716016" y="807092"/>
            <a:ext cx="41044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Corbel" panose="020B0503020204020204" pitchFamily="34" charset="0"/>
              </a:rPr>
              <a:t>We</a:t>
            </a:r>
            <a:r>
              <a:rPr lang="tr-TR" sz="1400" dirty="0" smtClean="0">
                <a:latin typeface="Corbel" panose="020B0503020204020204" pitchFamily="34" charset="0"/>
              </a:rPr>
              <a:t> </a:t>
            </a:r>
            <a:r>
              <a:rPr lang="en-US" sz="1400" dirty="0" smtClean="0">
                <a:latin typeface="Corbel" panose="020B0503020204020204" pitchFamily="34" charset="0"/>
              </a:rPr>
              <a:t>studied</a:t>
            </a:r>
            <a:r>
              <a:rPr lang="tr-TR" sz="1400" dirty="0" smtClean="0">
                <a:latin typeface="Corbel" panose="020B0503020204020204" pitchFamily="34" charset="0"/>
              </a:rPr>
              <a:t> Turkey </a:t>
            </a:r>
            <a:r>
              <a:rPr lang="en-US" sz="1400" dirty="0" smtClean="0">
                <a:latin typeface="Corbel" panose="020B0503020204020204" pitchFamily="34" charset="0"/>
              </a:rPr>
              <a:t>Food Prices </a:t>
            </a:r>
            <a:r>
              <a:rPr lang="en-US" sz="1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data</a:t>
            </a:r>
            <a:r>
              <a:rPr lang="en-US" sz="1400" dirty="0" smtClean="0">
                <a:latin typeface="Corbel" panose="020B0503020204020204" pitchFamily="34" charset="0"/>
              </a:rPr>
              <a:t> gathered </a:t>
            </a:r>
            <a:r>
              <a:rPr lang="en-US" sz="1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from World Food </a:t>
            </a:r>
            <a:r>
              <a:rPr lang="en-US" sz="1400" b="1" dirty="0" err="1" smtClean="0">
                <a:solidFill>
                  <a:srgbClr val="C00000"/>
                </a:solidFill>
                <a:latin typeface="Corbel" panose="020B0503020204020204" pitchFamily="34" charset="0"/>
              </a:rPr>
              <a:t>Programme</a:t>
            </a:r>
            <a:endParaRPr lang="tr-TR" sz="1400" b="1" dirty="0" smtClean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 smtClean="0"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Corbel" panose="020B0503020204020204" pitchFamily="34" charset="0"/>
              </a:rPr>
              <a:t>We checked </a:t>
            </a:r>
            <a:r>
              <a:rPr lang="en-US" sz="1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prices</a:t>
            </a:r>
            <a:r>
              <a:rPr lang="tr-TR" sz="1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by</a:t>
            </a:r>
            <a:r>
              <a:rPr lang="tr-TR" sz="1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category</a:t>
            </a:r>
            <a:r>
              <a:rPr lang="tr-TR" sz="1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,</a:t>
            </a:r>
            <a:r>
              <a:rPr lang="en-US" sz="1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rbel" panose="020B0503020204020204" pitchFamily="34" charset="0"/>
              </a:rPr>
              <a:t>by</a:t>
            </a:r>
            <a:r>
              <a:rPr lang="tr-TR" sz="1400" b="1" dirty="0">
                <a:solidFill>
                  <a:srgbClr val="C00000"/>
                </a:solidFill>
                <a:latin typeface="Corbel" panose="020B0503020204020204" pitchFamily="34" charset="0"/>
              </a:rPr>
              <a:t> market </a:t>
            </a:r>
            <a:r>
              <a:rPr lang="en-US" sz="1400" dirty="0" smtClean="0">
                <a:latin typeface="Corbel" panose="020B0503020204020204" pitchFamily="34" charset="0"/>
              </a:rPr>
              <a:t>then we analyzed </a:t>
            </a:r>
            <a:r>
              <a:rPr lang="en-US" sz="1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foods in each category</a:t>
            </a:r>
            <a:endParaRPr lang="tr-TR" sz="1400" b="1" dirty="0" smtClean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tr-TR" sz="1400" dirty="0" smtClean="0"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Corbel" panose="020B0503020204020204" pitchFamily="34" charset="0"/>
              </a:rPr>
              <a:t>Most</a:t>
            </a:r>
            <a:r>
              <a:rPr lang="tr-TR" sz="1400" dirty="0" smtClean="0">
                <a:latin typeface="Corbel" panose="020B0503020204020204" pitchFamily="34" charset="0"/>
              </a:rPr>
              <a:t> </a:t>
            </a:r>
            <a:r>
              <a:rPr lang="en-US" sz="1400" dirty="0" smtClean="0">
                <a:latin typeface="Corbel" panose="020B0503020204020204" pitchFamily="34" charset="0"/>
              </a:rPr>
              <a:t>significant</a:t>
            </a:r>
            <a:r>
              <a:rPr lang="tr-TR" sz="1400" dirty="0" smtClean="0">
                <a:latin typeface="Corbel" panose="020B0503020204020204" pitchFamily="34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price changes </a:t>
            </a:r>
            <a:r>
              <a:rPr lang="en-US" sz="1400" dirty="0" smtClean="0">
                <a:latin typeface="Corbel" panose="020B0503020204020204" pitchFamily="34" charset="0"/>
              </a:rPr>
              <a:t>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rbel" panose="020B0503020204020204" pitchFamily="34" charset="0"/>
              </a:rPr>
              <a:t>milk powder for infants,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rbel" panose="020B0503020204020204" pitchFamily="34" charset="0"/>
              </a:rPr>
              <a:t>fresh fish, mutton meat,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rbel" panose="020B0503020204020204" pitchFamily="34" charset="0"/>
              </a:rPr>
              <a:t>olive oil,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rbel" panose="020B0503020204020204" pitchFamily="34" charset="0"/>
              </a:rPr>
              <a:t>rice, bread,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rbel" panose="020B0503020204020204" pitchFamily="34" charset="0"/>
              </a:rPr>
              <a:t>cocoa, instant coffee,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rbel" panose="020B0503020204020204" pitchFamily="34" charset="0"/>
              </a:rPr>
              <a:t>groundnuts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rbel" panose="020B0503020204020204" pitchFamily="34" charset="0"/>
              </a:rPr>
              <a:t>cucumbers</a:t>
            </a:r>
            <a:r>
              <a:rPr lang="en-US" sz="1400" dirty="0">
                <a:latin typeface="Corbel" panose="020B0503020204020204" pitchFamily="34" charset="0"/>
              </a:rPr>
              <a:t>, eggplants and </a:t>
            </a:r>
            <a:r>
              <a:rPr lang="en-US" sz="1400" dirty="0" smtClean="0">
                <a:latin typeface="Corbel" panose="020B0503020204020204" pitchFamily="34" charset="0"/>
              </a:rPr>
              <a:t>onions</a:t>
            </a:r>
            <a:endParaRPr lang="tr-TR" sz="1400" dirty="0" smtClean="0"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Corbel" panose="020B0503020204020204" pitchFamily="34" charset="0"/>
              </a:rPr>
              <a:t>Reasons</a:t>
            </a:r>
            <a:r>
              <a:rPr lang="tr-TR" sz="1400" dirty="0" smtClean="0">
                <a:latin typeface="Corbel" panose="020B0503020204020204" pitchFamily="34" charset="0"/>
              </a:rPr>
              <a:t> of </a:t>
            </a:r>
            <a:r>
              <a:rPr lang="en-US" sz="1400" dirty="0" smtClean="0">
                <a:latin typeface="Corbel" panose="020B0503020204020204" pitchFamily="34" charset="0"/>
              </a:rPr>
              <a:t>Price increase:</a:t>
            </a:r>
            <a:endParaRPr lang="en-US" sz="1400" dirty="0"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0000"/>
                </a:solidFill>
                <a:latin typeface="Corbel" panose="020B0503020204020204" pitchFamily="34" charset="0"/>
              </a:rPr>
              <a:t>Climate change </a:t>
            </a:r>
            <a:endParaRPr lang="tr-TR" sz="1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0000"/>
                </a:solidFill>
                <a:latin typeface="Corbel" panose="020B0503020204020204" pitchFamily="34" charset="0"/>
              </a:rPr>
              <a:t>Natural causes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Currency</a:t>
            </a:r>
            <a:r>
              <a:rPr lang="tr-TR" sz="1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rates </a:t>
            </a:r>
            <a:r>
              <a:rPr lang="en-US" sz="1400" b="1" dirty="0">
                <a:solidFill>
                  <a:srgbClr val="C00000"/>
                </a:solidFill>
                <a:latin typeface="Corbel" panose="020B0503020204020204" pitchFamily="34" charset="0"/>
              </a:rPr>
              <a:t>crisis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0000"/>
                </a:solidFill>
                <a:latin typeface="Corbel" panose="020B0503020204020204" pitchFamily="34" charset="0"/>
              </a:rPr>
              <a:t>Higher demand</a:t>
            </a:r>
            <a:endParaRPr lang="tr-TR" sz="1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4572000" y="701988"/>
            <a:ext cx="0" cy="505947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kdörtgen 11">
            <a:hlinkClick r:id="rId3" action="ppaction://hlinksldjump"/>
          </p:cNvPr>
          <p:cNvSpPr/>
          <p:nvPr/>
        </p:nvSpPr>
        <p:spPr>
          <a:xfrm>
            <a:off x="2054647" y="1588996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Milk </a:t>
            </a:r>
            <a:r>
              <a:rPr lang="en-US" dirty="0">
                <a:latin typeface="Corbel" panose="020B0503020204020204" pitchFamily="34" charset="0"/>
              </a:rPr>
              <a:t>and Dairy</a:t>
            </a:r>
          </a:p>
        </p:txBody>
      </p:sp>
      <p:sp>
        <p:nvSpPr>
          <p:cNvPr id="13" name="Dikdörtgen 12">
            <a:hlinkClick r:id="rId4" action="ppaction://hlinksldjump"/>
          </p:cNvPr>
          <p:cNvSpPr/>
          <p:nvPr/>
        </p:nvSpPr>
        <p:spPr>
          <a:xfrm>
            <a:off x="2054647" y="2032026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Cereals </a:t>
            </a:r>
            <a:r>
              <a:rPr lang="en-US" dirty="0">
                <a:latin typeface="Corbel" panose="020B0503020204020204" pitchFamily="34" charset="0"/>
              </a:rPr>
              <a:t>and Tubers</a:t>
            </a:r>
          </a:p>
        </p:txBody>
      </p:sp>
      <p:sp>
        <p:nvSpPr>
          <p:cNvPr id="14" name="Dikdörtgen 13">
            <a:hlinkClick r:id="rId5" action="ppaction://hlinksldjump"/>
          </p:cNvPr>
          <p:cNvSpPr/>
          <p:nvPr/>
        </p:nvSpPr>
        <p:spPr>
          <a:xfrm>
            <a:off x="2054647" y="2475056"/>
            <a:ext cx="2092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Meat</a:t>
            </a:r>
            <a:r>
              <a:rPr lang="en-US" dirty="0">
                <a:latin typeface="Corbel" panose="020B0503020204020204" pitchFamily="34" charset="0"/>
              </a:rPr>
              <a:t>, Fish and Eggs</a:t>
            </a:r>
          </a:p>
        </p:txBody>
      </p:sp>
      <p:sp>
        <p:nvSpPr>
          <p:cNvPr id="15" name="Dikdörtgen 14">
            <a:hlinkClick r:id="rId6" action="ppaction://hlinksldjump"/>
          </p:cNvPr>
          <p:cNvSpPr/>
          <p:nvPr/>
        </p:nvSpPr>
        <p:spPr>
          <a:xfrm>
            <a:off x="2054647" y="2918086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Miscellaneous </a:t>
            </a:r>
            <a:r>
              <a:rPr lang="en-US" dirty="0">
                <a:latin typeface="Corbel" panose="020B0503020204020204" pitchFamily="34" charset="0"/>
              </a:rPr>
              <a:t>Food</a:t>
            </a:r>
          </a:p>
        </p:txBody>
      </p:sp>
      <p:sp>
        <p:nvSpPr>
          <p:cNvPr id="16" name="Dikdörtgen 15">
            <a:hlinkClick r:id="rId7" action="ppaction://hlinksldjump"/>
          </p:cNvPr>
          <p:cNvSpPr/>
          <p:nvPr/>
        </p:nvSpPr>
        <p:spPr>
          <a:xfrm>
            <a:off x="2054647" y="3361116"/>
            <a:ext cx="131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Oil </a:t>
            </a:r>
            <a:r>
              <a:rPr lang="en-US" dirty="0">
                <a:latin typeface="Corbel" panose="020B0503020204020204" pitchFamily="34" charset="0"/>
              </a:rPr>
              <a:t>and Fats</a:t>
            </a:r>
          </a:p>
        </p:txBody>
      </p:sp>
      <p:sp>
        <p:nvSpPr>
          <p:cNvPr id="17" name="Dikdörtgen 16">
            <a:hlinkClick r:id="rId8" action="ppaction://hlinksldjump"/>
          </p:cNvPr>
          <p:cNvSpPr/>
          <p:nvPr/>
        </p:nvSpPr>
        <p:spPr>
          <a:xfrm>
            <a:off x="2054647" y="3804146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Pulses </a:t>
            </a:r>
            <a:r>
              <a:rPr lang="en-US" dirty="0">
                <a:latin typeface="Corbel" panose="020B0503020204020204" pitchFamily="34" charset="0"/>
              </a:rPr>
              <a:t>and Nuts</a:t>
            </a:r>
          </a:p>
        </p:txBody>
      </p:sp>
      <p:sp>
        <p:nvSpPr>
          <p:cNvPr id="18" name="Dikdörtgen 17">
            <a:hlinkClick r:id="rId9" action="ppaction://hlinksldjump"/>
          </p:cNvPr>
          <p:cNvSpPr/>
          <p:nvPr/>
        </p:nvSpPr>
        <p:spPr>
          <a:xfrm>
            <a:off x="2054647" y="4181284"/>
            <a:ext cx="2238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Vegetables </a:t>
            </a:r>
            <a:r>
              <a:rPr lang="en-US" dirty="0">
                <a:latin typeface="Corbel" panose="020B0503020204020204" pitchFamily="34" charset="0"/>
              </a:rPr>
              <a:t>and Fruits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1187624" y="1627314"/>
            <a:ext cx="461665" cy="2953814"/>
          </a:xfrm>
          <a:prstGeom prst="rect">
            <a:avLst/>
          </a:prstGeom>
        </p:spPr>
        <p:txBody>
          <a:bodyPr vert="vert270" wrap="square" anchor="ctr">
            <a:spAutoFit/>
          </a:bodyPr>
          <a:lstStyle/>
          <a:p>
            <a:pPr algn="ctr"/>
            <a:r>
              <a:rPr lang="en-US" dirty="0">
                <a:latin typeface="Corbel" panose="020B0503020204020204" pitchFamily="34" charset="0"/>
              </a:rPr>
              <a:t>Yearly Average Prices </a:t>
            </a:r>
            <a:endParaRPr lang="en-US" dirty="0"/>
          </a:p>
        </p:txBody>
      </p:sp>
      <p:cxnSp>
        <p:nvCxnSpPr>
          <p:cNvPr id="22" name="Düz Bağlayıcı 21"/>
          <p:cNvCxnSpPr/>
          <p:nvPr/>
        </p:nvCxnSpPr>
        <p:spPr>
          <a:xfrm>
            <a:off x="179512" y="629980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Bağlayıcı 26"/>
          <p:cNvCxnSpPr/>
          <p:nvPr/>
        </p:nvCxnSpPr>
        <p:spPr>
          <a:xfrm>
            <a:off x="1947764" y="1672026"/>
            <a:ext cx="0" cy="2909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/>
          <p:cNvCxnSpPr/>
          <p:nvPr/>
        </p:nvCxnSpPr>
        <p:spPr>
          <a:xfrm>
            <a:off x="395536" y="5157232"/>
            <a:ext cx="0" cy="3600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/>
          <p:cNvSpPr txBox="1"/>
          <p:nvPr/>
        </p:nvSpPr>
        <p:spPr>
          <a:xfrm>
            <a:off x="634549" y="5121852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Conclusion</a:t>
            </a: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7" t="32018" r="40960" b="30085"/>
          <a:stretch/>
        </p:blipFill>
        <p:spPr bwMode="auto">
          <a:xfrm>
            <a:off x="147068" y="908721"/>
            <a:ext cx="8784000" cy="445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Yuvarlatılmış Dikdörtgen 3">
            <a:hlinkClick r:id="rId3" action="ppaction://hlinksldjump"/>
          </p:cNvPr>
          <p:cNvSpPr/>
          <p:nvPr/>
        </p:nvSpPr>
        <p:spPr>
          <a:xfrm>
            <a:off x="827584" y="5301208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Cereals and tubers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7" name="Yuvarlatılmış Dikdörtgen 6">
            <a:hlinkClick r:id="rId4" action="ppaction://hlinksldjump"/>
          </p:cNvPr>
          <p:cNvSpPr/>
          <p:nvPr/>
        </p:nvSpPr>
        <p:spPr>
          <a:xfrm>
            <a:off x="1983440" y="5301208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Meat, Fish and Eggs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Yuvarlatılmış Dikdörtgen 7">
            <a:hlinkClick r:id="rId5" action="ppaction://hlinksldjump"/>
          </p:cNvPr>
          <p:cNvSpPr/>
          <p:nvPr/>
        </p:nvSpPr>
        <p:spPr>
          <a:xfrm>
            <a:off x="3139296" y="5301208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Milk and Dairy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9" name="Yuvarlatılmış Dikdörtgen 8">
            <a:hlinkClick r:id="rId6" action="ppaction://hlinksldjump"/>
          </p:cNvPr>
          <p:cNvSpPr/>
          <p:nvPr/>
        </p:nvSpPr>
        <p:spPr>
          <a:xfrm>
            <a:off x="4295152" y="5301208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Miscellaneous food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0" name="Yuvarlatılmış Dikdörtgen 9">
            <a:hlinkClick r:id="rId7" action="ppaction://hlinksldjump"/>
          </p:cNvPr>
          <p:cNvSpPr/>
          <p:nvPr/>
        </p:nvSpPr>
        <p:spPr>
          <a:xfrm>
            <a:off x="5451008" y="5301208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Oil and Fats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1" name="Yuvarlatılmış Dikdörtgen 10">
            <a:hlinkClick r:id="rId8" action="ppaction://hlinksldjump"/>
          </p:cNvPr>
          <p:cNvSpPr/>
          <p:nvPr/>
        </p:nvSpPr>
        <p:spPr>
          <a:xfrm>
            <a:off x="6606864" y="5301208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Pulses and Nuts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Yuvarlatılmış Dikdörtgen 11">
            <a:hlinkClick r:id="rId9" action="ppaction://hlinksldjump"/>
          </p:cNvPr>
          <p:cNvSpPr/>
          <p:nvPr/>
        </p:nvSpPr>
        <p:spPr>
          <a:xfrm>
            <a:off x="7762718" y="5301208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Vegetables and Fruits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5" name="Komut Düğmesi: Giriş 4">
            <a:hlinkClick r:id="" action="ppaction://hlinkshowjump?jump=firstslide" highlightClick="1"/>
          </p:cNvPr>
          <p:cNvSpPr/>
          <p:nvPr/>
        </p:nvSpPr>
        <p:spPr>
          <a:xfrm>
            <a:off x="8892241" y="6665673"/>
            <a:ext cx="251759" cy="21602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Düz Bağlayıcı 12"/>
          <p:cNvCxnSpPr/>
          <p:nvPr/>
        </p:nvCxnSpPr>
        <p:spPr>
          <a:xfrm>
            <a:off x="179512" y="116632"/>
            <a:ext cx="0" cy="52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/>
          <p:cNvCxnSpPr/>
          <p:nvPr/>
        </p:nvCxnSpPr>
        <p:spPr>
          <a:xfrm>
            <a:off x="395536" y="1355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/>
          <p:cNvSpPr txBox="1"/>
          <p:nvPr/>
        </p:nvSpPr>
        <p:spPr>
          <a:xfrm>
            <a:off x="538192" y="179804"/>
            <a:ext cx="37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Yearly Average Prices Per Food Type</a:t>
            </a:r>
            <a:endParaRPr lang="en-US" b="1" dirty="0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2" t="39639" r="34295" b="38220"/>
          <a:stretch/>
        </p:blipFill>
        <p:spPr bwMode="auto">
          <a:xfrm>
            <a:off x="7490525" y="1052736"/>
            <a:ext cx="117766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mut Düğmesi: Giriş 5">
            <a:hlinkClick r:id="" action="ppaction://hlinkshowjump?jump=firstslide" highlightClick="1"/>
          </p:cNvPr>
          <p:cNvSpPr/>
          <p:nvPr/>
        </p:nvSpPr>
        <p:spPr>
          <a:xfrm>
            <a:off x="8892241" y="6665673"/>
            <a:ext cx="251759" cy="21602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Dikdörtgen 1"/>
          <p:cNvSpPr/>
          <p:nvPr/>
        </p:nvSpPr>
        <p:spPr>
          <a:xfrm>
            <a:off x="539552" y="179348"/>
            <a:ext cx="4021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Yearly Average Price for Milk and Dairy</a:t>
            </a:r>
          </a:p>
        </p:txBody>
      </p:sp>
      <p:pic>
        <p:nvPicPr>
          <p:cNvPr id="3" name="Resim 2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1" r="12450" b="54385"/>
          <a:stretch/>
        </p:blipFill>
        <p:spPr>
          <a:xfrm>
            <a:off x="175512" y="1085746"/>
            <a:ext cx="8987795" cy="2991326"/>
          </a:xfrm>
          <a:prstGeom prst="rect">
            <a:avLst/>
          </a:prstGeom>
        </p:spPr>
      </p:pic>
      <p:cxnSp>
        <p:nvCxnSpPr>
          <p:cNvPr id="7" name="Düz Bağlayıcı 6"/>
          <p:cNvCxnSpPr/>
          <p:nvPr/>
        </p:nvCxnSpPr>
        <p:spPr>
          <a:xfrm>
            <a:off x="179512" y="116632"/>
            <a:ext cx="0" cy="52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>
          <a:xfrm>
            <a:off x="395536" y="1355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2" t="39639" r="34295" b="38220"/>
          <a:stretch/>
        </p:blipFill>
        <p:spPr bwMode="auto">
          <a:xfrm>
            <a:off x="7619458" y="1196752"/>
            <a:ext cx="117766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Yuvarlatılmış Dikdörtgen 9"/>
          <p:cNvSpPr/>
          <p:nvPr/>
        </p:nvSpPr>
        <p:spPr>
          <a:xfrm>
            <a:off x="1115616" y="4725144"/>
            <a:ext cx="1044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Cheese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1" name="Yuvarlatılmış Dikdörtgen 10"/>
          <p:cNvSpPr/>
          <p:nvPr/>
        </p:nvSpPr>
        <p:spPr>
          <a:xfrm>
            <a:off x="3131840" y="4725144"/>
            <a:ext cx="1044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Milk (Pasteurized)</a:t>
            </a:r>
          </a:p>
        </p:txBody>
      </p:sp>
      <p:sp>
        <p:nvSpPr>
          <p:cNvPr id="12" name="Yuvarlatılmış Dikdörtgen 11"/>
          <p:cNvSpPr/>
          <p:nvPr/>
        </p:nvSpPr>
        <p:spPr>
          <a:xfrm>
            <a:off x="5148064" y="4725144"/>
            <a:ext cx="1044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Milk (powder, infant formula)</a:t>
            </a:r>
            <a:endParaRPr lang="en-US" sz="11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13" name="Yuvarlatılmış Dikdörtgen 12"/>
          <p:cNvSpPr/>
          <p:nvPr/>
        </p:nvSpPr>
        <p:spPr>
          <a:xfrm>
            <a:off x="7164288" y="4725144"/>
            <a:ext cx="1044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Yogurt</a:t>
            </a:r>
          </a:p>
        </p:txBody>
      </p:sp>
      <p:pic>
        <p:nvPicPr>
          <p:cNvPr id="14" name="Resim 13" descr="Ekran Kırp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46" y="473604"/>
            <a:ext cx="6408712" cy="43091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Metin kutusu 3"/>
          <p:cNvSpPr txBox="1"/>
          <p:nvPr/>
        </p:nvSpPr>
        <p:spPr>
          <a:xfrm>
            <a:off x="5279572" y="5730359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olidFill>
                  <a:srgbClr val="C00000"/>
                </a:solidFill>
              </a:rPr>
              <a:t>SGK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66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" r="13214" b="37425"/>
          <a:stretch/>
        </p:blipFill>
        <p:spPr>
          <a:xfrm>
            <a:off x="179512" y="836712"/>
            <a:ext cx="8942340" cy="4144721"/>
          </a:xfrm>
          <a:prstGeom prst="rect">
            <a:avLst/>
          </a:prstGeom>
        </p:spPr>
      </p:pic>
      <p:sp>
        <p:nvSpPr>
          <p:cNvPr id="7" name="Komut Düğmesi: Giriş 6">
            <a:hlinkClick r:id="" action="ppaction://hlinkshowjump?jump=firstslide" highlightClick="1"/>
          </p:cNvPr>
          <p:cNvSpPr/>
          <p:nvPr/>
        </p:nvSpPr>
        <p:spPr>
          <a:xfrm>
            <a:off x="8892241" y="6665673"/>
            <a:ext cx="251759" cy="21602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Dikdörtgen 1"/>
          <p:cNvSpPr/>
          <p:nvPr/>
        </p:nvSpPr>
        <p:spPr>
          <a:xfrm>
            <a:off x="539552" y="188640"/>
            <a:ext cx="4431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Yearly Average Price for Cereals and Tubers</a:t>
            </a:r>
          </a:p>
        </p:txBody>
      </p:sp>
      <p:cxnSp>
        <p:nvCxnSpPr>
          <p:cNvPr id="8" name="Düz Bağlayıcı 7"/>
          <p:cNvCxnSpPr/>
          <p:nvPr/>
        </p:nvCxnSpPr>
        <p:spPr>
          <a:xfrm>
            <a:off x="179512" y="116632"/>
            <a:ext cx="0" cy="52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>
            <a:off x="395536" y="1355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2" t="39639" r="34295" b="38220"/>
          <a:stretch/>
        </p:blipFill>
        <p:spPr bwMode="auto">
          <a:xfrm>
            <a:off x="7663904" y="985444"/>
            <a:ext cx="117766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Yuvarlatılmış Dikdörtgen 10">
            <a:hlinkClick r:id="rId4" action="ppaction://hlinksldjump"/>
          </p:cNvPr>
          <p:cNvSpPr/>
          <p:nvPr/>
        </p:nvSpPr>
        <p:spPr>
          <a:xfrm>
            <a:off x="733417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Bread</a:t>
            </a:r>
            <a:endParaRPr lang="en-US" sz="11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12" name="Yuvarlatılmış Dikdörtgen 11"/>
          <p:cNvSpPr/>
          <p:nvPr/>
        </p:nvSpPr>
        <p:spPr>
          <a:xfrm>
            <a:off x="1911637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Bread (Pita)</a:t>
            </a:r>
          </a:p>
        </p:txBody>
      </p:sp>
      <p:sp>
        <p:nvSpPr>
          <p:cNvPr id="13" name="Yuvarlatılmış Dikdörtgen 12"/>
          <p:cNvSpPr/>
          <p:nvPr/>
        </p:nvSpPr>
        <p:spPr>
          <a:xfrm>
            <a:off x="3089857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Bulgur</a:t>
            </a:r>
          </a:p>
        </p:txBody>
      </p:sp>
      <p:sp>
        <p:nvSpPr>
          <p:cNvPr id="14" name="Yuvarlatılmış Dikdörtgen 13"/>
          <p:cNvSpPr/>
          <p:nvPr/>
        </p:nvSpPr>
        <p:spPr>
          <a:xfrm>
            <a:off x="4268077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Pasta</a:t>
            </a:r>
          </a:p>
        </p:txBody>
      </p:sp>
      <p:sp>
        <p:nvSpPr>
          <p:cNvPr id="15" name="Yuvarlatılmış Dikdörtgen 14"/>
          <p:cNvSpPr/>
          <p:nvPr/>
        </p:nvSpPr>
        <p:spPr>
          <a:xfrm>
            <a:off x="5446297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Potatoes</a:t>
            </a:r>
          </a:p>
        </p:txBody>
      </p:sp>
      <p:sp>
        <p:nvSpPr>
          <p:cNvPr id="16" name="Yuvarlatılmış Dikdörtgen 15"/>
          <p:cNvSpPr/>
          <p:nvPr/>
        </p:nvSpPr>
        <p:spPr>
          <a:xfrm>
            <a:off x="6624517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Rice</a:t>
            </a:r>
            <a:endParaRPr lang="en-US" sz="11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17" name="Yuvarlatılmış Dikdörtgen 16"/>
          <p:cNvSpPr/>
          <p:nvPr/>
        </p:nvSpPr>
        <p:spPr>
          <a:xfrm>
            <a:off x="7802734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Wheat Flour</a:t>
            </a:r>
          </a:p>
        </p:txBody>
      </p:sp>
      <p:pic>
        <p:nvPicPr>
          <p:cNvPr id="18" name="Resim 17" descr="Ekran Kırpm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2220"/>
            <a:ext cx="6895005" cy="485180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Metin kutusu 2"/>
          <p:cNvSpPr txBox="1"/>
          <p:nvPr/>
        </p:nvSpPr>
        <p:spPr>
          <a:xfrm>
            <a:off x="185890" y="6134524"/>
            <a:ext cx="165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Exchange </a:t>
            </a:r>
            <a:r>
              <a:rPr lang="en-US" b="1" dirty="0" smtClean="0">
                <a:solidFill>
                  <a:srgbClr val="C00000"/>
                </a:solidFill>
              </a:rPr>
              <a:t>Rates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Sağ Ok 18"/>
          <p:cNvSpPr/>
          <p:nvPr/>
        </p:nvSpPr>
        <p:spPr>
          <a:xfrm rot="16372148">
            <a:off x="3722817" y="6143060"/>
            <a:ext cx="534081" cy="500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2419045" y="6134524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 smtClean="0">
                <a:solidFill>
                  <a:srgbClr val="C00000"/>
                </a:solidFill>
              </a:rPr>
              <a:t>Flour</a:t>
            </a:r>
            <a:r>
              <a:rPr lang="tr-TR" b="1" dirty="0" smtClean="0">
                <a:solidFill>
                  <a:srgbClr val="C00000"/>
                </a:solidFill>
              </a:rPr>
              <a:t> </a:t>
            </a:r>
            <a:r>
              <a:rPr lang="tr-TR" b="1" dirty="0" err="1" smtClean="0">
                <a:solidFill>
                  <a:srgbClr val="C00000"/>
                </a:solidFill>
              </a:rPr>
              <a:t>Price</a:t>
            </a:r>
            <a:endParaRPr lang="tr-TR" b="1" dirty="0" smtClean="0">
              <a:solidFill>
                <a:srgbClr val="C00000"/>
              </a:solidFill>
            </a:endParaRPr>
          </a:p>
          <a:p>
            <a:r>
              <a:rPr lang="tr-TR" b="1" dirty="0" err="1" smtClean="0">
                <a:solidFill>
                  <a:srgbClr val="C00000"/>
                </a:solidFill>
              </a:rPr>
              <a:t>Increase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Metin kutusu 20"/>
          <p:cNvSpPr txBox="1"/>
          <p:nvPr/>
        </p:nvSpPr>
        <p:spPr>
          <a:xfrm>
            <a:off x="5184119" y="6033266"/>
            <a:ext cx="118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 smtClean="0">
                <a:solidFill>
                  <a:srgbClr val="C00000"/>
                </a:solidFill>
              </a:rPr>
              <a:t>weather</a:t>
            </a:r>
            <a:r>
              <a:rPr lang="tr-TR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tr-TR" b="1" dirty="0" err="1" smtClean="0">
                <a:solidFill>
                  <a:srgbClr val="C00000"/>
                </a:solidFill>
              </a:rPr>
              <a:t>conditions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Sağ Ok 22"/>
          <p:cNvSpPr/>
          <p:nvPr/>
        </p:nvSpPr>
        <p:spPr>
          <a:xfrm rot="5400000">
            <a:off x="8185509" y="6175316"/>
            <a:ext cx="534081" cy="500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4" name="Metin kutusu 23"/>
          <p:cNvSpPr txBox="1"/>
          <p:nvPr/>
        </p:nvSpPr>
        <p:spPr>
          <a:xfrm>
            <a:off x="7074517" y="6069039"/>
            <a:ext cx="1223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 smtClean="0">
                <a:solidFill>
                  <a:srgbClr val="C00000"/>
                </a:solidFill>
              </a:rPr>
              <a:t>Decreased</a:t>
            </a:r>
            <a:r>
              <a:rPr lang="tr-TR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tr-TR" b="1" dirty="0" err="1" smtClean="0">
                <a:solidFill>
                  <a:srgbClr val="C00000"/>
                </a:solidFill>
              </a:rPr>
              <a:t>supply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6" name="Eğri Bağlayıcı 25"/>
          <p:cNvCxnSpPr>
            <a:stCxn id="21" idx="3"/>
            <a:endCxn id="24" idx="1"/>
          </p:cNvCxnSpPr>
          <p:nvPr/>
        </p:nvCxnSpPr>
        <p:spPr>
          <a:xfrm>
            <a:off x="6364699" y="6356432"/>
            <a:ext cx="709818" cy="35773"/>
          </a:xfrm>
          <a:prstGeom prst="curvedConnector3">
            <a:avLst>
              <a:gd name="adj1" fmla="val 50000"/>
            </a:avLst>
          </a:prstGeom>
          <a:ln w="571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ğri Bağlayıcı 30"/>
          <p:cNvCxnSpPr/>
          <p:nvPr/>
        </p:nvCxnSpPr>
        <p:spPr>
          <a:xfrm>
            <a:off x="1737121" y="6389727"/>
            <a:ext cx="728220" cy="35773"/>
          </a:xfrm>
          <a:prstGeom prst="curvedConnector3">
            <a:avLst>
              <a:gd name="adj1" fmla="val 50000"/>
            </a:avLst>
          </a:prstGeom>
          <a:ln w="571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5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6" r="12358" b="36049"/>
          <a:stretch/>
        </p:blipFill>
        <p:spPr>
          <a:xfrm>
            <a:off x="133178" y="1160060"/>
            <a:ext cx="8687294" cy="4193752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539552" y="188640"/>
            <a:ext cx="4589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Yearly Average Price for Meat, Fish and Eggs</a:t>
            </a:r>
          </a:p>
        </p:txBody>
      </p:sp>
      <p:cxnSp>
        <p:nvCxnSpPr>
          <p:cNvPr id="6" name="Düz Bağlayıcı 5"/>
          <p:cNvCxnSpPr/>
          <p:nvPr/>
        </p:nvCxnSpPr>
        <p:spPr>
          <a:xfrm>
            <a:off x="179512" y="116632"/>
            <a:ext cx="0" cy="52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>
            <a:off x="395536" y="1355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2" t="39639" r="34295" b="38220"/>
          <a:stretch/>
        </p:blipFill>
        <p:spPr bwMode="auto">
          <a:xfrm>
            <a:off x="683568" y="1499870"/>
            <a:ext cx="117766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Yuvarlatılmış Dikdörtgen 8"/>
          <p:cNvSpPr/>
          <p:nvPr/>
        </p:nvSpPr>
        <p:spPr>
          <a:xfrm>
            <a:off x="1052727" y="5409220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Eggs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0" name="Yuvarlatılmış Dikdörtgen 9"/>
          <p:cNvSpPr/>
          <p:nvPr/>
        </p:nvSpPr>
        <p:spPr>
          <a:xfrm>
            <a:off x="2634623" y="5409220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Fish (fresh)</a:t>
            </a:r>
            <a:endParaRPr lang="en-US" sz="11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11" name="Yuvarlatılmış Dikdörtgen 10"/>
          <p:cNvSpPr/>
          <p:nvPr/>
        </p:nvSpPr>
        <p:spPr>
          <a:xfrm>
            <a:off x="4216519" y="5409220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Meat (chicken)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Yuvarlatılmış Dikdörtgen 11"/>
          <p:cNvSpPr/>
          <p:nvPr/>
        </p:nvSpPr>
        <p:spPr>
          <a:xfrm>
            <a:off x="5798415" y="5409220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Meat (mutton)</a:t>
            </a:r>
            <a:endParaRPr lang="en-US" sz="11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13" name="Yuvarlatılmış Dikdörtgen 12"/>
          <p:cNvSpPr/>
          <p:nvPr/>
        </p:nvSpPr>
        <p:spPr>
          <a:xfrm>
            <a:off x="7380312" y="5409220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Meat (veal)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14" name="Resim 13" descr="Ekran Kırp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508508"/>
            <a:ext cx="7121673" cy="490071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Komut Düğmesi: Giriş 14">
            <a:hlinkClick r:id="" action="ppaction://hlinkshowjump?jump=firstslide" highlightClick="1"/>
          </p:cNvPr>
          <p:cNvSpPr/>
          <p:nvPr/>
        </p:nvSpPr>
        <p:spPr>
          <a:xfrm>
            <a:off x="8892241" y="6665673"/>
            <a:ext cx="251759" cy="21602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/>
          <p:cNvSpPr txBox="1"/>
          <p:nvPr/>
        </p:nvSpPr>
        <p:spPr>
          <a:xfrm>
            <a:off x="185890" y="6134524"/>
            <a:ext cx="919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Exchange </a:t>
            </a:r>
            <a:endParaRPr lang="tr-TR" sz="1400" b="1" dirty="0" smtClean="0">
              <a:solidFill>
                <a:srgbClr val="C00000"/>
              </a:solidFill>
            </a:endParaRPr>
          </a:p>
          <a:p>
            <a:r>
              <a:rPr lang="en-US" sz="1400" b="1" dirty="0" smtClean="0">
                <a:solidFill>
                  <a:srgbClr val="C00000"/>
                </a:solidFill>
              </a:rPr>
              <a:t>Rates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1739445" y="6057292"/>
            <a:ext cx="13867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Increased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Meat &amp; chicken 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price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9" name="Metin kutusu 18"/>
          <p:cNvSpPr txBox="1"/>
          <p:nvPr/>
        </p:nvSpPr>
        <p:spPr>
          <a:xfrm>
            <a:off x="5587031" y="6174459"/>
            <a:ext cx="964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weather 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conditions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0" name="Sağ Ok 19"/>
          <p:cNvSpPr/>
          <p:nvPr/>
        </p:nvSpPr>
        <p:spPr>
          <a:xfrm rot="5400000">
            <a:off x="8171649" y="6219484"/>
            <a:ext cx="534081" cy="500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1" name="Metin kutusu 20"/>
          <p:cNvSpPr txBox="1"/>
          <p:nvPr/>
        </p:nvSpPr>
        <p:spPr>
          <a:xfrm>
            <a:off x="3984623" y="6049210"/>
            <a:ext cx="1131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Higher demand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 for fish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22" name="Eğri Bağlayıcı 21"/>
          <p:cNvCxnSpPr/>
          <p:nvPr/>
        </p:nvCxnSpPr>
        <p:spPr>
          <a:xfrm>
            <a:off x="3152703" y="6433896"/>
            <a:ext cx="709818" cy="35773"/>
          </a:xfrm>
          <a:prstGeom prst="curvedConnector3">
            <a:avLst>
              <a:gd name="adj1" fmla="val 50000"/>
            </a:avLst>
          </a:prstGeom>
          <a:ln w="571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ğri Bağlayıcı 22"/>
          <p:cNvCxnSpPr>
            <a:stCxn id="16" idx="3"/>
          </p:cNvCxnSpPr>
          <p:nvPr/>
        </p:nvCxnSpPr>
        <p:spPr>
          <a:xfrm>
            <a:off x="1105116" y="6396134"/>
            <a:ext cx="498057" cy="39935"/>
          </a:xfrm>
          <a:prstGeom prst="curvedConnector3">
            <a:avLst>
              <a:gd name="adj1" fmla="val 50000"/>
            </a:avLst>
          </a:prstGeom>
          <a:ln w="571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/>
          <p:cNvSpPr txBox="1"/>
          <p:nvPr/>
        </p:nvSpPr>
        <p:spPr>
          <a:xfrm>
            <a:off x="7148416" y="6172286"/>
            <a:ext cx="1131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Decreased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Fish s</a:t>
            </a:r>
            <a:r>
              <a:rPr lang="tr-TR" sz="1400" b="1" dirty="0" smtClean="0">
                <a:solidFill>
                  <a:srgbClr val="C00000"/>
                </a:solidFill>
              </a:rPr>
              <a:t>u</a:t>
            </a:r>
            <a:r>
              <a:rPr lang="en-US" sz="1400" b="1" dirty="0" err="1" smtClean="0">
                <a:solidFill>
                  <a:srgbClr val="C00000"/>
                </a:solidFill>
              </a:rPr>
              <a:t>pply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25" name="Eğri Bağlayıcı 24"/>
          <p:cNvCxnSpPr/>
          <p:nvPr/>
        </p:nvCxnSpPr>
        <p:spPr>
          <a:xfrm>
            <a:off x="6438598" y="6436069"/>
            <a:ext cx="709818" cy="35773"/>
          </a:xfrm>
          <a:prstGeom prst="curvedConnector3">
            <a:avLst>
              <a:gd name="adj1" fmla="val 50000"/>
            </a:avLst>
          </a:prstGeom>
          <a:ln w="571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00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39552" y="189262"/>
            <a:ext cx="4542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Yearly Average Price for Miscellaneous Food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179512" y="116632"/>
            <a:ext cx="0" cy="52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>
            <a:off x="395536" y="1355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Resim 6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09" b="41429"/>
          <a:stretch/>
        </p:blipFill>
        <p:spPr>
          <a:xfrm>
            <a:off x="121870" y="836711"/>
            <a:ext cx="8971284" cy="4104457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2" t="39639" r="34295" b="38220"/>
          <a:stretch/>
        </p:blipFill>
        <p:spPr bwMode="auto">
          <a:xfrm>
            <a:off x="7679210" y="1124744"/>
            <a:ext cx="117766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Yuvarlatılmış Dikdörtgen 8"/>
          <p:cNvSpPr/>
          <p:nvPr/>
        </p:nvSpPr>
        <p:spPr>
          <a:xfrm>
            <a:off x="395536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Cocoa (powder)</a:t>
            </a:r>
          </a:p>
        </p:txBody>
      </p:sp>
      <p:sp>
        <p:nvSpPr>
          <p:cNvPr id="10" name="Yuvarlatılmış Dikdörtgen 9"/>
          <p:cNvSpPr/>
          <p:nvPr/>
        </p:nvSpPr>
        <p:spPr>
          <a:xfrm>
            <a:off x="2294712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Coffee (Instant)</a:t>
            </a:r>
            <a:endParaRPr lang="en-US" sz="11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11" name="Yuvarlatılmış Dikdörtgen 10"/>
          <p:cNvSpPr/>
          <p:nvPr/>
        </p:nvSpPr>
        <p:spPr>
          <a:xfrm>
            <a:off x="4193888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Sugar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Yuvarlatılmış Dikdörtgen 11"/>
          <p:cNvSpPr/>
          <p:nvPr/>
        </p:nvSpPr>
        <p:spPr>
          <a:xfrm>
            <a:off x="6093064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Tea Green</a:t>
            </a:r>
          </a:p>
        </p:txBody>
      </p:sp>
      <p:sp>
        <p:nvSpPr>
          <p:cNvPr id="13" name="Yuvarlatılmış Dikdörtgen 12"/>
          <p:cNvSpPr/>
          <p:nvPr/>
        </p:nvSpPr>
        <p:spPr>
          <a:xfrm>
            <a:off x="7992241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Tomatoes (paste)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4" name="Yuvarlatılmış Dikdörtgen 13"/>
          <p:cNvSpPr/>
          <p:nvPr/>
        </p:nvSpPr>
        <p:spPr>
          <a:xfrm>
            <a:off x="1345124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Coffee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5" name="Yuvarlatılmış Dikdörtgen 14"/>
          <p:cNvSpPr/>
          <p:nvPr/>
        </p:nvSpPr>
        <p:spPr>
          <a:xfrm>
            <a:off x="3244300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Salt</a:t>
            </a:r>
          </a:p>
        </p:txBody>
      </p:sp>
      <p:sp>
        <p:nvSpPr>
          <p:cNvPr id="16" name="Yuvarlatılmış Dikdörtgen 15"/>
          <p:cNvSpPr/>
          <p:nvPr/>
        </p:nvSpPr>
        <p:spPr>
          <a:xfrm>
            <a:off x="5143476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Tea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7" name="Yuvarlatılmış Dikdörtgen 16"/>
          <p:cNvSpPr/>
          <p:nvPr/>
        </p:nvSpPr>
        <p:spPr>
          <a:xfrm>
            <a:off x="7042652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Tea (Herbal)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97" y="476672"/>
            <a:ext cx="6881363" cy="4762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Komut Düğmesi: Giriş 18">
            <a:hlinkClick r:id="" action="ppaction://hlinkshowjump?jump=firstslide" highlightClick="1"/>
          </p:cNvPr>
          <p:cNvSpPr/>
          <p:nvPr/>
        </p:nvSpPr>
        <p:spPr>
          <a:xfrm>
            <a:off x="8892241" y="6665673"/>
            <a:ext cx="251759" cy="21602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Sağ Ok 17"/>
          <p:cNvSpPr/>
          <p:nvPr/>
        </p:nvSpPr>
        <p:spPr>
          <a:xfrm rot="5400000">
            <a:off x="2299918" y="6220489"/>
            <a:ext cx="540000" cy="54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1345124" y="6228879"/>
            <a:ext cx="1131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Decreased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s</a:t>
            </a:r>
            <a:r>
              <a:rPr lang="tr-TR" sz="1400" b="1" dirty="0" smtClean="0">
                <a:solidFill>
                  <a:srgbClr val="C00000"/>
                </a:solidFill>
              </a:rPr>
              <a:t>u</a:t>
            </a:r>
            <a:r>
              <a:rPr lang="en-US" sz="1400" b="1" dirty="0" err="1" smtClean="0">
                <a:solidFill>
                  <a:srgbClr val="C00000"/>
                </a:solidFill>
              </a:rPr>
              <a:t>pply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1" name="Metin kutusu 20"/>
          <p:cNvSpPr txBox="1"/>
          <p:nvPr/>
        </p:nvSpPr>
        <p:spPr>
          <a:xfrm>
            <a:off x="3036841" y="6228879"/>
            <a:ext cx="1131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In</a:t>
            </a:r>
            <a:r>
              <a:rPr lang="tr-TR" sz="1400" b="1" dirty="0" smtClean="0">
                <a:solidFill>
                  <a:srgbClr val="C00000"/>
                </a:solidFill>
              </a:rPr>
              <a:t>c</a:t>
            </a:r>
            <a:r>
              <a:rPr lang="en-US" sz="1400" b="1" dirty="0" err="1" smtClean="0">
                <a:solidFill>
                  <a:srgbClr val="C00000"/>
                </a:solidFill>
              </a:rPr>
              <a:t>reased</a:t>
            </a:r>
            <a:r>
              <a:rPr lang="en-US" sz="1400" b="1" dirty="0" smtClean="0">
                <a:solidFill>
                  <a:srgbClr val="C00000"/>
                </a:solidFill>
              </a:rPr>
              <a:t> demand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3" name="Metin kutusu 22"/>
          <p:cNvSpPr txBox="1"/>
          <p:nvPr/>
        </p:nvSpPr>
        <p:spPr>
          <a:xfrm>
            <a:off x="5977116" y="6228879"/>
            <a:ext cx="1131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Climate Change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" name="Yukarı Ok 1"/>
          <p:cNvSpPr/>
          <p:nvPr/>
        </p:nvSpPr>
        <p:spPr>
          <a:xfrm>
            <a:off x="3995936" y="6220489"/>
            <a:ext cx="540000" cy="54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5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Düz Bağlayıcı 4"/>
          <p:cNvCxnSpPr/>
          <p:nvPr/>
        </p:nvCxnSpPr>
        <p:spPr>
          <a:xfrm>
            <a:off x="179512" y="116632"/>
            <a:ext cx="0" cy="52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>
            <a:off x="395536" y="1355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kdörtgen 1"/>
          <p:cNvSpPr/>
          <p:nvPr/>
        </p:nvSpPr>
        <p:spPr>
          <a:xfrm>
            <a:off x="539552" y="189262"/>
            <a:ext cx="3764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Yearly Average Price for Oil and Fats</a:t>
            </a:r>
          </a:p>
        </p:txBody>
      </p:sp>
      <p:pic>
        <p:nvPicPr>
          <p:cNvPr id="3" name="Resim 2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98" b="35463"/>
          <a:stretch/>
        </p:blipFill>
        <p:spPr>
          <a:xfrm>
            <a:off x="421625" y="836712"/>
            <a:ext cx="8419446" cy="4176464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2" t="39639" r="34295" b="38220"/>
          <a:stretch/>
        </p:blipFill>
        <p:spPr bwMode="auto">
          <a:xfrm>
            <a:off x="7125751" y="1052736"/>
            <a:ext cx="117766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Yuvarlatılmış Dikdörtgen 8"/>
          <p:cNvSpPr/>
          <p:nvPr/>
        </p:nvSpPr>
        <p:spPr>
          <a:xfrm>
            <a:off x="2514537" y="5106396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Olive Oil</a:t>
            </a:r>
            <a:endParaRPr lang="en-US" sz="11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10" name="Yuvarlatılmış Dikdörtgen 9"/>
          <p:cNvSpPr/>
          <p:nvPr/>
        </p:nvSpPr>
        <p:spPr>
          <a:xfrm>
            <a:off x="6225751" y="5106396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Sunflower Oil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11" name="Resim 10" descr="Ekran Kırp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88" y="703961"/>
            <a:ext cx="6480720" cy="441481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Komut Düğmesi: Giriş 11">
            <a:hlinkClick r:id="" action="ppaction://hlinkshowjump?jump=firstslide" highlightClick="1"/>
          </p:cNvPr>
          <p:cNvSpPr/>
          <p:nvPr/>
        </p:nvSpPr>
        <p:spPr>
          <a:xfrm>
            <a:off x="8892241" y="6665673"/>
            <a:ext cx="251759" cy="21602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/>
          <p:cNvSpPr txBox="1"/>
          <p:nvPr/>
        </p:nvSpPr>
        <p:spPr>
          <a:xfrm>
            <a:off x="2398589" y="6142453"/>
            <a:ext cx="1131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Climate Change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1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39552" y="189262"/>
            <a:ext cx="4177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Yearly Average Price for Pulses and Nuts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179512" y="116632"/>
            <a:ext cx="0" cy="52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>
            <a:off x="395536" y="1355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Resim 6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54" b="45038"/>
          <a:stretch/>
        </p:blipFill>
        <p:spPr>
          <a:xfrm>
            <a:off x="189266" y="980728"/>
            <a:ext cx="8901580" cy="3744416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2" t="39639" r="34295" b="38220"/>
          <a:stretch/>
        </p:blipFill>
        <p:spPr bwMode="auto">
          <a:xfrm>
            <a:off x="7610355" y="1196752"/>
            <a:ext cx="117766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Yuvarlatılmış Dikdörtgen 8"/>
          <p:cNvSpPr/>
          <p:nvPr/>
        </p:nvSpPr>
        <p:spPr>
          <a:xfrm>
            <a:off x="1115616" y="4934111"/>
            <a:ext cx="936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Beans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0" name="Yuvarlatılmış Dikdörtgen 9"/>
          <p:cNvSpPr/>
          <p:nvPr/>
        </p:nvSpPr>
        <p:spPr>
          <a:xfrm>
            <a:off x="2746058" y="4934111"/>
            <a:ext cx="936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Chickpeas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1" name="Yuvarlatılmış Dikdörtgen 10"/>
          <p:cNvSpPr/>
          <p:nvPr/>
        </p:nvSpPr>
        <p:spPr>
          <a:xfrm>
            <a:off x="4376500" y="4934111"/>
            <a:ext cx="936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Groundnuts</a:t>
            </a:r>
            <a:endParaRPr lang="en-US" sz="11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12" name="Yuvarlatılmış Dikdörtgen 11"/>
          <p:cNvSpPr/>
          <p:nvPr/>
        </p:nvSpPr>
        <p:spPr>
          <a:xfrm>
            <a:off x="6006942" y="4934111"/>
            <a:ext cx="936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Lentils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3" name="Yuvarlatılmış Dikdörtgen 12"/>
          <p:cNvSpPr/>
          <p:nvPr/>
        </p:nvSpPr>
        <p:spPr>
          <a:xfrm>
            <a:off x="7637382" y="4934111"/>
            <a:ext cx="936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" panose="020B0503020204020204" pitchFamily="34" charset="0"/>
              </a:rPr>
              <a:t>Peas</a:t>
            </a:r>
            <a:endParaRPr lang="en-US" sz="1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14" name="Resim 13" descr="Ekran Kırp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8" y="557410"/>
            <a:ext cx="6417201" cy="440597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Komut Düğmesi: Giriş 14">
            <a:hlinkClick r:id="" action="ppaction://hlinkshowjump?jump=firstslide" highlightClick="1"/>
          </p:cNvPr>
          <p:cNvSpPr/>
          <p:nvPr/>
        </p:nvSpPr>
        <p:spPr>
          <a:xfrm>
            <a:off x="8892241" y="6665673"/>
            <a:ext cx="251759" cy="21602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/>
          <p:cNvSpPr txBox="1"/>
          <p:nvPr/>
        </p:nvSpPr>
        <p:spPr>
          <a:xfrm>
            <a:off x="4298848" y="6075175"/>
            <a:ext cx="1131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Lack of Production 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15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446</Words>
  <Application>Microsoft Office PowerPoint</Application>
  <PresentationFormat>Ekran Gösterisi (4:3)</PresentationFormat>
  <Paragraphs>138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Ofis Teması</vt:lpstr>
      <vt:lpstr>Data R’sızları</vt:lpstr>
      <vt:lpstr>Turkey Food Prices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Hasine</dc:creator>
  <cp:lastModifiedBy>Hasine</cp:lastModifiedBy>
  <cp:revision>36</cp:revision>
  <dcterms:created xsi:type="dcterms:W3CDTF">2018-12-19T06:47:30Z</dcterms:created>
  <dcterms:modified xsi:type="dcterms:W3CDTF">2018-12-25T17:49:20Z</dcterms:modified>
</cp:coreProperties>
</file>