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73" r:id="rId2"/>
    <p:sldId id="264" r:id="rId3"/>
    <p:sldId id="256" r:id="rId4"/>
    <p:sldId id="262" r:id="rId5"/>
    <p:sldId id="266" r:id="rId6"/>
    <p:sldId id="258" r:id="rId7"/>
    <p:sldId id="267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&amp; Summary" id="{0337451F-CE03-4E62-9EAC-32E4A5462DD8}">
          <p14:sldIdLst>
            <p14:sldId id="273"/>
            <p14:sldId id="264"/>
          </p14:sldIdLst>
        </p14:section>
        <p14:section name="Food Type" id="{A65EE9F5-D922-446D-9662-6FF8E8DD5407}">
          <p14:sldIdLst>
            <p14:sldId id="256"/>
          </p14:sldIdLst>
        </p14:section>
        <p14:section name="Cereals and Tubers" id="{28B86C98-91E5-4BFB-9353-A27ADBC28CF0}">
          <p14:sldIdLst>
            <p14:sldId id="262"/>
          </p14:sldIdLst>
        </p14:section>
        <p14:section name="Meat, Fish and Eggs" id="{BF4FCB8C-144D-4180-85FD-130FD0D5F184}">
          <p14:sldIdLst>
            <p14:sldId id="266"/>
          </p14:sldIdLst>
        </p14:section>
        <p14:section name="Milk and Dairy" id="{F1FDCD20-16C8-4524-A735-135115450DB7}">
          <p14:sldIdLst>
            <p14:sldId id="258"/>
          </p14:sldIdLst>
        </p14:section>
        <p14:section name="Miscellaneous Food" id="{16FF7DE0-E033-472A-9C11-3ECBE01DFB06}">
          <p14:sldIdLst>
            <p14:sldId id="267"/>
          </p14:sldIdLst>
        </p14:section>
        <p14:section name="Oil and Fats" id="{2A038785-4516-499F-ADEA-3D44FAD8CCEC}">
          <p14:sldIdLst>
            <p14:sldId id="268"/>
          </p14:sldIdLst>
        </p14:section>
        <p14:section name="Pulses and Nuts" id="{4F76CE25-5D2F-43A8-9D12-0BB5F142BC5A}">
          <p14:sldIdLst>
            <p14:sldId id="270"/>
          </p14:sldIdLst>
        </p14:section>
        <p14:section name="Vegetables and Fruits" id="{7F934FB3-7A66-47F5-A5F0-CF96BF4539B3}">
          <p14:sldIdLst>
            <p14:sldId id="271"/>
          </p14:sldIdLst>
        </p14:section>
        <p14:section name="Conclusion" id="{E1949252-8ED9-43C3-A38D-EECA1F3B6819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5" autoAdjust="0"/>
    <p:restoredTop sz="94662" autoAdjust="0"/>
  </p:normalViewPr>
  <p:slideViewPr>
    <p:cSldViewPr>
      <p:cViewPr varScale="1">
        <p:scale>
          <a:sx n="65" d="100"/>
          <a:sy n="65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2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17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28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1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9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5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49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5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93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33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2A89-079B-4E69-9E97-AE933A5DF840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1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43608" y="1843492"/>
            <a:ext cx="4572000" cy="286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Ahmet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Turhal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I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stem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Ak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c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Korkmaz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Mustafa Kurt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Serhan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u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er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Ufuk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Baysal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11576" y="32405"/>
            <a:ext cx="9132424" cy="588283"/>
          </a:xfrm>
        </p:spPr>
        <p:txBody>
          <a:bodyPr anchor="t">
            <a:normAutofit fontScale="90000"/>
          </a:bodyPr>
          <a:lstStyle/>
          <a:p>
            <a:pPr algn="l"/>
            <a:r>
              <a:rPr lang="tr-TR" sz="3600" b="1" dirty="0">
                <a:solidFill>
                  <a:srgbClr val="C00000"/>
                </a:solidFill>
                <a:latin typeface="Corbel" panose="020B0503020204020204" pitchFamily="34" charset="0"/>
              </a:rPr>
              <a:t>Data R’s</a:t>
            </a:r>
            <a:r>
              <a:rPr lang="en-US" sz="36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</a:t>
            </a:r>
            <a:r>
              <a:rPr lang="tr-TR" sz="3600" b="1" dirty="0">
                <a:solidFill>
                  <a:srgbClr val="C00000"/>
                </a:solidFill>
                <a:latin typeface="Corbel" panose="020B0503020204020204" pitchFamily="34" charset="0"/>
              </a:rPr>
              <a:t>zlar</a:t>
            </a:r>
            <a:r>
              <a:rPr lang="en-US" sz="36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</a:t>
            </a:r>
            <a:endParaRPr lang="en-US" sz="36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522784" y="2099320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522784" y="2503748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522784" y="2908176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522784" y="3312604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2784" y="3717032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aşlık 1"/>
          <p:cNvSpPr txBox="1">
            <a:spLocks/>
          </p:cNvSpPr>
          <p:nvPr/>
        </p:nvSpPr>
        <p:spPr>
          <a:xfrm>
            <a:off x="26777" y="4581128"/>
            <a:ext cx="9132424" cy="588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chemeClr val="tx2"/>
                </a:solidFill>
                <a:latin typeface="Corbel" panose="020B0503020204020204" pitchFamily="34" charset="0"/>
              </a:rPr>
              <a:t>Turkey Food Prices</a:t>
            </a:r>
          </a:p>
        </p:txBody>
      </p:sp>
      <p:cxnSp>
        <p:nvCxnSpPr>
          <p:cNvPr id="14" name="Düz Bağlayıcı 13"/>
          <p:cNvCxnSpPr/>
          <p:nvPr/>
        </p:nvCxnSpPr>
        <p:spPr>
          <a:xfrm flipV="1">
            <a:off x="1763688" y="3890943"/>
            <a:ext cx="7056784" cy="13803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84254" y="6334780"/>
            <a:ext cx="1958613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tr-TR"/>
            </a:defPPr>
            <a:lvl1pPr>
              <a:spcBef>
                <a:spcPct val="0"/>
              </a:spcBef>
              <a:defRPr sz="2800" b="1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tr-TR" sz="2000" dirty="0"/>
              <a:t>26 </a:t>
            </a:r>
            <a:r>
              <a:rPr lang="tr-TR" sz="2000" dirty="0" err="1"/>
              <a:t>Dec</a:t>
            </a:r>
            <a:r>
              <a:rPr lang="tr-TR" sz="2000" dirty="0"/>
              <a:t>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82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79804"/>
            <a:ext cx="472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Vegetables and Fruits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3265" b="50514"/>
          <a:stretch/>
        </p:blipFill>
        <p:spPr>
          <a:xfrm>
            <a:off x="35495" y="764702"/>
            <a:ext cx="9072000" cy="350374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812360" y="908720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3635495" y="4149080"/>
            <a:ext cx="936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Cucumbers (greenhouse)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6093016" y="4180823"/>
            <a:ext cx="467952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Onions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4833961" y="4180823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Eg</a:t>
            </a:r>
            <a:r>
              <a:rPr lang="tr-TR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g</a:t>
            </a:r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plants</a:t>
            </a:r>
          </a:p>
        </p:txBody>
      </p:sp>
      <p:sp>
        <p:nvSpPr>
          <p:cNvPr id="18" name="Yuvarlatılmış Dikdörtgen 17"/>
          <p:cNvSpPr/>
          <p:nvPr/>
        </p:nvSpPr>
        <p:spPr>
          <a:xfrm>
            <a:off x="539552" y="4183306"/>
            <a:ext cx="936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Apples</a:t>
            </a:r>
          </a:p>
        </p:txBody>
      </p:sp>
      <p:sp>
        <p:nvSpPr>
          <p:cNvPr id="19" name="Yuvarlatılmış Dikdörtgen 18"/>
          <p:cNvSpPr/>
          <p:nvPr/>
        </p:nvSpPr>
        <p:spPr>
          <a:xfrm>
            <a:off x="1702906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Bananas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2345843" y="4160458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Cabbage</a:t>
            </a:r>
          </a:p>
        </p:txBody>
      </p:sp>
      <p:sp>
        <p:nvSpPr>
          <p:cNvPr id="21" name="Yuvarlatılmış Dikdörtgen 20"/>
          <p:cNvSpPr/>
          <p:nvPr/>
        </p:nvSpPr>
        <p:spPr>
          <a:xfrm>
            <a:off x="2901224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Cauliflower</a:t>
            </a:r>
          </a:p>
        </p:txBody>
      </p:sp>
      <p:sp>
        <p:nvSpPr>
          <p:cNvPr id="22" name="Yuvarlatılmış Dikdörtgen 21"/>
          <p:cNvSpPr/>
          <p:nvPr/>
        </p:nvSpPr>
        <p:spPr>
          <a:xfrm>
            <a:off x="5410213" y="4160458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Garlic</a:t>
            </a:r>
          </a:p>
        </p:txBody>
      </p:sp>
      <p:sp>
        <p:nvSpPr>
          <p:cNvPr id="23" name="Yuvarlatılmış Dikdörtgen 22"/>
          <p:cNvSpPr/>
          <p:nvPr/>
        </p:nvSpPr>
        <p:spPr>
          <a:xfrm>
            <a:off x="6615930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Oranges</a:t>
            </a:r>
          </a:p>
        </p:txBody>
      </p:sp>
      <p:sp>
        <p:nvSpPr>
          <p:cNvPr id="24" name="Yuvarlatılmış Dikdörtgen 23"/>
          <p:cNvSpPr/>
          <p:nvPr/>
        </p:nvSpPr>
        <p:spPr>
          <a:xfrm>
            <a:off x="7214653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Spinach</a:t>
            </a:r>
          </a:p>
        </p:txBody>
      </p:sp>
      <p:sp>
        <p:nvSpPr>
          <p:cNvPr id="25" name="Yuvarlatılmış Dikdörtgen 24"/>
          <p:cNvSpPr/>
          <p:nvPr/>
        </p:nvSpPr>
        <p:spPr>
          <a:xfrm>
            <a:off x="7868338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Tomatoes</a:t>
            </a:r>
          </a:p>
        </p:txBody>
      </p:sp>
      <p:sp>
        <p:nvSpPr>
          <p:cNvPr id="26" name="Yuvarlatılmış Dikdörtgen 25"/>
          <p:cNvSpPr/>
          <p:nvPr/>
        </p:nvSpPr>
        <p:spPr>
          <a:xfrm>
            <a:off x="8522020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Zucchini</a:t>
            </a:r>
          </a:p>
        </p:txBody>
      </p:sp>
      <p:pic>
        <p:nvPicPr>
          <p:cNvPr id="27" name="Resim 26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2" y="-133486"/>
            <a:ext cx="6246865" cy="43561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Komut Düğmesi: Giriş 27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5220072" y="5921102"/>
            <a:ext cx="11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Floods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2349764" y="5813380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Cold Weather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6613224" y="580742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>
                <a:solidFill>
                  <a:srgbClr val="C00000"/>
                </a:solidFill>
              </a:rPr>
              <a:t>Frozen</a:t>
            </a:r>
            <a:endParaRPr lang="tr-TR" sz="1400" b="1" dirty="0">
              <a:solidFill>
                <a:srgbClr val="C00000"/>
              </a:solidFill>
            </a:endParaRPr>
          </a:p>
          <a:p>
            <a:r>
              <a:rPr lang="tr-TR" sz="1400" b="1" dirty="0" err="1">
                <a:solidFill>
                  <a:srgbClr val="C00000"/>
                </a:solidFill>
              </a:rPr>
              <a:t>Onions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32" name="Eğri Bağlayıcı 31"/>
          <p:cNvCxnSpPr>
            <a:cxnSpLocks/>
            <a:endCxn id="31" idx="1"/>
          </p:cNvCxnSpPr>
          <p:nvPr/>
        </p:nvCxnSpPr>
        <p:spPr>
          <a:xfrm>
            <a:off x="5901033" y="6069039"/>
            <a:ext cx="712191" cy="12700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kdörtgen: Yuvarlatılmış Köşeler 32">
            <a:extLst>
              <a:ext uri="{FF2B5EF4-FFF2-40B4-BE49-F238E27FC236}">
                <a16:creationId xmlns:a16="http://schemas.microsoft.com/office/drawing/2014/main" id="{F6240726-034D-4FFD-B3DD-9849E141F4D3}"/>
              </a:ext>
            </a:extLst>
          </p:cNvPr>
          <p:cNvSpPr/>
          <p:nvPr/>
        </p:nvSpPr>
        <p:spPr>
          <a:xfrm>
            <a:off x="2267744" y="5783255"/>
            <a:ext cx="1367751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: Yuvarlatılmış Köşeler 33">
            <a:extLst>
              <a:ext uri="{FF2B5EF4-FFF2-40B4-BE49-F238E27FC236}">
                <a16:creationId xmlns:a16="http://schemas.microsoft.com/office/drawing/2014/main" id="{8A1C45EC-FD70-4CD1-AB53-9912B725A6AE}"/>
              </a:ext>
            </a:extLst>
          </p:cNvPr>
          <p:cNvSpPr/>
          <p:nvPr/>
        </p:nvSpPr>
        <p:spPr>
          <a:xfrm>
            <a:off x="5220072" y="5795342"/>
            <a:ext cx="2105206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7980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Conclusion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83568" y="686175"/>
            <a:ext cx="78219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line with our analysis, we can conclude that most of the food prices in Turkey seem to have increasing trends majorly due to:</a:t>
            </a:r>
            <a:endParaRPr lang="tr-TR" sz="2000" dirty="0"/>
          </a:p>
          <a:p>
            <a:endParaRPr lang="en-US" sz="2000" dirty="0"/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Climate change impact </a:t>
            </a:r>
            <a:r>
              <a:rPr lang="en-US" sz="2000" dirty="0"/>
              <a:t>such as drought, excessive rain fall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Natural causes such as </a:t>
            </a:r>
            <a:r>
              <a:rPr lang="en-US" sz="2400" b="1" dirty="0">
                <a:solidFill>
                  <a:srgbClr val="C00000"/>
                </a:solidFill>
              </a:rPr>
              <a:t>pest infestation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</a:t>
            </a:r>
            <a:r>
              <a:rPr lang="en-US" sz="2400" b="1" dirty="0">
                <a:solidFill>
                  <a:srgbClr val="C00000"/>
                </a:solidFill>
              </a:rPr>
              <a:t>currency rates crisis</a:t>
            </a: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Higher demand </a:t>
            </a:r>
            <a:r>
              <a:rPr lang="en-US" sz="2000" dirty="0"/>
              <a:t>due to increasing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Insufficient supply </a:t>
            </a:r>
            <a:r>
              <a:rPr lang="en-US" sz="2000" dirty="0"/>
              <a:t>as oppose to high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Price changes</a:t>
            </a:r>
            <a:r>
              <a:rPr lang="en-US" sz="2000" dirty="0"/>
              <a:t> all over the world, especially </a:t>
            </a:r>
            <a:r>
              <a:rPr lang="en-US" sz="2400" b="1" dirty="0">
                <a:solidFill>
                  <a:srgbClr val="C00000"/>
                </a:solidFill>
              </a:rPr>
              <a:t>for imported ones</a:t>
            </a:r>
            <a:endParaRPr lang="tr-TR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In addition, we can say that 2018 food prices in Turkey have increased overall with a few exceptions in line with the reasons explained</a:t>
            </a:r>
          </a:p>
          <a:p>
            <a:r>
              <a:rPr lang="en-US" sz="2000" dirty="0"/>
              <a:t>above.</a:t>
            </a:r>
          </a:p>
        </p:txBody>
      </p:sp>
    </p:spTree>
    <p:extLst>
      <p:ext uri="{BB962C8B-B14F-4D97-AF65-F5344CB8AC3E}">
        <p14:creationId xmlns:p14="http://schemas.microsoft.com/office/powerpoint/2010/main" val="5130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76" y="32405"/>
            <a:ext cx="9132424" cy="5882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Corbel" panose="020B0503020204020204" pitchFamily="34" charset="0"/>
              </a:rPr>
              <a:t>Turkey Food Prices</a:t>
            </a:r>
          </a:p>
        </p:txBody>
      </p:sp>
      <p:cxnSp>
        <p:nvCxnSpPr>
          <p:cNvPr id="4" name="Düz Bağlayıcı 3"/>
          <p:cNvCxnSpPr/>
          <p:nvPr/>
        </p:nvCxnSpPr>
        <p:spPr>
          <a:xfrm>
            <a:off x="179512" y="701988"/>
            <a:ext cx="0" cy="576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39552" y="683404"/>
            <a:ext cx="168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Key Takeaways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251520" y="1056793"/>
            <a:ext cx="4464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u="sng" dirty="0">
                <a:latin typeface="Corbel" panose="020B0503020204020204" pitchFamily="34" charset="0"/>
              </a:rPr>
              <a:t>Dataset</a:t>
            </a:r>
            <a:r>
              <a:rPr lang="en-US" sz="1400" dirty="0">
                <a:latin typeface="Corbel" panose="020B0503020204020204" pitchFamily="34" charset="0"/>
              </a:rPr>
              <a:t>: 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Turkey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Food Prices </a:t>
            </a:r>
            <a:r>
              <a:rPr lang="en-US" sz="1400" dirty="0">
                <a:latin typeface="Corbel" panose="020B0503020204020204" pitchFamily="34" charset="0"/>
              </a:rPr>
              <a:t>from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WFP</a:t>
            </a:r>
          </a:p>
          <a:p>
            <a:endParaRPr lang="en-US" sz="5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u="sng" dirty="0">
                <a:latin typeface="Corbel" panose="020B0503020204020204" pitchFamily="34" charset="0"/>
              </a:rPr>
              <a:t>Analysis: 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rbel" panose="020B0503020204020204" pitchFamily="34" charset="0"/>
              </a:rPr>
              <a:t>Initial: </a:t>
            </a:r>
            <a:r>
              <a:rPr lang="en-US" sz="1400" dirty="0">
                <a:latin typeface="Corbel" panose="020B0503020204020204" pitchFamily="34" charset="0"/>
              </a:rPr>
              <a:t>yearly average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prices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by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category </a:t>
            </a:r>
            <a:r>
              <a:rPr lang="en-US" sz="1400" dirty="0">
                <a:latin typeface="Corbel" panose="020B0503020204020204" pitchFamily="34" charset="0"/>
              </a:rPr>
              <a:t>and 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market </a:t>
            </a:r>
            <a:endParaRPr lang="en-US" sz="1400" b="1" dirty="0">
              <a:latin typeface="Corbel" panose="020B0503020204020204" pitchFamily="34" charset="0"/>
            </a:endParaRPr>
          </a:p>
          <a:p>
            <a:pPr marL="457200" indent="-17303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rbel" panose="020B0503020204020204" pitchFamily="34" charset="0"/>
              </a:rPr>
              <a:t>Exploratory:</a:t>
            </a:r>
            <a:r>
              <a:rPr lang="en-US" sz="1400" dirty="0">
                <a:latin typeface="Corbel" panose="020B0503020204020204" pitchFamily="34" charset="0"/>
              </a:rPr>
              <a:t>  yearly average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food prices </a:t>
            </a:r>
            <a:r>
              <a:rPr lang="en-US" sz="1400" dirty="0">
                <a:latin typeface="Corbel" panose="020B0503020204020204" pitchFamily="34" charset="0"/>
              </a:rPr>
              <a:t>in each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category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500" dirty="0">
              <a:latin typeface="Corbel" panose="020B0503020204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Overall price increase in 2018</a:t>
            </a:r>
            <a:endParaRPr lang="tr-TR" sz="1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5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Most</a:t>
            </a:r>
            <a:r>
              <a:rPr lang="tr-TR" sz="1400" dirty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significant</a:t>
            </a:r>
            <a:r>
              <a:rPr lang="tr-TR" sz="1400" dirty="0">
                <a:latin typeface="Corbel" panose="020B0503020204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price changes</a:t>
            </a:r>
            <a:r>
              <a:rPr lang="en-US" sz="1400" dirty="0">
                <a:latin typeface="Corbel" panose="020B0503020204020204" pitchFamily="34" charset="0"/>
              </a:rPr>
              <a:t>: </a:t>
            </a:r>
          </a:p>
          <a:p>
            <a:pPr marL="630238" lvl="1" indent="-228600">
              <a:buFont typeface="Arial" panose="020B0604020202020204" pitchFamily="34" charset="0"/>
              <a:buChar char="•"/>
            </a:pPr>
            <a:endParaRPr lang="en-US" sz="500" dirty="0">
              <a:latin typeface="Corbel" panose="020B0503020204020204" pitchFamily="34" charset="0"/>
            </a:endParaRP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Cereals and Tubers            Rice and bread 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Meat, Fish and Eggs         Fresh fish &amp; mutton meat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Milk and Dairy                     Milk powder for infants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Miscellaneous Food          Cocoa and instant coffee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Oil and Fats                           Olive oil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Pulses and Nuts                  Groundnuts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Vegetables and Fruits      Cucumbers, eggplants 		            and onions</a:t>
            </a:r>
            <a:endParaRPr lang="tr-TR" sz="1400" dirty="0">
              <a:latin typeface="Corbel" panose="020B0503020204020204" pitchFamily="34" charset="0"/>
            </a:endParaRPr>
          </a:p>
          <a:p>
            <a:pPr lvl="1"/>
            <a:endParaRPr lang="en-US" sz="5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Major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reasons</a:t>
            </a:r>
            <a:r>
              <a:rPr lang="tr-TR" sz="1400" dirty="0">
                <a:latin typeface="Corbel" panose="020B0503020204020204" pitchFamily="34" charset="0"/>
              </a:rPr>
              <a:t> of p</a:t>
            </a:r>
            <a:r>
              <a:rPr lang="en-US" sz="1400" dirty="0">
                <a:latin typeface="Corbel" panose="020B0503020204020204" pitchFamily="34" charset="0"/>
              </a:rPr>
              <a:t>rice increases: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Climate change </a:t>
            </a:r>
            <a:endParaRPr lang="tr-TR" sz="1400" dirty="0">
              <a:latin typeface="Corbel" panose="020B0503020204020204" pitchFamily="34" charset="0"/>
            </a:endParaRP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Natural causes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Currency</a:t>
            </a:r>
            <a:r>
              <a:rPr lang="tr-TR" sz="1400" dirty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rates crisis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Higher demand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Insufficient supply</a:t>
            </a:r>
          </a:p>
          <a:p>
            <a:pPr marL="284162" lvl="1"/>
            <a:endParaRPr lang="en-US" sz="500" dirty="0">
              <a:latin typeface="Corbel" panose="020B0503020204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Shiny</a:t>
            </a:r>
            <a:endParaRPr lang="tr-TR" sz="1400" dirty="0">
              <a:latin typeface="Corbel" panose="020B0503020204020204" pitchFamily="34" charset="0"/>
            </a:endParaRPr>
          </a:p>
          <a:p>
            <a:pPr marL="284162" lvl="1"/>
            <a:endParaRPr lang="en-US" sz="800" dirty="0">
              <a:latin typeface="Corbel" panose="020B0503020204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4572000" y="750912"/>
            <a:ext cx="0" cy="57607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79512" y="629980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5"/>
          <p:cNvCxnSpPr/>
          <p:nvPr/>
        </p:nvCxnSpPr>
        <p:spPr>
          <a:xfrm>
            <a:off x="2483768" y="3068960"/>
            <a:ext cx="0" cy="17373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9"/>
          <p:cNvCxnSpPr/>
          <p:nvPr/>
        </p:nvCxnSpPr>
        <p:spPr>
          <a:xfrm>
            <a:off x="9036496" y="764624"/>
            <a:ext cx="0" cy="58521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kdörtgen 8"/>
          <p:cNvSpPr/>
          <p:nvPr/>
        </p:nvSpPr>
        <p:spPr>
          <a:xfrm>
            <a:off x="4860032" y="68340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Dataset</a:t>
            </a:r>
          </a:p>
        </p:txBody>
      </p:sp>
      <p:sp>
        <p:nvSpPr>
          <p:cNvPr id="40" name="Metin kutusu 7"/>
          <p:cNvSpPr txBox="1"/>
          <p:nvPr/>
        </p:nvSpPr>
        <p:spPr>
          <a:xfrm>
            <a:off x="4572000" y="1052736"/>
            <a:ext cx="4379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400" b="1" dirty="0">
                <a:latin typeface="Corbel" panose="020B0503020204020204" pitchFamily="34" charset="0"/>
              </a:rPr>
              <a:t>Turkey </a:t>
            </a:r>
            <a:r>
              <a:rPr lang="en-US" sz="1400" b="1" dirty="0">
                <a:latin typeface="Corbel" panose="020B0503020204020204" pitchFamily="34" charset="0"/>
              </a:rPr>
              <a:t>Food Prices </a:t>
            </a:r>
            <a:r>
              <a:rPr lang="en-US" sz="1400" dirty="0">
                <a:latin typeface="Corbel" panose="020B0503020204020204" pitchFamily="34" charset="0"/>
              </a:rPr>
              <a:t>from </a:t>
            </a:r>
            <a:r>
              <a:rPr lang="en-US" sz="1400" b="1" dirty="0">
                <a:latin typeface="Corbel" panose="020B0503020204020204" pitchFamily="34" charset="0"/>
              </a:rPr>
              <a:t>WFP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rbel" panose="020B0503020204020204" pitchFamily="34" charset="0"/>
              </a:rPr>
              <a:t>52</a:t>
            </a:r>
            <a:r>
              <a:rPr lang="en-US" sz="1400" dirty="0">
                <a:latin typeface="Corbel" panose="020B0503020204020204" pitchFamily="34" charset="0"/>
              </a:rPr>
              <a:t> different kinds of foods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rbel" panose="020B0503020204020204" pitchFamily="34" charset="0"/>
              </a:rPr>
              <a:t>8</a:t>
            </a:r>
            <a:r>
              <a:rPr lang="en-US" sz="1400" dirty="0">
                <a:latin typeface="Corbel" panose="020B0503020204020204" pitchFamily="34" charset="0"/>
              </a:rPr>
              <a:t> main categories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rbel" panose="020B0503020204020204" pitchFamily="34" charset="0"/>
              </a:rPr>
              <a:t>4 </a:t>
            </a:r>
            <a:r>
              <a:rPr lang="en-US" sz="1400" dirty="0">
                <a:latin typeface="Corbel" panose="020B0503020204020204" pitchFamily="34" charset="0"/>
              </a:rPr>
              <a:t>markets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Data from </a:t>
            </a:r>
            <a:r>
              <a:rPr lang="en-US" sz="1400" b="1" dirty="0">
                <a:latin typeface="Corbel" panose="020B0503020204020204" pitchFamily="34" charset="0"/>
              </a:rPr>
              <a:t>May 2013 </a:t>
            </a:r>
            <a:r>
              <a:rPr lang="en-US" sz="1400" dirty="0">
                <a:latin typeface="Corbel" panose="020B0503020204020204" pitchFamily="34" charset="0"/>
              </a:rPr>
              <a:t>incl. </a:t>
            </a:r>
            <a:r>
              <a:rPr lang="en-US" sz="1400" b="1" dirty="0">
                <a:latin typeface="Corbel" panose="020B0503020204020204" pitchFamily="34" charset="0"/>
              </a:rPr>
              <a:t>4,718 </a:t>
            </a:r>
            <a:r>
              <a:rPr lang="en-US" sz="1400" dirty="0">
                <a:latin typeface="Corbel" panose="020B0503020204020204" pitchFamily="34" charset="0"/>
              </a:rPr>
              <a:t>rows &amp;</a:t>
            </a:r>
            <a:r>
              <a:rPr lang="en-US" sz="1400" b="1" dirty="0">
                <a:latin typeface="Corbel" panose="020B0503020204020204" pitchFamily="34" charset="0"/>
              </a:rPr>
              <a:t> 15</a:t>
            </a:r>
            <a:r>
              <a:rPr lang="en-US" sz="1400" dirty="0">
                <a:latin typeface="Corbel" panose="020B0503020204020204" pitchFamily="34" charset="0"/>
              </a:rPr>
              <a:t> columns.</a:t>
            </a:r>
            <a:endParaRPr lang="en-US" sz="800" dirty="0">
              <a:latin typeface="Corbel" panose="020B0503020204020204" pitchFamily="34" charset="0"/>
            </a:endParaRPr>
          </a:p>
        </p:txBody>
      </p:sp>
      <p:sp>
        <p:nvSpPr>
          <p:cNvPr id="41" name="Dikdörtgen 8"/>
          <p:cNvSpPr/>
          <p:nvPr/>
        </p:nvSpPr>
        <p:spPr>
          <a:xfrm>
            <a:off x="4836178" y="2566645"/>
            <a:ext cx="4128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Loading The Data &amp; Data Preprocessing</a:t>
            </a:r>
          </a:p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43" name="Dikdörtgen 8"/>
          <p:cNvSpPr/>
          <p:nvPr/>
        </p:nvSpPr>
        <p:spPr>
          <a:xfrm>
            <a:off x="4886296" y="3995772"/>
            <a:ext cx="3657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Data Summary after Preprocessing</a:t>
            </a:r>
          </a:p>
        </p:txBody>
      </p:sp>
      <p:sp>
        <p:nvSpPr>
          <p:cNvPr id="44" name="Metin kutusu 7"/>
          <p:cNvSpPr txBox="1"/>
          <p:nvPr/>
        </p:nvSpPr>
        <p:spPr>
          <a:xfrm>
            <a:off x="4572000" y="4294544"/>
            <a:ext cx="44644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date :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name : Food 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unit : Unit of measure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type : Food category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value : Food 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currency : </a:t>
            </a:r>
            <a:r>
              <a:rPr lang="en-US" sz="1400" dirty="0" err="1">
                <a:latin typeface="Corbel" panose="020B0503020204020204" pitchFamily="34" charset="0"/>
              </a:rPr>
              <a:t>Curreny</a:t>
            </a:r>
            <a:r>
              <a:rPr lang="en-US" sz="1400" dirty="0">
                <a:latin typeface="Corbel" panose="020B0503020204020204" pitchFamily="34" charset="0"/>
              </a:rPr>
              <a:t> (TRY)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market : Related market name (Ankara, Istanbul, Izmir and National Average)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year :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month : 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500" dirty="0">
              <a:latin typeface="Corbel" panose="020B0503020204020204" pitchFamily="34" charset="0"/>
            </a:endParaRPr>
          </a:p>
          <a:p>
            <a:pPr marL="284162" lvl="1"/>
            <a:endParaRPr lang="en-US" sz="800" dirty="0">
              <a:latin typeface="Corbel" panose="020B0503020204020204" pitchFamily="34" charset="0"/>
            </a:endParaRPr>
          </a:p>
        </p:txBody>
      </p:sp>
      <p:sp>
        <p:nvSpPr>
          <p:cNvPr id="45" name="Metin kutusu 7"/>
          <p:cNvSpPr txBox="1"/>
          <p:nvPr/>
        </p:nvSpPr>
        <p:spPr>
          <a:xfrm>
            <a:off x="4572000" y="2896488"/>
            <a:ext cx="44644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Headline setting, elimination of unnecessary data and format adjustment</a:t>
            </a:r>
          </a:p>
          <a:p>
            <a:endParaRPr lang="en-US" sz="5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Creating an organized </a:t>
            </a:r>
            <a:r>
              <a:rPr lang="en-US" sz="1400" dirty="0" err="1">
                <a:latin typeface="Corbel" panose="020B0503020204020204" pitchFamily="34" charset="0"/>
              </a:rPr>
              <a:t>rds</a:t>
            </a:r>
            <a:r>
              <a:rPr lang="en-US" sz="1400" dirty="0">
                <a:latin typeface="Corbel" panose="020B0503020204020204" pitchFamily="34" charset="0"/>
              </a:rPr>
              <a:t> file and uploading it to GPJ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5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32018" r="40960" b="30085"/>
          <a:stretch/>
        </p:blipFill>
        <p:spPr bwMode="auto">
          <a:xfrm>
            <a:off x="147068" y="908721"/>
            <a:ext cx="8784000" cy="445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Yuvarlatılmış Dikdörtgen 3">
            <a:hlinkClick r:id="rId3" action="ppaction://hlinksldjump"/>
          </p:cNvPr>
          <p:cNvSpPr/>
          <p:nvPr/>
        </p:nvSpPr>
        <p:spPr>
          <a:xfrm>
            <a:off x="827584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Cereals and tubers</a:t>
            </a:r>
          </a:p>
        </p:txBody>
      </p:sp>
      <p:sp>
        <p:nvSpPr>
          <p:cNvPr id="7" name="Yuvarlatılmış Dikdörtgen 6">
            <a:hlinkClick r:id="rId4" action="ppaction://hlinksldjump"/>
          </p:cNvPr>
          <p:cNvSpPr/>
          <p:nvPr/>
        </p:nvSpPr>
        <p:spPr>
          <a:xfrm>
            <a:off x="1983440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Meat, Fish and Eggs</a:t>
            </a:r>
          </a:p>
        </p:txBody>
      </p:sp>
      <p:sp>
        <p:nvSpPr>
          <p:cNvPr id="8" name="Yuvarlatılmış Dikdörtgen 7">
            <a:hlinkClick r:id="rId5" action="ppaction://hlinksldjump"/>
          </p:cNvPr>
          <p:cNvSpPr/>
          <p:nvPr/>
        </p:nvSpPr>
        <p:spPr>
          <a:xfrm>
            <a:off x="3139296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Milk and Dairy</a:t>
            </a:r>
          </a:p>
        </p:txBody>
      </p:sp>
      <p:sp>
        <p:nvSpPr>
          <p:cNvPr id="9" name="Yuvarlatılmış Dikdörtgen 8">
            <a:hlinkClick r:id="rId6" action="ppaction://hlinksldjump"/>
          </p:cNvPr>
          <p:cNvSpPr/>
          <p:nvPr/>
        </p:nvSpPr>
        <p:spPr>
          <a:xfrm>
            <a:off x="4295152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Miscellaneous food</a:t>
            </a:r>
          </a:p>
        </p:txBody>
      </p:sp>
      <p:sp>
        <p:nvSpPr>
          <p:cNvPr id="10" name="Yuvarlatılmış Dikdörtgen 9">
            <a:hlinkClick r:id="rId7" action="ppaction://hlinksldjump"/>
          </p:cNvPr>
          <p:cNvSpPr/>
          <p:nvPr/>
        </p:nvSpPr>
        <p:spPr>
          <a:xfrm>
            <a:off x="5451008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Oil and Fats</a:t>
            </a:r>
          </a:p>
        </p:txBody>
      </p:sp>
      <p:sp>
        <p:nvSpPr>
          <p:cNvPr id="11" name="Yuvarlatılmış Dikdörtgen 10">
            <a:hlinkClick r:id="rId8" action="ppaction://hlinksldjump"/>
          </p:cNvPr>
          <p:cNvSpPr/>
          <p:nvPr/>
        </p:nvSpPr>
        <p:spPr>
          <a:xfrm>
            <a:off x="6606864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Pulses and Nuts</a:t>
            </a:r>
          </a:p>
        </p:txBody>
      </p:sp>
      <p:sp>
        <p:nvSpPr>
          <p:cNvPr id="12" name="Yuvarlatılmış Dikdörtgen 11">
            <a:hlinkClick r:id="rId9" action="ppaction://hlinksldjump"/>
          </p:cNvPr>
          <p:cNvSpPr/>
          <p:nvPr/>
        </p:nvSpPr>
        <p:spPr>
          <a:xfrm>
            <a:off x="7762718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Vegetables and Fruits</a:t>
            </a:r>
          </a:p>
        </p:txBody>
      </p:sp>
      <p:sp>
        <p:nvSpPr>
          <p:cNvPr id="5" name="Komut Düğmesi: Giriş 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Bağlayıcı 12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538192" y="179804"/>
            <a:ext cx="37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Prices Per Food Type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490525" y="1052736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r="13214" b="37425"/>
          <a:stretch/>
        </p:blipFill>
        <p:spPr>
          <a:xfrm>
            <a:off x="179512" y="836712"/>
            <a:ext cx="8942340" cy="4144721"/>
          </a:xfrm>
          <a:prstGeom prst="rect">
            <a:avLst/>
          </a:prstGeom>
        </p:spPr>
      </p:pic>
      <p:sp>
        <p:nvSpPr>
          <p:cNvPr id="7" name="Komut Düğmesi: Giriş 6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539552" y="188640"/>
            <a:ext cx="443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Cereals and Tubers</a:t>
            </a:r>
          </a:p>
        </p:txBody>
      </p:sp>
      <p:cxnSp>
        <p:nvCxnSpPr>
          <p:cNvPr id="8" name="Düz Bağlayıcı 7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63904" y="985444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Yuvarlatılmış Dikdörtgen 10">
            <a:hlinkClick r:id="rId4" action="ppaction://hlinksldjump"/>
          </p:cNvPr>
          <p:cNvSpPr/>
          <p:nvPr/>
        </p:nvSpPr>
        <p:spPr>
          <a:xfrm>
            <a:off x="73341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Bread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191163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Bread (Pita)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308985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Bulgur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426807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Pasta</a:t>
            </a:r>
          </a:p>
        </p:txBody>
      </p:sp>
      <p:sp>
        <p:nvSpPr>
          <p:cNvPr id="15" name="Yuvarlatılmış Dikdörtgen 14"/>
          <p:cNvSpPr/>
          <p:nvPr/>
        </p:nvSpPr>
        <p:spPr>
          <a:xfrm>
            <a:off x="544629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Potatoes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662451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Rice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780273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Wheat Flour</a:t>
            </a:r>
          </a:p>
        </p:txBody>
      </p:sp>
      <p:pic>
        <p:nvPicPr>
          <p:cNvPr id="18" name="Resim 17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2220"/>
            <a:ext cx="6895005" cy="4851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Metin kutusu 2"/>
          <p:cNvSpPr txBox="1"/>
          <p:nvPr/>
        </p:nvSpPr>
        <p:spPr>
          <a:xfrm>
            <a:off x="334276" y="6134524"/>
            <a:ext cx="16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Exchange </a:t>
            </a:r>
            <a:r>
              <a:rPr lang="en-US" b="1" dirty="0">
                <a:solidFill>
                  <a:srgbClr val="C00000"/>
                </a:solidFill>
              </a:rPr>
              <a:t>Rates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2578942" y="5996024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Increased</a:t>
            </a:r>
            <a:endParaRPr lang="tr-TR" b="1" dirty="0">
              <a:solidFill>
                <a:srgbClr val="C00000"/>
              </a:solidFill>
            </a:endParaRPr>
          </a:p>
          <a:p>
            <a:r>
              <a:rPr lang="tr-TR" b="1" dirty="0" err="1">
                <a:solidFill>
                  <a:srgbClr val="C00000"/>
                </a:solidFill>
              </a:rPr>
              <a:t>Flour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Price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184119" y="6033266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Weather</a:t>
            </a:r>
            <a:r>
              <a:rPr lang="tr-TR" b="1" dirty="0">
                <a:solidFill>
                  <a:srgbClr val="C00000"/>
                </a:solidFill>
              </a:rPr>
              <a:t> </a:t>
            </a:r>
          </a:p>
          <a:p>
            <a:r>
              <a:rPr lang="tr-TR" b="1" dirty="0" err="1">
                <a:solidFill>
                  <a:srgbClr val="C00000"/>
                </a:solidFill>
              </a:rPr>
              <a:t>Conditions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7074517" y="6045504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Decreased</a:t>
            </a:r>
            <a:r>
              <a:rPr lang="tr-TR" b="1" dirty="0">
                <a:solidFill>
                  <a:srgbClr val="C00000"/>
                </a:solidFill>
              </a:rPr>
              <a:t> </a:t>
            </a:r>
          </a:p>
          <a:p>
            <a:r>
              <a:rPr lang="tr-TR" b="1" dirty="0" err="1">
                <a:solidFill>
                  <a:srgbClr val="C00000"/>
                </a:solidFill>
              </a:rPr>
              <a:t>Supply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1" name="Eğri Bağlayıcı 30"/>
          <p:cNvCxnSpPr>
            <a:cxnSpLocks/>
          </p:cNvCxnSpPr>
          <p:nvPr/>
        </p:nvCxnSpPr>
        <p:spPr>
          <a:xfrm>
            <a:off x="1976311" y="6319189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ğri Bağlayıcı 30">
            <a:extLst>
              <a:ext uri="{FF2B5EF4-FFF2-40B4-BE49-F238E27FC236}">
                <a16:creationId xmlns:a16="http://schemas.microsoft.com/office/drawing/2014/main" id="{09554AC6-1CF5-45F9-AB88-29C5E42884A2}"/>
              </a:ext>
            </a:extLst>
          </p:cNvPr>
          <p:cNvCxnSpPr>
            <a:cxnSpLocks/>
          </p:cNvCxnSpPr>
          <p:nvPr/>
        </p:nvCxnSpPr>
        <p:spPr>
          <a:xfrm>
            <a:off x="6418292" y="6368670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: Yuvarlatılmış Köşeler 36">
            <a:extLst>
              <a:ext uri="{FF2B5EF4-FFF2-40B4-BE49-F238E27FC236}">
                <a16:creationId xmlns:a16="http://schemas.microsoft.com/office/drawing/2014/main" id="{8CF3FB91-8CAB-492A-BEAE-F8FDE05FA297}"/>
              </a:ext>
            </a:extLst>
          </p:cNvPr>
          <p:cNvSpPr/>
          <p:nvPr/>
        </p:nvSpPr>
        <p:spPr>
          <a:xfrm>
            <a:off x="157252" y="6017051"/>
            <a:ext cx="3832603" cy="60427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: Yuvarlatılmış Köşeler 37">
            <a:extLst>
              <a:ext uri="{FF2B5EF4-FFF2-40B4-BE49-F238E27FC236}">
                <a16:creationId xmlns:a16="http://schemas.microsoft.com/office/drawing/2014/main" id="{7D321041-4EB7-4399-8108-BA67B692807E}"/>
              </a:ext>
            </a:extLst>
          </p:cNvPr>
          <p:cNvSpPr/>
          <p:nvPr/>
        </p:nvSpPr>
        <p:spPr>
          <a:xfrm>
            <a:off x="5000632" y="6058224"/>
            <a:ext cx="3387792" cy="60427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5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 r="12358" b="36049"/>
          <a:stretch/>
        </p:blipFill>
        <p:spPr>
          <a:xfrm>
            <a:off x="133178" y="1160060"/>
            <a:ext cx="8687294" cy="419375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39552" y="188640"/>
            <a:ext cx="458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Meat, Fish and Eggs</a:t>
            </a:r>
          </a:p>
        </p:txBody>
      </p:sp>
      <p:cxnSp>
        <p:nvCxnSpPr>
          <p:cNvPr id="6" name="Düz Bağlayıcı 5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683568" y="1499870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1052727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Eggs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634623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Fish (fresh)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216519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Meat (chicken)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5798415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Meat (mutton)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380312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Meat (veal)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508508"/>
            <a:ext cx="7121673" cy="4900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Komut Düğmesi: Giriş 1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185890" y="6134524"/>
            <a:ext cx="91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Exchange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Rates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1738268" y="607296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Increased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Meat &amp; </a:t>
            </a:r>
            <a:r>
              <a:rPr lang="tr-TR" sz="1200" b="1" dirty="0">
                <a:solidFill>
                  <a:srgbClr val="C00000"/>
                </a:solidFill>
              </a:rPr>
              <a:t>C</a:t>
            </a:r>
            <a:r>
              <a:rPr lang="en-US" sz="1200" b="1" dirty="0" err="1">
                <a:solidFill>
                  <a:srgbClr val="C00000"/>
                </a:solidFill>
              </a:rPr>
              <a:t>hicken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</a:p>
          <a:p>
            <a:r>
              <a:rPr lang="tr-TR" sz="1200" b="1" dirty="0">
                <a:solidFill>
                  <a:srgbClr val="C00000"/>
                </a:solidFill>
              </a:rPr>
              <a:t>P</a:t>
            </a:r>
            <a:r>
              <a:rPr lang="en-US" sz="1200" b="1" dirty="0">
                <a:solidFill>
                  <a:srgbClr val="C00000"/>
                </a:solidFill>
              </a:rPr>
              <a:t>rice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5587031" y="6174459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W</a:t>
            </a:r>
            <a:r>
              <a:rPr lang="en-US" sz="1400" b="1" dirty="0" err="1">
                <a:solidFill>
                  <a:srgbClr val="C00000"/>
                </a:solidFill>
              </a:rPr>
              <a:t>eather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  <a:p>
            <a:r>
              <a:rPr lang="tr-TR" sz="1400" b="1" dirty="0">
                <a:solidFill>
                  <a:srgbClr val="C00000"/>
                </a:solidFill>
              </a:rPr>
              <a:t>C</a:t>
            </a:r>
            <a:r>
              <a:rPr lang="en-US" sz="1400" b="1" dirty="0" err="1">
                <a:solidFill>
                  <a:srgbClr val="C00000"/>
                </a:solidFill>
              </a:rPr>
              <a:t>onditions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3709051" y="6107859"/>
            <a:ext cx="113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Higher </a:t>
            </a:r>
            <a:r>
              <a:rPr lang="tr-TR" sz="1200" b="1" dirty="0">
                <a:solidFill>
                  <a:srgbClr val="C00000"/>
                </a:solidFill>
              </a:rPr>
              <a:t>D</a:t>
            </a:r>
            <a:r>
              <a:rPr lang="en-US" sz="1200" b="1" dirty="0" err="1">
                <a:solidFill>
                  <a:srgbClr val="C00000"/>
                </a:solidFill>
              </a:rPr>
              <a:t>emand</a:t>
            </a: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for </a:t>
            </a:r>
            <a:r>
              <a:rPr lang="tr-TR" sz="1200" b="1" dirty="0">
                <a:solidFill>
                  <a:srgbClr val="C00000"/>
                </a:solidFill>
              </a:rPr>
              <a:t>F</a:t>
            </a:r>
            <a:r>
              <a:rPr lang="en-US" sz="1200" b="1" dirty="0" err="1">
                <a:solidFill>
                  <a:srgbClr val="C00000"/>
                </a:solidFill>
              </a:rPr>
              <a:t>ish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7148416" y="6172286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Decreased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Fish </a:t>
            </a:r>
            <a:r>
              <a:rPr lang="tr-TR" sz="1400" b="1" dirty="0">
                <a:solidFill>
                  <a:srgbClr val="C00000"/>
                </a:solidFill>
              </a:rPr>
              <a:t>Su</a:t>
            </a:r>
            <a:r>
              <a:rPr lang="en-US" sz="1400" b="1" dirty="0" err="1">
                <a:solidFill>
                  <a:srgbClr val="C00000"/>
                </a:solidFill>
              </a:rPr>
              <a:t>pply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6" name="Eğri Bağlayıcı 30">
            <a:extLst>
              <a:ext uri="{FF2B5EF4-FFF2-40B4-BE49-F238E27FC236}">
                <a16:creationId xmlns:a16="http://schemas.microsoft.com/office/drawing/2014/main" id="{A210CFC2-F2EC-4D29-AAAC-888FC2DC7E14}"/>
              </a:ext>
            </a:extLst>
          </p:cNvPr>
          <p:cNvCxnSpPr>
            <a:cxnSpLocks/>
          </p:cNvCxnSpPr>
          <p:nvPr/>
        </p:nvCxnSpPr>
        <p:spPr>
          <a:xfrm>
            <a:off x="1089049" y="6416064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ğri Bağlayıcı 30">
            <a:extLst>
              <a:ext uri="{FF2B5EF4-FFF2-40B4-BE49-F238E27FC236}">
                <a16:creationId xmlns:a16="http://schemas.microsoft.com/office/drawing/2014/main" id="{11B83547-6238-425F-9DE5-7A1B2007CC11}"/>
              </a:ext>
            </a:extLst>
          </p:cNvPr>
          <p:cNvCxnSpPr>
            <a:cxnSpLocks/>
          </p:cNvCxnSpPr>
          <p:nvPr/>
        </p:nvCxnSpPr>
        <p:spPr>
          <a:xfrm>
            <a:off x="3059832" y="6450858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ğri Bağlayıcı 30">
            <a:extLst>
              <a:ext uri="{FF2B5EF4-FFF2-40B4-BE49-F238E27FC236}">
                <a16:creationId xmlns:a16="http://schemas.microsoft.com/office/drawing/2014/main" id="{EC3BE46D-B8D4-476D-B889-74BEB7246A78}"/>
              </a:ext>
            </a:extLst>
          </p:cNvPr>
          <p:cNvCxnSpPr>
            <a:cxnSpLocks/>
          </p:cNvCxnSpPr>
          <p:nvPr/>
        </p:nvCxnSpPr>
        <p:spPr>
          <a:xfrm>
            <a:off x="6548624" y="6462144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: Yuvarlatılmış Köşeler 28">
            <a:extLst>
              <a:ext uri="{FF2B5EF4-FFF2-40B4-BE49-F238E27FC236}">
                <a16:creationId xmlns:a16="http://schemas.microsoft.com/office/drawing/2014/main" id="{5C195DFB-0AFA-44D7-B4A6-B5CE2E9B3A3C}"/>
              </a:ext>
            </a:extLst>
          </p:cNvPr>
          <p:cNvSpPr/>
          <p:nvPr/>
        </p:nvSpPr>
        <p:spPr>
          <a:xfrm>
            <a:off x="133178" y="6107859"/>
            <a:ext cx="4438822" cy="61143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: Yuvarlatılmış Köşeler 29">
            <a:extLst>
              <a:ext uri="{FF2B5EF4-FFF2-40B4-BE49-F238E27FC236}">
                <a16:creationId xmlns:a16="http://schemas.microsoft.com/office/drawing/2014/main" id="{8F729D0E-9B6D-4033-9CC9-2AA9EFEFDD11}"/>
              </a:ext>
            </a:extLst>
          </p:cNvPr>
          <p:cNvSpPr/>
          <p:nvPr/>
        </p:nvSpPr>
        <p:spPr>
          <a:xfrm>
            <a:off x="5507784" y="6189949"/>
            <a:ext cx="2736623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0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mut Düğmesi: Giriş 5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539552" y="179348"/>
            <a:ext cx="402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Milk and Dairy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r="12450" b="54385"/>
          <a:stretch/>
        </p:blipFill>
        <p:spPr>
          <a:xfrm>
            <a:off x="175512" y="1085746"/>
            <a:ext cx="8987795" cy="2991326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19458" y="1196752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Yuvarlatılmış Dikdörtgen 9"/>
          <p:cNvSpPr/>
          <p:nvPr/>
        </p:nvSpPr>
        <p:spPr>
          <a:xfrm>
            <a:off x="1115616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Cheese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3131840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Milk (Pasteurized)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5148064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Milk (powder, infant formula)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164288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Yogurt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46" y="473604"/>
            <a:ext cx="6408712" cy="4309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Metin kutusu 3"/>
          <p:cNvSpPr txBox="1"/>
          <p:nvPr/>
        </p:nvSpPr>
        <p:spPr>
          <a:xfrm>
            <a:off x="4839338" y="594928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rgbClr val="C00000"/>
                </a:solidFill>
              </a:rPr>
              <a:t>Social</a:t>
            </a:r>
            <a:r>
              <a:rPr lang="tr-TR" sz="2000" b="1" dirty="0">
                <a:solidFill>
                  <a:srgbClr val="C00000"/>
                </a:solidFill>
              </a:rPr>
              <a:t> Security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Eğri Bağlayıcı 30">
            <a:extLst>
              <a:ext uri="{FF2B5EF4-FFF2-40B4-BE49-F238E27FC236}">
                <a16:creationId xmlns:a16="http://schemas.microsoft.com/office/drawing/2014/main" id="{05DF16BF-DE8A-4487-96BF-A42B0333D6BF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457716" y="5706685"/>
            <a:ext cx="48519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89262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Miscellaneous Food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9" b="41429"/>
          <a:stretch/>
        </p:blipFill>
        <p:spPr>
          <a:xfrm>
            <a:off x="121870" y="836711"/>
            <a:ext cx="8971284" cy="410445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79210" y="1124744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395536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Cocoa (powder)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294712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Coffee (Instant)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193888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Sugar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609306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 Green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992241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Tomatoes (paste)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134512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Coffee</a:t>
            </a:r>
          </a:p>
        </p:txBody>
      </p:sp>
      <p:sp>
        <p:nvSpPr>
          <p:cNvPr id="15" name="Yuvarlatılmış Dikdörtgen 14"/>
          <p:cNvSpPr/>
          <p:nvPr/>
        </p:nvSpPr>
        <p:spPr>
          <a:xfrm>
            <a:off x="3244300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Salt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5143476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7042652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 (Herbal)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7" y="476672"/>
            <a:ext cx="6881363" cy="4762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Komut Düğmesi: Giriş 18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1865647" y="6095884"/>
            <a:ext cx="106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Decreased</a:t>
            </a:r>
          </a:p>
          <a:p>
            <a:r>
              <a:rPr lang="tr-TR" sz="1400" b="1" dirty="0">
                <a:solidFill>
                  <a:srgbClr val="C00000"/>
                </a:solidFill>
              </a:rPr>
              <a:t>Su</a:t>
            </a:r>
            <a:r>
              <a:rPr lang="en-US" sz="1400" b="1" dirty="0" err="1">
                <a:solidFill>
                  <a:srgbClr val="C00000"/>
                </a:solidFill>
              </a:rPr>
              <a:t>pply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5496844" y="6214544"/>
            <a:ext cx="140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Climate Change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B6C6689-5572-4204-AA48-3DB42B6BD954}"/>
              </a:ext>
            </a:extLst>
          </p:cNvPr>
          <p:cNvSpPr txBox="1"/>
          <p:nvPr/>
        </p:nvSpPr>
        <p:spPr>
          <a:xfrm>
            <a:off x="3073316" y="6093296"/>
            <a:ext cx="106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rgbClr val="C00000"/>
                </a:solidFill>
              </a:rPr>
              <a:t>Increased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Demand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30985901-F916-4C5D-A0A7-F2CC71A50BF3}"/>
              </a:ext>
            </a:extLst>
          </p:cNvPr>
          <p:cNvSpPr txBox="1"/>
          <p:nvPr/>
        </p:nvSpPr>
        <p:spPr>
          <a:xfrm>
            <a:off x="2801751" y="6196962"/>
            <a:ext cx="22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&amp;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Dikdörtgen: Yuvarlatılmış Köşeler 2">
            <a:extLst>
              <a:ext uri="{FF2B5EF4-FFF2-40B4-BE49-F238E27FC236}">
                <a16:creationId xmlns:a16="http://schemas.microsoft.com/office/drawing/2014/main" id="{8AE0BA24-F7E7-4667-9534-8AFA112BC3DF}"/>
              </a:ext>
            </a:extLst>
          </p:cNvPr>
          <p:cNvSpPr/>
          <p:nvPr/>
        </p:nvSpPr>
        <p:spPr>
          <a:xfrm>
            <a:off x="1890401" y="6093296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: Yuvarlatılmış Köşeler 25">
            <a:extLst>
              <a:ext uri="{FF2B5EF4-FFF2-40B4-BE49-F238E27FC236}">
                <a16:creationId xmlns:a16="http://schemas.microsoft.com/office/drawing/2014/main" id="{646F4E20-80B5-4563-8548-CD7DFDDE6B7B}"/>
              </a:ext>
            </a:extLst>
          </p:cNvPr>
          <p:cNvSpPr/>
          <p:nvPr/>
        </p:nvSpPr>
        <p:spPr>
          <a:xfrm>
            <a:off x="5143476" y="6093296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9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539552" y="189262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Oil and Fats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8" b="35463"/>
          <a:stretch/>
        </p:blipFill>
        <p:spPr>
          <a:xfrm>
            <a:off x="421625" y="836712"/>
            <a:ext cx="8419446" cy="417646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125751" y="1052736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2514537" y="5106396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Olive Oil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6225751" y="5106396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Sunflower Oil</a:t>
            </a:r>
          </a:p>
        </p:txBody>
      </p:sp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8" y="703961"/>
            <a:ext cx="6480720" cy="44148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Komut Düğmesi: Giriş 11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222D0C0-B6D1-4D42-B156-F26EF9BCA735}"/>
              </a:ext>
            </a:extLst>
          </p:cNvPr>
          <p:cNvSpPr txBox="1"/>
          <p:nvPr/>
        </p:nvSpPr>
        <p:spPr>
          <a:xfrm>
            <a:off x="4133280" y="6001590"/>
            <a:ext cx="140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Climate Change</a:t>
            </a:r>
          </a:p>
        </p:txBody>
      </p:sp>
      <p:sp>
        <p:nvSpPr>
          <p:cNvPr id="15" name="Dikdörtgen: Yuvarlatılmış Köşeler 14">
            <a:extLst>
              <a:ext uri="{FF2B5EF4-FFF2-40B4-BE49-F238E27FC236}">
                <a16:creationId xmlns:a16="http://schemas.microsoft.com/office/drawing/2014/main" id="{B48506C1-6CE4-4CC8-8DCE-27E89BC2B92B}"/>
              </a:ext>
            </a:extLst>
          </p:cNvPr>
          <p:cNvSpPr/>
          <p:nvPr/>
        </p:nvSpPr>
        <p:spPr>
          <a:xfrm>
            <a:off x="3851920" y="5880342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2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89262"/>
            <a:ext cx="417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Pulses and Nuts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4" b="45038"/>
          <a:stretch/>
        </p:blipFill>
        <p:spPr>
          <a:xfrm>
            <a:off x="189266" y="980728"/>
            <a:ext cx="8901580" cy="374441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10355" y="1196752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1115616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Beans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746058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Chickpeas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376500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Groundnuts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6006942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Lentils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637382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Peas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8" y="557410"/>
            <a:ext cx="6417201" cy="4405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Komut Düğmesi: Giriş 1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4211960" y="5973454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Lack of Production </a:t>
            </a:r>
          </a:p>
        </p:txBody>
      </p:sp>
      <p:sp>
        <p:nvSpPr>
          <p:cNvPr id="17" name="Dikdörtgen: Yuvarlatılmış Köşeler 16">
            <a:extLst>
              <a:ext uri="{FF2B5EF4-FFF2-40B4-BE49-F238E27FC236}">
                <a16:creationId xmlns:a16="http://schemas.microsoft.com/office/drawing/2014/main" id="{E91652F9-6BF2-4B12-83B0-5ECA6D77E389}"/>
              </a:ext>
            </a:extLst>
          </p:cNvPr>
          <p:cNvSpPr/>
          <p:nvPr/>
        </p:nvSpPr>
        <p:spPr>
          <a:xfrm>
            <a:off x="3779912" y="5949280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538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Ofis Teması</vt:lpstr>
      <vt:lpstr>Data R’sizlari</vt:lpstr>
      <vt:lpstr>Turkey Food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Hasine</dc:creator>
  <cp:lastModifiedBy>istem akca</cp:lastModifiedBy>
  <cp:revision>101</cp:revision>
  <dcterms:created xsi:type="dcterms:W3CDTF">2018-12-19T06:47:30Z</dcterms:created>
  <dcterms:modified xsi:type="dcterms:W3CDTF">2018-12-26T15:44:11Z</dcterms:modified>
</cp:coreProperties>
</file>