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4" r:id="rId7"/>
    <p:sldId id="261" r:id="rId8"/>
    <p:sldId id="262" r:id="rId9"/>
    <p:sldId id="263"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26-12-2018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26-12-2018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26-12-2018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26-12-2018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26-12-2018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26-12-2018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26-12-2018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26-12-2018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im.org.tr/tr/ihracat-rakamlari.html" TargetMode="External"/><Relationship Id="rId2" Type="http://schemas.openxmlformats.org/officeDocument/2006/relationships/hyperlink" Target="http://www.oaib.gov.tr/" TargetMode="External"/><Relationship Id="rId1" Type="http://schemas.openxmlformats.org/officeDocument/2006/relationships/slideLayout" Target="../slideLayouts/slideLayout2.xml"/><Relationship Id="rId6" Type="http://schemas.openxmlformats.org/officeDocument/2006/relationships/hyperlink" Target="https://evds2.tcmb.gov.tr/" TargetMode="External"/><Relationship Id="rId5" Type="http://schemas.openxmlformats.org/officeDocument/2006/relationships/hyperlink" Target="https://github.com/algopoly/EVDS" TargetMode="External"/><Relationship Id="rId4" Type="http://schemas.openxmlformats.org/officeDocument/2006/relationships/hyperlink" Target="https://www.tcmb.gov.tr/wps/wcm/connect/TR/TCMB+TR/Main+Menu/Istatistikler/Enflasyon+Verileri/Tuketici+Fiyatlar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CE9-71BB-492E-9E4A-59127446A519}"/>
              </a:ext>
            </a:extLst>
          </p:cNvPr>
          <p:cNvSpPr>
            <a:spLocks noGrp="1"/>
          </p:cNvSpPr>
          <p:nvPr>
            <p:ph type="ctrTitle"/>
          </p:nvPr>
        </p:nvSpPr>
        <p:spPr>
          <a:xfrm>
            <a:off x="1087433" y="791308"/>
            <a:ext cx="7315200" cy="2411906"/>
          </a:xfrm>
        </p:spPr>
        <p:txBody>
          <a:bodyPr/>
          <a:lstStyle/>
          <a:p>
            <a:r>
              <a:rPr lang="tr-TR" dirty="0"/>
              <a:t>BIG DATA ESSENTIALS	GROUP PROJECT</a:t>
            </a:r>
            <a:endParaRPr lang="en-US" dirty="0"/>
          </a:p>
        </p:txBody>
      </p:sp>
      <p:sp>
        <p:nvSpPr>
          <p:cNvPr id="3" name="Subtitle 2">
            <a:extLst>
              <a:ext uri="{FF2B5EF4-FFF2-40B4-BE49-F238E27FC236}">
                <a16:creationId xmlns:a16="http://schemas.microsoft.com/office/drawing/2014/main" id="{6012B0DA-AE2D-4F17-9DCE-CA434C6BA092}"/>
              </a:ext>
            </a:extLst>
          </p:cNvPr>
          <p:cNvSpPr>
            <a:spLocks noGrp="1"/>
          </p:cNvSpPr>
          <p:nvPr>
            <p:ph type="subTitle" idx="1"/>
          </p:nvPr>
        </p:nvSpPr>
        <p:spPr>
          <a:xfrm>
            <a:off x="9818077" y="3974122"/>
            <a:ext cx="2373923" cy="2110154"/>
          </a:xfrm>
        </p:spPr>
        <p:txBody>
          <a:bodyPr>
            <a:normAutofit fontScale="85000" lnSpcReduction="20000"/>
          </a:bodyPr>
          <a:lstStyle/>
          <a:p>
            <a:r>
              <a:rPr lang="tr-TR" b="1" dirty="0">
                <a:solidFill>
                  <a:schemeClr val="tx2">
                    <a:lumMod val="75000"/>
                  </a:schemeClr>
                </a:solidFill>
              </a:rPr>
              <a:t>R - </a:t>
            </a:r>
            <a:r>
              <a:rPr lang="tr-TR" b="1" dirty="0" err="1">
                <a:solidFill>
                  <a:schemeClr val="tx2">
                    <a:lumMod val="75000"/>
                  </a:schemeClr>
                </a:solidFill>
              </a:rPr>
              <a:t>Coders</a:t>
            </a:r>
            <a:endParaRPr lang="tr-TR" b="1" dirty="0">
              <a:solidFill>
                <a:schemeClr val="tx2">
                  <a:lumMod val="75000"/>
                </a:schemeClr>
              </a:solidFill>
            </a:endParaRPr>
          </a:p>
          <a:p>
            <a:r>
              <a:rPr lang="tr-TR" dirty="0">
                <a:solidFill>
                  <a:schemeClr val="tx2">
                    <a:lumMod val="75000"/>
                  </a:schemeClr>
                </a:solidFill>
              </a:rPr>
              <a:t>Mercan Karacabey</a:t>
            </a:r>
          </a:p>
          <a:p>
            <a:r>
              <a:rPr lang="tr-TR" dirty="0">
                <a:solidFill>
                  <a:schemeClr val="tx2">
                    <a:lumMod val="75000"/>
                  </a:schemeClr>
                </a:solidFill>
              </a:rPr>
              <a:t>Leyla Yiğit</a:t>
            </a:r>
          </a:p>
          <a:p>
            <a:r>
              <a:rPr lang="tr-TR" dirty="0">
                <a:solidFill>
                  <a:schemeClr val="tx2">
                    <a:lumMod val="75000"/>
                  </a:schemeClr>
                </a:solidFill>
              </a:rPr>
              <a:t>Merve Özen Şahin</a:t>
            </a:r>
          </a:p>
          <a:p>
            <a:r>
              <a:rPr lang="tr-TR" dirty="0">
                <a:solidFill>
                  <a:schemeClr val="tx2">
                    <a:lumMod val="75000"/>
                  </a:schemeClr>
                </a:solidFill>
              </a:rPr>
              <a:t>Mehmet Ak</a:t>
            </a:r>
          </a:p>
          <a:p>
            <a:r>
              <a:rPr lang="tr-TR" dirty="0">
                <a:solidFill>
                  <a:schemeClr val="tx2">
                    <a:lumMod val="75000"/>
                  </a:schemeClr>
                </a:solidFill>
              </a:rPr>
              <a:t>Büşra Aydemir</a:t>
            </a:r>
          </a:p>
          <a:p>
            <a:endParaRPr lang="tr-TR" dirty="0"/>
          </a:p>
          <a:p>
            <a:endParaRPr lang="en-US" dirty="0"/>
          </a:p>
        </p:txBody>
      </p:sp>
      <p:sp>
        <p:nvSpPr>
          <p:cNvPr id="4" name="TextBox 3">
            <a:extLst>
              <a:ext uri="{FF2B5EF4-FFF2-40B4-BE49-F238E27FC236}">
                <a16:creationId xmlns:a16="http://schemas.microsoft.com/office/drawing/2014/main" id="{C6BE4CDC-38CD-4A32-88C9-57BBDAD357CE}"/>
              </a:ext>
            </a:extLst>
          </p:cNvPr>
          <p:cNvSpPr txBox="1"/>
          <p:nvPr/>
        </p:nvSpPr>
        <p:spPr>
          <a:xfrm>
            <a:off x="2127738" y="3429000"/>
            <a:ext cx="8572500" cy="584775"/>
          </a:xfrm>
          <a:prstGeom prst="rect">
            <a:avLst/>
          </a:prstGeom>
          <a:noFill/>
        </p:spPr>
        <p:txBody>
          <a:bodyPr wrap="square" rtlCol="0">
            <a:spAutoFit/>
          </a:bodyPr>
          <a:lstStyle/>
          <a:p>
            <a:r>
              <a:rPr lang="tr-TR" sz="3200" dirty="0"/>
              <a:t>IMPORT – EXPORT ANALYSIS</a:t>
            </a:r>
            <a:endParaRPr lang="en-US" sz="3200" dirty="0"/>
          </a:p>
        </p:txBody>
      </p:sp>
    </p:spTree>
    <p:extLst>
      <p:ext uri="{BB962C8B-B14F-4D97-AF65-F5344CB8AC3E}">
        <p14:creationId xmlns:p14="http://schemas.microsoft.com/office/powerpoint/2010/main" val="337930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568E96-884B-4BAB-9BC3-92D5FBE89E4D}"/>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Shiny Page</a:t>
            </a:r>
          </a:p>
        </p:txBody>
      </p:sp>
      <p:pic>
        <p:nvPicPr>
          <p:cNvPr id="15" name="Picture 14" descr="A screenshot of a social media post&#10;&#10;Description generated with very high confidence">
            <a:extLst>
              <a:ext uri="{FF2B5EF4-FFF2-40B4-BE49-F238E27FC236}">
                <a16:creationId xmlns:a16="http://schemas.microsoft.com/office/drawing/2014/main" id="{8BDB89A1-F238-4E00-86E6-215DC686E2F6}"/>
              </a:ext>
            </a:extLst>
          </p:cNvPr>
          <p:cNvPicPr>
            <a:picLocks noChangeAspect="1"/>
          </p:cNvPicPr>
          <p:nvPr/>
        </p:nvPicPr>
        <p:blipFill>
          <a:blip r:embed="rId2"/>
          <a:stretch>
            <a:fillRect/>
          </a:stretch>
        </p:blipFill>
        <p:spPr>
          <a:xfrm>
            <a:off x="0" y="510520"/>
            <a:ext cx="6193598" cy="3524250"/>
          </a:xfrm>
          <a:prstGeom prst="rect">
            <a:avLst/>
          </a:prstGeom>
        </p:spPr>
      </p:pic>
      <p:pic>
        <p:nvPicPr>
          <p:cNvPr id="13" name="Content Placeholder 12" descr="A screenshot of a cell phone&#10;&#10;Description generated with very high confidence">
            <a:extLst>
              <a:ext uri="{FF2B5EF4-FFF2-40B4-BE49-F238E27FC236}">
                <a16:creationId xmlns:a16="http://schemas.microsoft.com/office/drawing/2014/main" id="{6E90FA14-4ABE-4EC8-BF40-1955CABF3397}"/>
              </a:ext>
            </a:extLst>
          </p:cNvPr>
          <p:cNvPicPr>
            <a:picLocks noGrp="1" noChangeAspect="1"/>
          </p:cNvPicPr>
          <p:nvPr>
            <p:ph idx="1"/>
          </p:nvPr>
        </p:nvPicPr>
        <p:blipFill>
          <a:blip r:embed="rId3"/>
          <a:stretch>
            <a:fillRect/>
          </a:stretch>
        </p:blipFill>
        <p:spPr>
          <a:xfrm>
            <a:off x="6175279" y="502937"/>
            <a:ext cx="5998402" cy="3524250"/>
          </a:xfrm>
          <a:prstGeom prst="rect">
            <a:avLst/>
          </a:prstGeom>
        </p:spPr>
      </p:pic>
      <p:sp>
        <p:nvSpPr>
          <p:cNvPr id="18" name="TextBox 17">
            <a:extLst>
              <a:ext uri="{FF2B5EF4-FFF2-40B4-BE49-F238E27FC236}">
                <a16:creationId xmlns:a16="http://schemas.microsoft.com/office/drawing/2014/main" id="{233FFA61-3584-4BF6-81CC-E13FFBE78F60}"/>
              </a:ext>
            </a:extLst>
          </p:cNvPr>
          <p:cNvSpPr txBox="1"/>
          <p:nvPr/>
        </p:nvSpPr>
        <p:spPr>
          <a:xfrm>
            <a:off x="4122402" y="25160"/>
            <a:ext cx="6193598" cy="461665"/>
          </a:xfrm>
          <a:prstGeom prst="rect">
            <a:avLst/>
          </a:prstGeom>
          <a:noFill/>
        </p:spPr>
        <p:txBody>
          <a:bodyPr wrap="square" rtlCol="0">
            <a:spAutoFit/>
          </a:bodyPr>
          <a:lstStyle/>
          <a:p>
            <a:r>
              <a:rPr lang="tr-TR" sz="2400" b="1" dirty="0"/>
              <a:t>EXAMPLE PAGES </a:t>
            </a:r>
            <a:endParaRPr lang="en-US" sz="2400" b="1" dirty="0"/>
          </a:p>
        </p:txBody>
      </p:sp>
      <p:sp>
        <p:nvSpPr>
          <p:cNvPr id="19" name="TextBox 18">
            <a:extLst>
              <a:ext uri="{FF2B5EF4-FFF2-40B4-BE49-F238E27FC236}">
                <a16:creationId xmlns:a16="http://schemas.microsoft.com/office/drawing/2014/main" id="{57FC0474-39B4-4B01-9040-C724292C60C5}"/>
              </a:ext>
            </a:extLst>
          </p:cNvPr>
          <p:cNvSpPr txBox="1"/>
          <p:nvPr/>
        </p:nvSpPr>
        <p:spPr>
          <a:xfrm>
            <a:off x="6831623" y="6435969"/>
            <a:ext cx="4703885" cy="369332"/>
          </a:xfrm>
          <a:prstGeom prst="rect">
            <a:avLst/>
          </a:prstGeom>
          <a:noFill/>
        </p:spPr>
        <p:txBody>
          <a:bodyPr wrap="square" rtlCol="0">
            <a:spAutoFit/>
          </a:bodyPr>
          <a:lstStyle/>
          <a:p>
            <a:r>
              <a:rPr lang="tr-TR" dirty="0" err="1"/>
              <a:t>Shiny</a:t>
            </a:r>
            <a:r>
              <a:rPr lang="tr-TR" dirty="0"/>
              <a:t> Link </a:t>
            </a:r>
            <a:r>
              <a:rPr lang="tr-TR" dirty="0">
                <a:sym typeface="Wingdings" panose="05000000000000000000" pitchFamily="2" charset="2"/>
              </a:rPr>
              <a:t></a:t>
            </a:r>
            <a:endParaRPr lang="en-US" dirty="0"/>
          </a:p>
        </p:txBody>
      </p:sp>
    </p:spTree>
    <p:extLst>
      <p:ext uri="{BB962C8B-B14F-4D97-AF65-F5344CB8AC3E}">
        <p14:creationId xmlns:p14="http://schemas.microsoft.com/office/powerpoint/2010/main" val="282566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thalat ihracat ile ilgili gÃ¶rsel sonucu">
            <a:extLst>
              <a:ext uri="{FF2B5EF4-FFF2-40B4-BE49-F238E27FC236}">
                <a16:creationId xmlns:a16="http://schemas.microsoft.com/office/drawing/2014/main" id="{25C6CA5D-131B-47F5-B6D7-C50BD175BEE1}"/>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t="15730"/>
          <a:stretch/>
        </p:blipFill>
        <p:spPr bwMode="auto">
          <a:xfrm>
            <a:off x="0" y="43962"/>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412CD8-BDF7-4BDD-BC52-9D0087A3D14B}"/>
              </a:ext>
            </a:extLst>
          </p:cNvPr>
          <p:cNvSpPr>
            <a:spLocks noGrp="1"/>
          </p:cNvSpPr>
          <p:nvPr>
            <p:ph idx="1"/>
          </p:nvPr>
        </p:nvSpPr>
        <p:spPr>
          <a:xfrm>
            <a:off x="1406769" y="864108"/>
            <a:ext cx="9777699" cy="5120640"/>
          </a:xfrm>
        </p:spPr>
        <p:txBody>
          <a:bodyPr>
            <a:normAutofit/>
          </a:bodyPr>
          <a:lstStyle/>
          <a:p>
            <a:pPr marL="0" indent="0">
              <a:buNone/>
            </a:pPr>
            <a:r>
              <a:rPr lang="tr-TR" sz="6000" i="1" dirty="0">
                <a:solidFill>
                  <a:schemeClr val="tx1"/>
                </a:solidFill>
              </a:rPr>
              <a:t>                 </a:t>
            </a:r>
            <a:r>
              <a:rPr lang="tr-TR" sz="6000" i="1" dirty="0" err="1">
                <a:solidFill>
                  <a:schemeClr val="tx1"/>
                </a:solidFill>
              </a:rPr>
              <a:t>Thank</a:t>
            </a:r>
            <a:r>
              <a:rPr lang="tr-TR" sz="6000" i="1" dirty="0">
                <a:solidFill>
                  <a:schemeClr val="tx1"/>
                </a:solidFill>
              </a:rPr>
              <a:t> </a:t>
            </a:r>
            <a:r>
              <a:rPr lang="tr-TR" sz="6000" i="1" dirty="0" err="1">
                <a:solidFill>
                  <a:schemeClr val="tx1"/>
                </a:solidFill>
              </a:rPr>
              <a:t>You</a:t>
            </a:r>
            <a:r>
              <a:rPr lang="tr-TR" sz="6000" i="1" dirty="0">
                <a:solidFill>
                  <a:schemeClr val="tx1"/>
                </a:solidFill>
              </a:rPr>
              <a:t>!</a:t>
            </a:r>
            <a:endParaRPr lang="en-US" sz="6000" i="1" dirty="0">
              <a:solidFill>
                <a:schemeClr val="tx1"/>
              </a:solidFill>
            </a:endParaRPr>
          </a:p>
        </p:txBody>
      </p:sp>
    </p:spTree>
    <p:extLst>
      <p:ext uri="{BB962C8B-B14F-4D97-AF65-F5344CB8AC3E}">
        <p14:creationId xmlns:p14="http://schemas.microsoft.com/office/powerpoint/2010/main" val="13581067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6677-6B56-4F43-AB49-99DD64A63CD6}"/>
              </a:ext>
            </a:extLst>
          </p:cNvPr>
          <p:cNvSpPr>
            <a:spLocks noGrp="1"/>
          </p:cNvSpPr>
          <p:nvPr>
            <p:ph type="title"/>
          </p:nvPr>
        </p:nvSpPr>
        <p:spPr>
          <a:xfrm>
            <a:off x="252920" y="1554660"/>
            <a:ext cx="2947482" cy="1283461"/>
          </a:xfrm>
        </p:spPr>
        <p:txBody>
          <a:bodyPr anchor="b">
            <a:normAutofit fontScale="90000"/>
          </a:bodyPr>
          <a:lstStyle/>
          <a:p>
            <a:r>
              <a:rPr lang="tr-TR" sz="4000" dirty="0"/>
              <a:t>ABOUT </a:t>
            </a:r>
            <a:br>
              <a:rPr lang="tr-TR" sz="4000" dirty="0"/>
            </a:br>
            <a:r>
              <a:rPr lang="tr-TR" sz="4000" dirty="0"/>
              <a:t>PROJECT</a:t>
            </a:r>
            <a:br>
              <a:rPr lang="tr-TR" sz="2000" dirty="0"/>
            </a:br>
            <a:br>
              <a:rPr lang="en-US" sz="2000" dirty="0"/>
            </a:br>
            <a:endParaRPr lang="en-US" sz="2000" dirty="0"/>
          </a:p>
        </p:txBody>
      </p:sp>
      <p:sp>
        <p:nvSpPr>
          <p:cNvPr id="3" name="Content Placeholder 2">
            <a:extLst>
              <a:ext uri="{FF2B5EF4-FFF2-40B4-BE49-F238E27FC236}">
                <a16:creationId xmlns:a16="http://schemas.microsoft.com/office/drawing/2014/main" id="{31C702C2-C8F1-43F0-B3D7-FE7CAD292761}"/>
              </a:ext>
            </a:extLst>
          </p:cNvPr>
          <p:cNvSpPr>
            <a:spLocks noGrp="1"/>
          </p:cNvSpPr>
          <p:nvPr>
            <p:ph idx="1"/>
          </p:nvPr>
        </p:nvSpPr>
        <p:spPr>
          <a:xfrm>
            <a:off x="252920" y="2407298"/>
            <a:ext cx="2947482" cy="3498980"/>
          </a:xfrm>
        </p:spPr>
        <p:txBody>
          <a:bodyPr anchor="t">
            <a:normAutofit lnSpcReduction="10000"/>
          </a:bodyPr>
          <a:lstStyle/>
          <a:p>
            <a:pPr marL="0" indent="0">
              <a:buNone/>
            </a:pPr>
            <a:r>
              <a:rPr lang="en-US" sz="1600" dirty="0">
                <a:solidFill>
                  <a:schemeClr val="bg1"/>
                </a:solidFill>
              </a:rPr>
              <a:t>We will analyze the recent changes in inflation vs. data on exports and </a:t>
            </a:r>
            <a:r>
              <a:rPr lang="en-US" sz="1600" dirty="0" err="1">
                <a:solidFill>
                  <a:schemeClr val="bg1"/>
                </a:solidFill>
              </a:rPr>
              <a:t>imports.We</a:t>
            </a:r>
            <a:r>
              <a:rPr lang="en-US" sz="1600" dirty="0">
                <a:solidFill>
                  <a:schemeClr val="bg1"/>
                </a:solidFill>
              </a:rPr>
              <a:t> will analyze the factors which affecting export and import in 3 categories:</a:t>
            </a:r>
            <a:endParaRPr lang="tr-TR" sz="1600" dirty="0">
              <a:solidFill>
                <a:schemeClr val="bg1"/>
              </a:solidFill>
            </a:endParaRPr>
          </a:p>
          <a:p>
            <a:pPr>
              <a:buFont typeface="Wingdings" panose="05000000000000000000" pitchFamily="2" charset="2"/>
              <a:buChar char="Ø"/>
            </a:pPr>
            <a:r>
              <a:rPr lang="tr-TR" sz="1500" i="1" dirty="0"/>
              <a:t>  </a:t>
            </a:r>
            <a:r>
              <a:rPr lang="en-US" sz="1600" i="1" dirty="0"/>
              <a:t>Inflation</a:t>
            </a:r>
            <a:endParaRPr lang="tr-TR" sz="1600" i="1" dirty="0"/>
          </a:p>
          <a:p>
            <a:pPr>
              <a:buFont typeface="Wingdings" panose="05000000000000000000" pitchFamily="2" charset="2"/>
              <a:buChar char="Ø"/>
            </a:pPr>
            <a:r>
              <a:rPr lang="tr-TR" sz="1600" i="1" dirty="0"/>
              <a:t> </a:t>
            </a:r>
            <a:r>
              <a:rPr lang="en-US" sz="1600" i="1" dirty="0"/>
              <a:t>Exchange Rates</a:t>
            </a:r>
            <a:endParaRPr lang="tr-TR" sz="1600" i="1" dirty="0"/>
          </a:p>
          <a:p>
            <a:pPr>
              <a:buFont typeface="Wingdings" panose="05000000000000000000" pitchFamily="2" charset="2"/>
              <a:buChar char="Ø"/>
            </a:pPr>
            <a:r>
              <a:rPr lang="tr-TR" sz="1600" i="1" dirty="0"/>
              <a:t> </a:t>
            </a:r>
            <a:r>
              <a:rPr lang="en-US" sz="1600" i="1" dirty="0"/>
              <a:t>Interest Rates</a:t>
            </a:r>
            <a:endParaRPr lang="tr-TR" sz="1600" i="1" dirty="0"/>
          </a:p>
          <a:p>
            <a:pPr>
              <a:buFont typeface="Wingdings" panose="05000000000000000000" pitchFamily="2" charset="2"/>
              <a:buChar char="Ø"/>
            </a:pPr>
            <a:br>
              <a:rPr lang="en-US" sz="1500" dirty="0">
                <a:solidFill>
                  <a:schemeClr val="bg1"/>
                </a:solidFill>
              </a:rPr>
            </a:br>
            <a:br>
              <a:rPr lang="en-US" sz="1500" dirty="0">
                <a:solidFill>
                  <a:schemeClr val="bg1"/>
                </a:solidFill>
              </a:rPr>
            </a:br>
            <a:br>
              <a:rPr lang="en-US" sz="1500" dirty="0">
                <a:solidFill>
                  <a:schemeClr val="bg1"/>
                </a:solidFill>
              </a:rPr>
            </a:br>
            <a:endParaRPr lang="en-US" sz="1500" dirty="0">
              <a:solidFill>
                <a:schemeClr val="bg1"/>
              </a:solidFill>
            </a:endParaRPr>
          </a:p>
        </p:txBody>
      </p:sp>
      <p:pic>
        <p:nvPicPr>
          <p:cNvPr id="1030" name="Picture 6" descr="MuÄlaâda EylÃ¼l ayÄ±nda ihracat arttÄ± ithalat azaldÄ±">
            <a:extLst>
              <a:ext uri="{FF2B5EF4-FFF2-40B4-BE49-F238E27FC236}">
                <a16:creationId xmlns:a16="http://schemas.microsoft.com/office/drawing/2014/main" id="{10D383AD-EEE0-45FF-804F-C1903EA886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10" b="1"/>
          <a:stretch/>
        </p:blipFill>
        <p:spPr bwMode="auto">
          <a:xfrm>
            <a:off x="3778897" y="758952"/>
            <a:ext cx="7772401" cy="533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98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A71F-C23A-494D-BA16-B28012B113C9}"/>
              </a:ext>
            </a:extLst>
          </p:cNvPr>
          <p:cNvSpPr>
            <a:spLocks noGrp="1"/>
          </p:cNvSpPr>
          <p:nvPr>
            <p:ph type="title"/>
          </p:nvPr>
        </p:nvSpPr>
        <p:spPr>
          <a:xfrm>
            <a:off x="252918" y="1300186"/>
            <a:ext cx="2947482" cy="1038177"/>
          </a:xfrm>
        </p:spPr>
        <p:txBody>
          <a:bodyPr anchor="b">
            <a:noAutofit/>
          </a:bodyPr>
          <a:lstStyle/>
          <a:p>
            <a:r>
              <a:rPr lang="tr-TR" dirty="0"/>
              <a:t>PROJECT SCHEMA</a:t>
            </a:r>
            <a:endParaRPr lang="en-US" dirty="0"/>
          </a:p>
        </p:txBody>
      </p:sp>
      <p:sp>
        <p:nvSpPr>
          <p:cNvPr id="17" name="Content Placeholder 8">
            <a:extLst>
              <a:ext uri="{FF2B5EF4-FFF2-40B4-BE49-F238E27FC236}">
                <a16:creationId xmlns:a16="http://schemas.microsoft.com/office/drawing/2014/main" id="{9291FE63-15E5-46CB-BD2A-9CC9BBC17D8D}"/>
              </a:ext>
            </a:extLst>
          </p:cNvPr>
          <p:cNvSpPr>
            <a:spLocks noGrp="1"/>
          </p:cNvSpPr>
          <p:nvPr>
            <p:ph idx="1"/>
          </p:nvPr>
        </p:nvSpPr>
        <p:spPr>
          <a:xfrm>
            <a:off x="252920" y="2162014"/>
            <a:ext cx="2947482" cy="3744264"/>
          </a:xfrm>
        </p:spPr>
        <p:txBody>
          <a:bodyPr anchor="t">
            <a:normAutofit/>
          </a:bodyPr>
          <a:lstStyle/>
          <a:p>
            <a:endParaRPr lang="tr-TR" sz="1600" i="1" dirty="0"/>
          </a:p>
          <a:p>
            <a:r>
              <a:rPr lang="tr-TR" sz="1600" i="1" dirty="0"/>
              <a:t>-</a:t>
            </a:r>
            <a:r>
              <a:rPr lang="tr-TR" sz="1600" i="1" dirty="0" err="1"/>
              <a:t>Timely</a:t>
            </a:r>
            <a:r>
              <a:rPr lang="tr-TR" sz="1600" i="1" dirty="0"/>
              <a:t> </a:t>
            </a:r>
            <a:r>
              <a:rPr lang="tr-TR" sz="1600" i="1" dirty="0" err="1"/>
              <a:t>Import</a:t>
            </a:r>
            <a:r>
              <a:rPr lang="tr-TR" sz="1600" i="1" dirty="0"/>
              <a:t>/</a:t>
            </a:r>
            <a:r>
              <a:rPr lang="tr-TR" sz="1600" i="1" dirty="0" err="1"/>
              <a:t>Export</a:t>
            </a:r>
            <a:r>
              <a:rPr lang="tr-TR" sz="1600" i="1" dirty="0"/>
              <a:t> </a:t>
            </a:r>
            <a:r>
              <a:rPr lang="tr-TR" sz="1600" i="1" dirty="0" err="1"/>
              <a:t>Change</a:t>
            </a:r>
            <a:endParaRPr lang="tr-TR" sz="1600" i="1" dirty="0"/>
          </a:p>
          <a:p>
            <a:pPr lvl="1"/>
            <a:r>
              <a:rPr lang="tr-TR" sz="1600" i="1" dirty="0"/>
              <a:t>* </a:t>
            </a:r>
            <a:r>
              <a:rPr lang="tr-TR" sz="1600" i="1" dirty="0" err="1"/>
              <a:t>Affected</a:t>
            </a:r>
            <a:r>
              <a:rPr lang="tr-TR" sz="1600" i="1" dirty="0"/>
              <a:t> </a:t>
            </a:r>
            <a:r>
              <a:rPr lang="tr-TR" sz="1600" i="1" dirty="0" err="1"/>
              <a:t>By</a:t>
            </a:r>
            <a:r>
              <a:rPr lang="tr-TR" sz="1600" i="1" dirty="0"/>
              <a:t> :</a:t>
            </a:r>
          </a:p>
          <a:p>
            <a:pPr lvl="2"/>
            <a:r>
              <a:rPr lang="tr-TR" sz="1400" i="1" dirty="0" err="1"/>
              <a:t>Inflation</a:t>
            </a:r>
            <a:endParaRPr lang="tr-TR" sz="1400" i="1" dirty="0"/>
          </a:p>
          <a:p>
            <a:pPr lvl="2"/>
            <a:r>
              <a:rPr lang="tr-TR" sz="1400" i="1" dirty="0" err="1"/>
              <a:t>Currency</a:t>
            </a:r>
            <a:endParaRPr lang="tr-TR" sz="1400" i="1" dirty="0"/>
          </a:p>
          <a:p>
            <a:r>
              <a:rPr lang="tr-TR" sz="1600" i="1" dirty="0"/>
              <a:t>- Product </a:t>
            </a:r>
            <a:r>
              <a:rPr lang="tr-TR" sz="1600" i="1" dirty="0" err="1"/>
              <a:t>Based</a:t>
            </a:r>
            <a:r>
              <a:rPr lang="tr-TR" sz="1600" i="1" dirty="0"/>
              <a:t> </a:t>
            </a:r>
            <a:r>
              <a:rPr lang="tr-TR" sz="1600" i="1" dirty="0" err="1"/>
              <a:t>Export</a:t>
            </a:r>
            <a:r>
              <a:rPr lang="tr-TR" sz="1600" i="1" dirty="0"/>
              <a:t>/</a:t>
            </a:r>
            <a:r>
              <a:rPr lang="tr-TR" sz="1600" i="1" dirty="0" err="1"/>
              <a:t>Import</a:t>
            </a:r>
            <a:r>
              <a:rPr lang="tr-TR" sz="1600" i="1" dirty="0"/>
              <a:t> 		   Rate</a:t>
            </a:r>
          </a:p>
          <a:p>
            <a:endParaRPr lang="tr-TR" sz="1600" dirty="0"/>
          </a:p>
        </p:txBody>
      </p:sp>
      <p:pic>
        <p:nvPicPr>
          <p:cNvPr id="7" name="Resim 1" descr="C:\Users\Hp\AppData\Local\Microsoft\Windows\INetCache\Content.MSO\FE15BD0F.tmp">
            <a:extLst>
              <a:ext uri="{FF2B5EF4-FFF2-40B4-BE49-F238E27FC236}">
                <a16:creationId xmlns:a16="http://schemas.microsoft.com/office/drawing/2014/main" id="{E5965C35-19FF-47F3-A5CE-F60F58B35302}"/>
              </a:ext>
            </a:extLst>
          </p:cNvPr>
          <p:cNvPicPr>
            <a:picLocks/>
          </p:cNvPicPr>
          <p:nvPr/>
        </p:nvPicPr>
        <p:blipFill rotWithShape="1">
          <a:blip r:embed="rId2" cstate="print">
            <a:extLst>
              <a:ext uri="{28A0092B-C50C-407E-A947-70E740481C1C}">
                <a14:useLocalDpi xmlns:a14="http://schemas.microsoft.com/office/drawing/2010/main" val="0"/>
              </a:ext>
            </a:extLst>
          </a:blip>
          <a:srcRect t="6923" r="11838"/>
          <a:stretch/>
        </p:blipFill>
        <p:spPr bwMode="auto">
          <a:xfrm>
            <a:off x="4149969" y="0"/>
            <a:ext cx="5952394" cy="6857999"/>
          </a:xfrm>
          <a:prstGeom prst="rect">
            <a:avLst/>
          </a:prstGeom>
          <a:noFill/>
        </p:spPr>
      </p:pic>
      <p:sp>
        <p:nvSpPr>
          <p:cNvPr id="4" name="Rectangle 3">
            <a:extLst>
              <a:ext uri="{FF2B5EF4-FFF2-40B4-BE49-F238E27FC236}">
                <a16:creationId xmlns:a16="http://schemas.microsoft.com/office/drawing/2014/main" id="{6F066E37-98B7-48BC-850C-BB6AA3EE3E6B}"/>
              </a:ext>
            </a:extLst>
          </p:cNvPr>
          <p:cNvSpPr/>
          <p:nvPr/>
        </p:nvSpPr>
        <p:spPr>
          <a:xfrm>
            <a:off x="9571158" y="-1"/>
            <a:ext cx="1333501" cy="1819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52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2265-E446-4DA7-9461-9B12B85A5AE9}"/>
              </a:ext>
            </a:extLst>
          </p:cNvPr>
          <p:cNvSpPr>
            <a:spLocks noGrp="1"/>
          </p:cNvSpPr>
          <p:nvPr>
            <p:ph type="title"/>
          </p:nvPr>
        </p:nvSpPr>
        <p:spPr/>
        <p:txBody>
          <a:bodyPr/>
          <a:lstStyle/>
          <a:p>
            <a:r>
              <a:rPr lang="en-US" dirty="0"/>
              <a:t>Where do we get data?</a:t>
            </a:r>
            <a:br>
              <a:rPr lang="tr-TR" dirty="0"/>
            </a:br>
            <a:br>
              <a:rPr lang="en-US" dirty="0"/>
            </a:br>
            <a:r>
              <a:rPr lang="tr-TR" dirty="0"/>
              <a:t>&amp;&amp;</a:t>
            </a:r>
            <a:br>
              <a:rPr lang="tr-TR" dirty="0"/>
            </a:br>
            <a:br>
              <a:rPr lang="tr-TR" dirty="0"/>
            </a:br>
            <a:r>
              <a:rPr lang="tr-TR" dirty="0"/>
              <a:t>Data </a:t>
            </a:r>
            <a:r>
              <a:rPr lang="tr-TR" dirty="0" err="1"/>
              <a:t>Preparation</a:t>
            </a:r>
            <a:endParaRPr lang="en-US" dirty="0"/>
          </a:p>
        </p:txBody>
      </p:sp>
      <p:sp>
        <p:nvSpPr>
          <p:cNvPr id="3" name="Content Placeholder 2">
            <a:extLst>
              <a:ext uri="{FF2B5EF4-FFF2-40B4-BE49-F238E27FC236}">
                <a16:creationId xmlns:a16="http://schemas.microsoft.com/office/drawing/2014/main" id="{E3AD8F0E-E593-4FDD-8B0B-45375B3DB9C6}"/>
              </a:ext>
            </a:extLst>
          </p:cNvPr>
          <p:cNvSpPr>
            <a:spLocks noGrp="1"/>
          </p:cNvSpPr>
          <p:nvPr>
            <p:ph idx="1"/>
          </p:nvPr>
        </p:nvSpPr>
        <p:spPr>
          <a:xfrm>
            <a:off x="3455505" y="367098"/>
            <a:ext cx="8736495" cy="6490901"/>
          </a:xfrm>
        </p:spPr>
        <p:txBody>
          <a:bodyPr>
            <a:normAutofit fontScale="55000" lnSpcReduction="20000"/>
          </a:bodyPr>
          <a:lstStyle/>
          <a:p>
            <a:pPr marL="0" indent="0">
              <a:buNone/>
            </a:pPr>
            <a:endParaRPr lang="tr-TR" sz="1600" i="1" dirty="0"/>
          </a:p>
          <a:p>
            <a:pPr marL="0" indent="0">
              <a:buNone/>
            </a:pPr>
            <a:endParaRPr lang="tr-TR" sz="1600" i="1" dirty="0"/>
          </a:p>
          <a:p>
            <a:pPr marL="0" indent="0">
              <a:buNone/>
            </a:pPr>
            <a:endParaRPr lang="tr-TR" sz="1800" b="1" i="1" dirty="0"/>
          </a:p>
          <a:p>
            <a:pPr marL="0" indent="0">
              <a:buNone/>
            </a:pPr>
            <a:endParaRPr lang="tr-TR" sz="1800" b="1" i="1" dirty="0"/>
          </a:p>
          <a:p>
            <a:pPr marL="0" indent="0">
              <a:buNone/>
            </a:pPr>
            <a:r>
              <a:rPr lang="tr-TR" sz="2700" b="1" i="1" u="sng" dirty="0"/>
              <a:t>WHERE DO WE GET DATA ?</a:t>
            </a:r>
          </a:p>
          <a:p>
            <a:pPr marL="0" indent="0">
              <a:buNone/>
            </a:pPr>
            <a:r>
              <a:rPr lang="tr-TR" sz="2200" i="1" dirty="0" err="1"/>
              <a:t>For</a:t>
            </a:r>
            <a:r>
              <a:rPr lang="tr-TR" sz="2200" i="1" dirty="0"/>
              <a:t> </a:t>
            </a:r>
            <a:r>
              <a:rPr lang="tr-TR" sz="2200" i="1" dirty="0" err="1"/>
              <a:t>Import</a:t>
            </a:r>
            <a:r>
              <a:rPr lang="tr-TR" sz="2200" i="1" dirty="0"/>
              <a:t> Data </a:t>
            </a:r>
            <a:r>
              <a:rPr lang="tr-TR" sz="2200" i="1" dirty="0">
                <a:sym typeface="Wingdings" panose="05000000000000000000" pitchFamily="2" charset="2"/>
              </a:rPr>
              <a:t> </a:t>
            </a:r>
            <a:r>
              <a:rPr lang="tr-TR" sz="2200" i="1" dirty="0">
                <a:sym typeface="Wingdings" panose="05000000000000000000" pitchFamily="2" charset="2"/>
                <a:hlinkClick r:id="rId2"/>
              </a:rPr>
              <a:t>http://www.oaib.gov.tr/</a:t>
            </a:r>
            <a:endParaRPr lang="tr-TR" sz="2200" i="1" dirty="0">
              <a:sym typeface="Wingdings" panose="05000000000000000000" pitchFamily="2" charset="2"/>
            </a:endParaRPr>
          </a:p>
          <a:p>
            <a:pPr marL="0" indent="0">
              <a:buNone/>
            </a:pPr>
            <a:r>
              <a:rPr lang="tr-TR" sz="2200" i="1" dirty="0" err="1">
                <a:sym typeface="Wingdings" panose="05000000000000000000" pitchFamily="2" charset="2"/>
              </a:rPr>
              <a:t>For</a:t>
            </a:r>
            <a:r>
              <a:rPr lang="tr-TR" sz="2200" i="1" dirty="0">
                <a:sym typeface="Wingdings" panose="05000000000000000000" pitchFamily="2" charset="2"/>
              </a:rPr>
              <a:t> </a:t>
            </a:r>
            <a:r>
              <a:rPr lang="tr-TR" sz="2200" i="1" dirty="0" err="1">
                <a:sym typeface="Wingdings" panose="05000000000000000000" pitchFamily="2" charset="2"/>
              </a:rPr>
              <a:t>Export</a:t>
            </a:r>
            <a:r>
              <a:rPr lang="tr-TR" sz="2200" i="1" dirty="0">
                <a:sym typeface="Wingdings" panose="05000000000000000000" pitchFamily="2" charset="2"/>
              </a:rPr>
              <a:t> Data  </a:t>
            </a:r>
            <a:r>
              <a:rPr lang="tr-TR" sz="2200" i="1" dirty="0">
                <a:sym typeface="Wingdings" panose="05000000000000000000" pitchFamily="2" charset="2"/>
                <a:hlinkClick r:id="rId3"/>
              </a:rPr>
              <a:t>http://www.tim.org.tr/tr/ihracat-rakamlari.html</a:t>
            </a:r>
            <a:endParaRPr lang="tr-TR" sz="2200" i="1" dirty="0">
              <a:sym typeface="Wingdings" panose="05000000000000000000" pitchFamily="2" charset="2"/>
            </a:endParaRPr>
          </a:p>
          <a:p>
            <a:pPr marL="0" indent="0">
              <a:buNone/>
            </a:pPr>
            <a:r>
              <a:rPr lang="tr-TR" sz="2200" i="1" dirty="0" err="1"/>
              <a:t>For</a:t>
            </a:r>
            <a:r>
              <a:rPr lang="tr-TR" sz="2200" i="1" dirty="0"/>
              <a:t> </a:t>
            </a:r>
            <a:r>
              <a:rPr lang="tr-TR" sz="2200" i="1" dirty="0" err="1"/>
              <a:t>Inflation</a:t>
            </a:r>
            <a:r>
              <a:rPr lang="tr-TR" sz="2200" i="1" dirty="0"/>
              <a:t>  </a:t>
            </a:r>
            <a:r>
              <a:rPr lang="tr-TR" sz="2200" i="1" dirty="0">
                <a:sym typeface="Wingdings" panose="05000000000000000000" pitchFamily="2" charset="2"/>
              </a:rPr>
              <a:t> </a:t>
            </a:r>
            <a:r>
              <a:rPr lang="tr-TR" sz="2200" i="1" dirty="0">
                <a:sym typeface="Wingdings" panose="05000000000000000000" pitchFamily="2" charset="2"/>
                <a:hlinkClick r:id="rId4"/>
              </a:rPr>
              <a:t>https://www.tcmb.gov.tr/wps/wcm/connect/TR/TCMB+TR/Main+Menu/Istatistikler/Enflasyon+Verileri/Tuketici+Fiyatlari</a:t>
            </a:r>
            <a:endParaRPr lang="tr-TR" sz="2200" i="1" dirty="0">
              <a:sym typeface="Wingdings" panose="05000000000000000000" pitchFamily="2" charset="2"/>
            </a:endParaRPr>
          </a:p>
          <a:p>
            <a:pPr marL="0" indent="0">
              <a:buNone/>
            </a:pPr>
            <a:r>
              <a:rPr lang="tr-TR" sz="2200" i="1" dirty="0" err="1">
                <a:sym typeface="Wingdings" panose="05000000000000000000" pitchFamily="2" charset="2"/>
              </a:rPr>
              <a:t>For</a:t>
            </a:r>
            <a:r>
              <a:rPr lang="tr-TR" sz="2200" i="1" dirty="0">
                <a:sym typeface="Wingdings" panose="05000000000000000000" pitchFamily="2" charset="2"/>
              </a:rPr>
              <a:t> Exchange Rate Data  </a:t>
            </a:r>
            <a:r>
              <a:rPr lang="tr-TR" sz="2200" i="1" dirty="0">
                <a:sym typeface="Wingdings" panose="05000000000000000000" pitchFamily="2" charset="2"/>
                <a:hlinkClick r:id="rId5"/>
              </a:rPr>
              <a:t>https://github.com/algopoly/EVDS</a:t>
            </a:r>
            <a:endParaRPr lang="tr-TR" sz="2200" i="1" dirty="0">
              <a:sym typeface="Wingdings" panose="05000000000000000000" pitchFamily="2" charset="2"/>
            </a:endParaRPr>
          </a:p>
          <a:p>
            <a:pPr marL="0" indent="0">
              <a:buNone/>
            </a:pPr>
            <a:r>
              <a:rPr lang="tr-TR" sz="2200" i="1" dirty="0" err="1">
                <a:sym typeface="Wingdings" panose="05000000000000000000" pitchFamily="2" charset="2"/>
              </a:rPr>
              <a:t>For</a:t>
            </a:r>
            <a:r>
              <a:rPr lang="tr-TR" sz="2200" i="1" dirty="0">
                <a:sym typeface="Wingdings" panose="05000000000000000000" pitchFamily="2" charset="2"/>
              </a:rPr>
              <a:t> </a:t>
            </a:r>
            <a:r>
              <a:rPr lang="tr-TR" sz="2200" i="1" dirty="0" err="1">
                <a:sym typeface="Wingdings" panose="05000000000000000000" pitchFamily="2" charset="2"/>
              </a:rPr>
              <a:t>Interest</a:t>
            </a:r>
            <a:r>
              <a:rPr lang="tr-TR" sz="2200" i="1" dirty="0">
                <a:sym typeface="Wingdings" panose="05000000000000000000" pitchFamily="2" charset="2"/>
              </a:rPr>
              <a:t> Data  </a:t>
            </a:r>
            <a:r>
              <a:rPr lang="tr-TR" sz="2200" i="1" dirty="0">
                <a:sym typeface="Wingdings" panose="05000000000000000000" pitchFamily="2" charset="2"/>
                <a:hlinkClick r:id="rId6"/>
              </a:rPr>
              <a:t>https://evds2.tcmb.gov.tr/</a:t>
            </a:r>
            <a:endParaRPr lang="tr-TR" sz="2100" b="1" i="1" dirty="0">
              <a:sym typeface="Wingdings" panose="05000000000000000000" pitchFamily="2" charset="2"/>
            </a:endParaRPr>
          </a:p>
          <a:p>
            <a:pPr marL="0" indent="0">
              <a:buNone/>
            </a:pPr>
            <a:endParaRPr lang="tr-TR" sz="2100" b="1" i="1" dirty="0">
              <a:sym typeface="Wingdings" panose="05000000000000000000" pitchFamily="2" charset="2"/>
            </a:endParaRPr>
          </a:p>
          <a:p>
            <a:pPr marL="0" indent="0">
              <a:buNone/>
            </a:pPr>
            <a:r>
              <a:rPr lang="tr-TR" sz="2700" b="1" i="1" u="sng" dirty="0">
                <a:sym typeface="Wingdings" panose="05000000000000000000" pitchFamily="2" charset="2"/>
              </a:rPr>
              <a:t>DATA PREPARATION</a:t>
            </a:r>
          </a:p>
          <a:p>
            <a:pPr marL="0" indent="0">
              <a:buNone/>
            </a:pPr>
            <a:r>
              <a:rPr lang="en-US" sz="2100" b="1" i="1" dirty="0"/>
              <a:t>Data Identification </a:t>
            </a:r>
            <a:r>
              <a:rPr lang="tr-TR" sz="2100" b="1" i="1" dirty="0"/>
              <a:t>: </a:t>
            </a:r>
          </a:p>
          <a:p>
            <a:pPr marL="0" indent="0">
              <a:buNone/>
            </a:pP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Our</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main data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used</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between</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2010 - 2018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import</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and</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export</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results</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addition</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inflation</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and</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currency</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figures</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are</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our</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main </a:t>
            </a:r>
            <a:r>
              <a:rPr lang="tr-TR" altLang="en-US" sz="21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variables</a:t>
            </a:r>
            <a:r>
              <a:rPr lang="tr-TR" altLang="en-US" sz="2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100" dirty="0">
                <a:solidFill>
                  <a:schemeClr val="tx1"/>
                </a:solidFill>
              </a:rPr>
              <a:t> </a:t>
            </a:r>
            <a:endParaRPr lang="tr-TR" altLang="en-US" sz="2100" dirty="0">
              <a:solidFill>
                <a:schemeClr val="tx1"/>
              </a:solidFill>
            </a:endParaRPr>
          </a:p>
          <a:p>
            <a:pPr marL="0" indent="0">
              <a:buNone/>
            </a:pPr>
            <a:r>
              <a:rPr lang="en-US" sz="2100" b="1" i="1" dirty="0"/>
              <a:t>Data Acquisition &amp; Filtering </a:t>
            </a:r>
            <a:r>
              <a:rPr lang="tr-TR" sz="2100" b="1" i="1" dirty="0"/>
              <a:t>:</a:t>
            </a:r>
          </a:p>
          <a:p>
            <a:pPr marL="0" indent="0">
              <a:buNone/>
            </a:pPr>
            <a:r>
              <a:rPr lang="tr-TR" sz="2100" b="1" dirty="0"/>
              <a:t> </a:t>
            </a:r>
            <a:r>
              <a:rPr lang="tr-TR" sz="2100" dirty="0" err="1">
                <a:solidFill>
                  <a:schemeClr val="tx1"/>
                </a:solidFill>
                <a:latin typeface="Times New Roman" panose="02020603050405020304" pitchFamily="18" charset="0"/>
                <a:cs typeface="Times New Roman" panose="02020603050405020304" pitchFamily="18" charset="0"/>
              </a:rPr>
              <a:t>Above</a:t>
            </a:r>
            <a:r>
              <a:rPr lang="tr-TR" sz="2100" dirty="0">
                <a:solidFill>
                  <a:schemeClr val="tx1"/>
                </a:solidFill>
                <a:latin typeface="Times New Roman" panose="02020603050405020304" pitchFamily="18" charset="0"/>
                <a:cs typeface="Times New Roman" panose="02020603050405020304" pitchFamily="18" charset="0"/>
              </a:rPr>
              <a:t> data </a:t>
            </a:r>
            <a:r>
              <a:rPr lang="tr-TR" sz="2100" dirty="0" err="1">
                <a:solidFill>
                  <a:schemeClr val="tx1"/>
                </a:solidFill>
                <a:latin typeface="Times New Roman" panose="02020603050405020304" pitchFamily="18" charset="0"/>
                <a:cs typeface="Times New Roman" panose="02020603050405020304" pitchFamily="18" charset="0"/>
              </a:rPr>
              <a:t>links</a:t>
            </a:r>
            <a:r>
              <a:rPr lang="tr-TR" sz="2100" dirty="0">
                <a:solidFill>
                  <a:schemeClr val="tx1"/>
                </a:solidFill>
                <a:latin typeface="Times New Roman" panose="02020603050405020304" pitchFamily="18" charset="0"/>
                <a:cs typeface="Times New Roman" panose="02020603050405020304" pitchFamily="18" charset="0"/>
              </a:rPr>
              <a:t> </a:t>
            </a:r>
            <a:r>
              <a:rPr lang="tr-TR" sz="2100" dirty="0" err="1">
                <a:solidFill>
                  <a:schemeClr val="tx1"/>
                </a:solidFill>
                <a:latin typeface="Times New Roman" panose="02020603050405020304" pitchFamily="18" charset="0"/>
                <a:cs typeface="Times New Roman" panose="02020603050405020304" pitchFamily="18" charset="0"/>
              </a:rPr>
              <a:t>was</a:t>
            </a:r>
            <a:r>
              <a:rPr lang="tr-TR" sz="2100" dirty="0">
                <a:solidFill>
                  <a:schemeClr val="tx1"/>
                </a:solidFill>
                <a:latin typeface="Times New Roman" panose="02020603050405020304" pitchFamily="18" charset="0"/>
                <a:cs typeface="Times New Roman" panose="02020603050405020304" pitchFamily="18" charset="0"/>
              </a:rPr>
              <a:t> </a:t>
            </a:r>
            <a:r>
              <a:rPr lang="tr-TR" sz="2100" dirty="0" err="1">
                <a:solidFill>
                  <a:schemeClr val="tx1"/>
                </a:solidFill>
                <a:latin typeface="Times New Roman" panose="02020603050405020304" pitchFamily="18" charset="0"/>
                <a:cs typeface="Times New Roman" panose="02020603050405020304" pitchFamily="18" charset="0"/>
              </a:rPr>
              <a:t>used</a:t>
            </a:r>
            <a:r>
              <a:rPr lang="tr-TR" sz="2100" dirty="0">
                <a:solidFill>
                  <a:schemeClr val="tx1"/>
                </a:solidFill>
                <a:latin typeface="Times New Roman" panose="02020603050405020304" pitchFamily="18" charset="0"/>
                <a:cs typeface="Times New Roman" panose="02020603050405020304" pitchFamily="18" charset="0"/>
              </a:rPr>
              <a:t> </a:t>
            </a:r>
            <a:r>
              <a:rPr lang="tr-TR" sz="2100" dirty="0" err="1">
                <a:solidFill>
                  <a:schemeClr val="tx1"/>
                </a:solidFill>
                <a:latin typeface="Times New Roman" panose="02020603050405020304" pitchFamily="18" charset="0"/>
                <a:cs typeface="Times New Roman" panose="02020603050405020304" pitchFamily="18" charset="0"/>
              </a:rPr>
              <a:t>this</a:t>
            </a:r>
            <a:r>
              <a:rPr lang="tr-TR" sz="2100" dirty="0">
                <a:solidFill>
                  <a:schemeClr val="tx1"/>
                </a:solidFill>
                <a:latin typeface="Times New Roman" panose="02020603050405020304" pitchFamily="18" charset="0"/>
                <a:cs typeface="Times New Roman" panose="02020603050405020304" pitchFamily="18" charset="0"/>
              </a:rPr>
              <a:t> </a:t>
            </a:r>
            <a:r>
              <a:rPr lang="tr-TR" sz="2100" dirty="0" err="1">
                <a:solidFill>
                  <a:schemeClr val="tx1"/>
                </a:solidFill>
                <a:latin typeface="Times New Roman" panose="02020603050405020304" pitchFamily="18" charset="0"/>
                <a:cs typeface="Times New Roman" panose="02020603050405020304" pitchFamily="18" charset="0"/>
              </a:rPr>
              <a:t>stage</a:t>
            </a:r>
            <a:r>
              <a:rPr lang="tr-TR" sz="21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100" b="1" i="1" dirty="0"/>
              <a:t>Data Validation &amp; Cleansing</a:t>
            </a:r>
            <a:r>
              <a:rPr lang="tr-TR" sz="2100" b="1" i="1" dirty="0"/>
              <a:t> :</a:t>
            </a:r>
            <a:endParaRPr lang="en-US" sz="2100" b="1" i="1" dirty="0"/>
          </a:p>
          <a:p>
            <a:pPr marL="0" indent="0">
              <a:buNone/>
            </a:pPr>
            <a:r>
              <a:rPr lang="en-US" sz="2100" dirty="0">
                <a:solidFill>
                  <a:schemeClr val="tx1"/>
                </a:solidFill>
                <a:latin typeface="Times New Roman" panose="02020603050405020304" pitchFamily="18" charset="0"/>
                <a:cs typeface="Times New Roman" panose="02020603050405020304" pitchFamily="18" charset="0"/>
              </a:rPr>
              <a:t>Invalid data can skew and falsify analysis results. The Data Validation and Cleansing stage is dedicated to establishing often complex validation rules and removing any known invalid data.</a:t>
            </a:r>
            <a:endParaRPr lang="tr-TR" sz="2100" dirty="0">
              <a:solidFill>
                <a:schemeClr val="tx1"/>
              </a:solidFill>
              <a:latin typeface="Times New Roman" panose="02020603050405020304" pitchFamily="18" charset="0"/>
              <a:cs typeface="Times New Roman" panose="02020603050405020304" pitchFamily="18" charset="0"/>
            </a:endParaRPr>
          </a:p>
          <a:p>
            <a:pPr marL="0" indent="0">
              <a:buNone/>
            </a:pPr>
            <a:r>
              <a:rPr lang="en-US" sz="2100" dirty="0">
                <a:solidFill>
                  <a:schemeClr val="tx1"/>
                </a:solidFill>
                <a:latin typeface="Times New Roman" panose="02020603050405020304" pitchFamily="18" charset="0"/>
                <a:cs typeface="Times New Roman" panose="02020603050405020304" pitchFamily="18" charset="0"/>
              </a:rPr>
              <a:t>We removed the NA rows and change the column names of data. Also we don’t use total amount, because of this removed the total amount columns. And convert char data types to numeric data types for all columns except sector type code and sector name columns.</a:t>
            </a:r>
            <a:endParaRPr lang="tr-TR" sz="2100" dirty="0">
              <a:solidFill>
                <a:schemeClr val="tx1"/>
              </a:solidFill>
              <a:latin typeface="Times New Roman" panose="02020603050405020304" pitchFamily="18" charset="0"/>
              <a:cs typeface="Times New Roman" panose="02020603050405020304" pitchFamily="18" charset="0"/>
            </a:endParaRPr>
          </a:p>
          <a:p>
            <a:pPr marL="0" indent="0">
              <a:buNone/>
            </a:pPr>
            <a:r>
              <a:rPr lang="en-US" sz="2100" b="1" i="1" dirty="0"/>
              <a:t>Data Aggregation &amp; Representation</a:t>
            </a:r>
            <a:r>
              <a:rPr lang="tr-TR" sz="2100" b="1" i="1" dirty="0"/>
              <a:t> : </a:t>
            </a:r>
            <a:endParaRPr lang="en-US" sz="2100" b="1" i="1" dirty="0"/>
          </a:p>
          <a:p>
            <a:pPr marL="0" indent="0">
              <a:buNone/>
            </a:pPr>
            <a:r>
              <a:rPr lang="en-US" sz="2100" dirty="0">
                <a:solidFill>
                  <a:schemeClr val="tx1"/>
                </a:solidFill>
                <a:latin typeface="Times New Roman" panose="02020603050405020304" pitchFamily="18" charset="0"/>
                <a:cs typeface="Times New Roman" panose="02020603050405020304" pitchFamily="18" charset="0"/>
              </a:rPr>
              <a:t>Data may be spread across multiple datasets, requiring that datasets be joined together via common fields, for example date or ID. In our cases, the same data fields appear in multiple datasets, such as sector type code and sector name. Either way, a method of data reconciliation is required or the dataset representing the correct value needs to be determined.</a:t>
            </a:r>
          </a:p>
          <a:p>
            <a:pPr marL="0" indent="0">
              <a:buNone/>
            </a:pPr>
            <a:endParaRPr lang="en-US" altLang="en-US" sz="2100" dirty="0">
              <a:solidFill>
                <a:schemeClr val="tx1"/>
              </a:solidFill>
              <a:latin typeface="Arial" panose="020B0604020202020204" pitchFamily="34" charset="0"/>
            </a:endParaRPr>
          </a:p>
          <a:p>
            <a:pPr marL="0" indent="0">
              <a:buNone/>
            </a:pPr>
            <a:endParaRPr lang="en-US" sz="1600" dirty="0"/>
          </a:p>
          <a:p>
            <a:pPr marL="0" indent="0">
              <a:buNone/>
            </a:pPr>
            <a:endParaRPr lang="tr-TR" sz="1600" dirty="0">
              <a:sym typeface="Wingdings" panose="05000000000000000000" pitchFamily="2" charset="2"/>
            </a:endParaRPr>
          </a:p>
          <a:p>
            <a:pPr marL="0" indent="0">
              <a:buNone/>
            </a:pPr>
            <a:endParaRPr lang="tr-TR" sz="1600" dirty="0">
              <a:sym typeface="Wingdings" panose="05000000000000000000" pitchFamily="2" charset="2"/>
            </a:endParaRPr>
          </a:p>
          <a:p>
            <a:pPr marL="0" indent="0">
              <a:buNone/>
            </a:pPr>
            <a:endParaRPr lang="tr-TR" sz="1600" dirty="0">
              <a:sym typeface="Wingdings" panose="05000000000000000000" pitchFamily="2" charset="2"/>
            </a:endParaRPr>
          </a:p>
          <a:p>
            <a:pPr marL="0" indent="0">
              <a:buNone/>
            </a:pPr>
            <a:endParaRPr lang="tr-TR" dirty="0">
              <a:sym typeface="Wingdings" panose="05000000000000000000" pitchFamily="2" charset="2"/>
            </a:endParaRPr>
          </a:p>
          <a:p>
            <a:pPr marL="0" indent="0">
              <a:buNone/>
            </a:pPr>
            <a:endParaRPr lang="tr-TR" dirty="0">
              <a:sym typeface="Wingdings" panose="05000000000000000000" pitchFamily="2" charset="2"/>
            </a:endParaRPr>
          </a:p>
          <a:p>
            <a:pPr marL="0" indent="0">
              <a:buNone/>
            </a:pPr>
            <a:endParaRPr lang="en-US" dirty="0"/>
          </a:p>
        </p:txBody>
      </p:sp>
      <p:sp>
        <p:nvSpPr>
          <p:cNvPr id="5" name="Rectangle 2">
            <a:extLst>
              <a:ext uri="{FF2B5EF4-FFF2-40B4-BE49-F238E27FC236}">
                <a16:creationId xmlns:a16="http://schemas.microsoft.com/office/drawing/2014/main" id="{72366255-2B7E-44A0-B444-34A91AE8A46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598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7FAA6E5-D8F8-4DE2-859C-43BD4F89CA31}"/>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900" spc="-100"/>
              <a:t>Analysis With Graphics</a:t>
            </a:r>
          </a:p>
        </p:txBody>
      </p:sp>
      <p:pic>
        <p:nvPicPr>
          <p:cNvPr id="4" name="Resim 22">
            <a:extLst>
              <a:ext uri="{FF2B5EF4-FFF2-40B4-BE49-F238E27FC236}">
                <a16:creationId xmlns:a16="http://schemas.microsoft.com/office/drawing/2014/main" id="{94192F2C-9D7B-48DE-AADD-20E759847083}"/>
              </a:ext>
            </a:extLst>
          </p:cNvPr>
          <p:cNvPicPr>
            <a:picLocks noGrp="1"/>
          </p:cNvPicPr>
          <p:nvPr>
            <p:ph idx="1"/>
          </p:nvPr>
        </p:nvPicPr>
        <p:blipFill>
          <a:blip r:embed="rId2"/>
          <a:stretch>
            <a:fillRect/>
          </a:stretch>
        </p:blipFill>
        <p:spPr>
          <a:xfrm>
            <a:off x="5045411" y="556727"/>
            <a:ext cx="6367271" cy="3995462"/>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7FA3119C-0EF3-4654-8DEA-ACDEC59584D0}"/>
              </a:ext>
            </a:extLst>
          </p:cNvPr>
          <p:cNvSpPr txBox="1"/>
          <p:nvPr/>
        </p:nvSpPr>
        <p:spPr>
          <a:xfrm>
            <a:off x="5024043" y="4553712"/>
            <a:ext cx="6548832" cy="1477328"/>
          </a:xfrm>
          <a:prstGeom prst="rect">
            <a:avLst/>
          </a:prstGeom>
          <a:noFill/>
        </p:spPr>
        <p:txBody>
          <a:bodyPr wrap="square" rtlCol="0">
            <a:spAutoFit/>
          </a:bodyPr>
          <a:lstStyle/>
          <a:p>
            <a:endParaRPr lang="tr-TR" dirty="0"/>
          </a:p>
          <a:p>
            <a:r>
              <a:rPr lang="en-US" i="1" dirty="0"/>
              <a:t>The graph shows the year-based comparison of export and import amount data. A very long period of increases and decreases are moving synchronously. In April 2018, the import amount Line has a major decline, while export amount Line has a major increase.</a:t>
            </a:r>
          </a:p>
        </p:txBody>
      </p:sp>
    </p:spTree>
    <p:extLst>
      <p:ext uri="{BB962C8B-B14F-4D97-AF65-F5344CB8AC3E}">
        <p14:creationId xmlns:p14="http://schemas.microsoft.com/office/powerpoint/2010/main" val="219168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7382-0B50-4C0C-8F74-A88BC143AB50}"/>
              </a:ext>
            </a:extLst>
          </p:cNvPr>
          <p:cNvSpPr>
            <a:spLocks noGrp="1"/>
          </p:cNvSpPr>
          <p:nvPr>
            <p:ph type="title"/>
          </p:nvPr>
        </p:nvSpPr>
        <p:spPr>
          <a:xfrm>
            <a:off x="252919" y="1123837"/>
            <a:ext cx="2947482" cy="4601183"/>
          </a:xfrm>
        </p:spPr>
        <p:txBody>
          <a:bodyPr/>
          <a:lstStyle/>
          <a:p>
            <a:r>
              <a:rPr lang="tr-TR"/>
              <a:t>Analysis With Graphics</a:t>
            </a:r>
            <a:endParaRPr lang="en-US" dirty="0"/>
          </a:p>
        </p:txBody>
      </p:sp>
      <p:pic>
        <p:nvPicPr>
          <p:cNvPr id="4" name="Resim 30">
            <a:extLst>
              <a:ext uri="{FF2B5EF4-FFF2-40B4-BE49-F238E27FC236}">
                <a16:creationId xmlns:a16="http://schemas.microsoft.com/office/drawing/2014/main" id="{9C4DE102-74A1-4066-AFC0-BA9B785FB249}"/>
              </a:ext>
            </a:extLst>
          </p:cNvPr>
          <p:cNvPicPr>
            <a:picLocks noGrp="1"/>
          </p:cNvPicPr>
          <p:nvPr>
            <p:ph idx="1"/>
          </p:nvPr>
        </p:nvPicPr>
        <p:blipFill>
          <a:blip r:embed="rId2"/>
          <a:stretch>
            <a:fillRect/>
          </a:stretch>
        </p:blipFill>
        <p:spPr>
          <a:xfrm>
            <a:off x="3842361" y="338773"/>
            <a:ext cx="6884254" cy="4162889"/>
          </a:xfrm>
          <a:prstGeom prst="rect">
            <a:avLst/>
          </a:prstGeom>
        </p:spPr>
      </p:pic>
      <p:sp>
        <p:nvSpPr>
          <p:cNvPr id="5" name="TextBox 4">
            <a:extLst>
              <a:ext uri="{FF2B5EF4-FFF2-40B4-BE49-F238E27FC236}">
                <a16:creationId xmlns:a16="http://schemas.microsoft.com/office/drawing/2014/main" id="{299B46D1-6CD8-4385-963E-DBF23B0E547F}"/>
              </a:ext>
            </a:extLst>
          </p:cNvPr>
          <p:cNvSpPr txBox="1"/>
          <p:nvPr/>
        </p:nvSpPr>
        <p:spPr>
          <a:xfrm>
            <a:off x="3613639" y="4501662"/>
            <a:ext cx="8159261" cy="2585323"/>
          </a:xfrm>
          <a:prstGeom prst="rect">
            <a:avLst/>
          </a:prstGeom>
          <a:noFill/>
        </p:spPr>
        <p:txBody>
          <a:bodyPr wrap="square" rtlCol="0">
            <a:spAutoFit/>
          </a:bodyPr>
          <a:lstStyle/>
          <a:p>
            <a:endParaRPr lang="tr-TR" i="1" dirty="0"/>
          </a:p>
          <a:p>
            <a:r>
              <a:rPr lang="en-US" i="1" dirty="0"/>
              <a:t>The graph shows export amounts, USD rate and inflation. First thing that take attention is USD rate is increasing slowly or fast but it is always increasing  however export amount and inflation is fluctuated by years. Export amount and inflation is nearly synchronized. If we look at 2014-2016 USD rate is increasing and export amount is decreased significantly however in 2016-2018 USD rate is increasing again and export amount is increased significantly which means that only USD rate is not enough to explain direction and fluctuations in export amounts. </a:t>
            </a:r>
          </a:p>
          <a:p>
            <a:endParaRPr lang="en-US" dirty="0"/>
          </a:p>
        </p:txBody>
      </p:sp>
    </p:spTree>
    <p:extLst>
      <p:ext uri="{BB962C8B-B14F-4D97-AF65-F5344CB8AC3E}">
        <p14:creationId xmlns:p14="http://schemas.microsoft.com/office/powerpoint/2010/main" val="82041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B731-3CD2-4083-B709-7EB16347D364}"/>
              </a:ext>
            </a:extLst>
          </p:cNvPr>
          <p:cNvSpPr>
            <a:spLocks noGrp="1"/>
          </p:cNvSpPr>
          <p:nvPr>
            <p:ph type="title"/>
          </p:nvPr>
        </p:nvSpPr>
        <p:spPr>
          <a:xfrm>
            <a:off x="252919" y="1123837"/>
            <a:ext cx="2947482" cy="4601183"/>
          </a:xfrm>
        </p:spPr>
        <p:txBody>
          <a:bodyPr vert="horz" lIns="91440" tIns="45720" rIns="91440" bIns="45720" rtlCol="0" anchor="ctr">
            <a:normAutofit/>
          </a:bodyPr>
          <a:lstStyle/>
          <a:p>
            <a:r>
              <a:rPr lang="en-US"/>
              <a:t>Analysis With Graphics</a:t>
            </a:r>
            <a:br>
              <a:rPr lang="en-US"/>
            </a:br>
            <a:endParaRPr lang="en-US"/>
          </a:p>
        </p:txBody>
      </p:sp>
      <p:sp>
        <p:nvSpPr>
          <p:cNvPr id="5" name="TextBox 4">
            <a:extLst>
              <a:ext uri="{FF2B5EF4-FFF2-40B4-BE49-F238E27FC236}">
                <a16:creationId xmlns:a16="http://schemas.microsoft.com/office/drawing/2014/main" id="{81D6D39B-B947-4C82-8F89-F9A301C9C282}"/>
              </a:ext>
            </a:extLst>
          </p:cNvPr>
          <p:cNvSpPr txBox="1"/>
          <p:nvPr/>
        </p:nvSpPr>
        <p:spPr>
          <a:xfrm>
            <a:off x="8589645" y="0"/>
            <a:ext cx="3244801" cy="3211825"/>
          </a:xfrm>
          <a:prstGeom prst="rect">
            <a:avLst/>
          </a:prstGeom>
        </p:spPr>
        <p:txBody>
          <a:bodyPr vert="horz" lIns="91440" tIns="45720" rIns="91440" bIns="45720" rtlCol="0" anchor="ctr">
            <a:normAutofit/>
          </a:bodyPr>
          <a:lstStyle/>
          <a:p>
            <a:pPr defTabSz="914400">
              <a:lnSpc>
                <a:spcPct val="90000"/>
              </a:lnSpc>
              <a:spcAft>
                <a:spcPts val="600"/>
              </a:spcAft>
              <a:buClr>
                <a:schemeClr val="accent1"/>
              </a:buClr>
            </a:pPr>
            <a:r>
              <a:rPr lang="tr-TR" dirty="0">
                <a:sym typeface="Wingdings" panose="05000000000000000000" pitchFamily="2" charset="2"/>
              </a:rPr>
              <a:t> </a:t>
            </a:r>
            <a:r>
              <a:rPr lang="en-US" dirty="0"/>
              <a:t>The graph shows export amount based on consumer price index and USD rate on monthly basis. Each year is indicated in different colors and every point shows monthly variables values.</a:t>
            </a:r>
          </a:p>
        </p:txBody>
      </p:sp>
      <p:pic>
        <p:nvPicPr>
          <p:cNvPr id="4" name="Resim 23">
            <a:extLst>
              <a:ext uri="{FF2B5EF4-FFF2-40B4-BE49-F238E27FC236}">
                <a16:creationId xmlns:a16="http://schemas.microsoft.com/office/drawing/2014/main" id="{13F792AF-CB6D-4024-9E3A-F13E07256E6E}"/>
              </a:ext>
            </a:extLst>
          </p:cNvPr>
          <p:cNvPicPr>
            <a:picLocks noGrp="1"/>
          </p:cNvPicPr>
          <p:nvPr>
            <p:ph idx="1"/>
          </p:nvPr>
        </p:nvPicPr>
        <p:blipFill>
          <a:blip r:embed="rId2"/>
          <a:stretch>
            <a:fillRect/>
          </a:stretch>
        </p:blipFill>
        <p:spPr>
          <a:xfrm>
            <a:off x="3722370" y="83824"/>
            <a:ext cx="4754880" cy="3211825"/>
          </a:xfrm>
          <a:prstGeom prst="rect">
            <a:avLst/>
          </a:prstGeom>
        </p:spPr>
      </p:pic>
      <p:pic>
        <p:nvPicPr>
          <p:cNvPr id="12" name="Resim 24">
            <a:extLst>
              <a:ext uri="{FF2B5EF4-FFF2-40B4-BE49-F238E27FC236}">
                <a16:creationId xmlns:a16="http://schemas.microsoft.com/office/drawing/2014/main" id="{3083A063-DD3E-47FA-8496-8A8F7AA3A029}"/>
              </a:ext>
            </a:extLst>
          </p:cNvPr>
          <p:cNvPicPr/>
          <p:nvPr/>
        </p:nvPicPr>
        <p:blipFill>
          <a:blip r:embed="rId3"/>
          <a:stretch>
            <a:fillRect/>
          </a:stretch>
        </p:blipFill>
        <p:spPr>
          <a:xfrm>
            <a:off x="3722368" y="3648075"/>
            <a:ext cx="4754880" cy="3014719"/>
          </a:xfrm>
          <a:prstGeom prst="rect">
            <a:avLst/>
          </a:prstGeom>
        </p:spPr>
      </p:pic>
      <p:sp>
        <p:nvSpPr>
          <p:cNvPr id="6" name="Rectangle 5">
            <a:extLst>
              <a:ext uri="{FF2B5EF4-FFF2-40B4-BE49-F238E27FC236}">
                <a16:creationId xmlns:a16="http://schemas.microsoft.com/office/drawing/2014/main" id="{27CA9960-E58A-43B1-B65E-EAD2AB061A12}"/>
              </a:ext>
            </a:extLst>
          </p:cNvPr>
          <p:cNvSpPr/>
          <p:nvPr/>
        </p:nvSpPr>
        <p:spPr>
          <a:xfrm>
            <a:off x="8713176" y="3807795"/>
            <a:ext cx="2812071" cy="2153731"/>
          </a:xfrm>
          <a:prstGeom prst="rect">
            <a:avLst/>
          </a:prstGeom>
        </p:spPr>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dirty="0">
                <a:latin typeface="Calibri" panose="020F0502020204030204" pitchFamily="34" charset="0"/>
                <a:ea typeface="Calibri" panose="020F0502020204030204" pitchFamily="34" charset="0"/>
                <a:cs typeface="Times New Roman" panose="02020603050405020304" pitchFamily="18" charset="0"/>
              </a:rPr>
              <a:t>The graph shows import amount based on consumer price index and USD rate on monthly basis. Each year is indicated in different colors and every point shows monthly variables values.</a:t>
            </a:r>
          </a:p>
        </p:txBody>
      </p:sp>
    </p:spTree>
    <p:extLst>
      <p:ext uri="{BB962C8B-B14F-4D97-AF65-F5344CB8AC3E}">
        <p14:creationId xmlns:p14="http://schemas.microsoft.com/office/powerpoint/2010/main" val="14920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57DD-0394-4B33-AE44-53C1D30FF419}"/>
              </a:ext>
            </a:extLst>
          </p:cNvPr>
          <p:cNvSpPr>
            <a:spLocks noGrp="1"/>
          </p:cNvSpPr>
          <p:nvPr>
            <p:ph type="title"/>
          </p:nvPr>
        </p:nvSpPr>
        <p:spPr/>
        <p:txBody>
          <a:bodyPr/>
          <a:lstStyle/>
          <a:p>
            <a:r>
              <a:rPr lang="tr-TR" dirty="0"/>
              <a:t>Analysis </a:t>
            </a:r>
            <a:r>
              <a:rPr lang="tr-TR" dirty="0" err="1"/>
              <a:t>With</a:t>
            </a:r>
            <a:br>
              <a:rPr lang="tr-TR" dirty="0"/>
            </a:br>
            <a:r>
              <a:rPr lang="tr-TR" dirty="0"/>
              <a:t>Graphics</a:t>
            </a:r>
            <a:endParaRPr lang="en-US" dirty="0"/>
          </a:p>
        </p:txBody>
      </p:sp>
      <p:pic>
        <p:nvPicPr>
          <p:cNvPr id="4" name="Resim 21" descr="C:\Users\Hp\AppData\Local\Microsoft\Windows\INetCache\Content.MSO\7A132D5.tmp">
            <a:extLst>
              <a:ext uri="{FF2B5EF4-FFF2-40B4-BE49-F238E27FC236}">
                <a16:creationId xmlns:a16="http://schemas.microsoft.com/office/drawing/2014/main" id="{C2574432-8786-436B-9D18-0E2448112DE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7264" y="747695"/>
            <a:ext cx="7666061" cy="4367229"/>
          </a:xfrm>
          <a:prstGeom prst="rect">
            <a:avLst/>
          </a:prstGeom>
          <a:noFill/>
          <a:ln>
            <a:noFill/>
          </a:ln>
        </p:spPr>
      </p:pic>
      <p:sp>
        <p:nvSpPr>
          <p:cNvPr id="5" name="TextBox 4">
            <a:extLst>
              <a:ext uri="{FF2B5EF4-FFF2-40B4-BE49-F238E27FC236}">
                <a16:creationId xmlns:a16="http://schemas.microsoft.com/office/drawing/2014/main" id="{CBF42C9B-A159-4577-B208-FC936D7E6BA4}"/>
              </a:ext>
            </a:extLst>
          </p:cNvPr>
          <p:cNvSpPr txBox="1"/>
          <p:nvPr/>
        </p:nvSpPr>
        <p:spPr>
          <a:xfrm>
            <a:off x="9618784" y="183173"/>
            <a:ext cx="2469173" cy="369332"/>
          </a:xfrm>
          <a:prstGeom prst="rect">
            <a:avLst/>
          </a:prstGeom>
          <a:noFill/>
        </p:spPr>
        <p:txBody>
          <a:bodyPr wrap="square" rtlCol="0">
            <a:spAutoFit/>
          </a:bodyPr>
          <a:lstStyle/>
          <a:p>
            <a:r>
              <a:rPr lang="tr-TR" b="1" dirty="0" err="1">
                <a:effectLst>
                  <a:outerShdw blurRad="38100" dist="38100" dir="2700000" algn="tl">
                    <a:srgbClr val="000000">
                      <a:alpha val="43137"/>
                    </a:srgbClr>
                  </a:outerShdw>
                </a:effectLst>
              </a:rPr>
              <a:t>Sector</a:t>
            </a:r>
            <a:r>
              <a:rPr lang="tr-TR" b="1" dirty="0">
                <a:effectLst>
                  <a:outerShdw blurRad="38100" dist="38100" dir="2700000" algn="tl">
                    <a:srgbClr val="000000">
                      <a:alpha val="43137"/>
                    </a:srgbClr>
                  </a:outerShdw>
                </a:effectLst>
              </a:rPr>
              <a:t> </a:t>
            </a:r>
            <a:r>
              <a:rPr lang="tr-TR" b="1" dirty="0" err="1">
                <a:effectLst>
                  <a:outerShdw blurRad="38100" dist="38100" dir="2700000" algn="tl">
                    <a:srgbClr val="000000">
                      <a:alpha val="43137"/>
                    </a:srgbClr>
                  </a:outerShdw>
                </a:effectLst>
              </a:rPr>
              <a:t>Based</a:t>
            </a:r>
            <a:r>
              <a:rPr lang="tr-TR" b="1" dirty="0">
                <a:effectLst>
                  <a:outerShdw blurRad="38100" dist="38100" dir="2700000" algn="tl">
                    <a:srgbClr val="000000">
                      <a:alpha val="43137"/>
                    </a:srgbClr>
                  </a:outerShdw>
                </a:effectLst>
              </a:rPr>
              <a:t> Analysis</a:t>
            </a:r>
            <a:endParaRPr lang="en-US"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720BC9B6-0290-4746-90C3-7A0AAF9C19A6}"/>
              </a:ext>
            </a:extLst>
          </p:cNvPr>
          <p:cNvSpPr txBox="1"/>
          <p:nvPr/>
        </p:nvSpPr>
        <p:spPr>
          <a:xfrm>
            <a:off x="3859823" y="5114924"/>
            <a:ext cx="7666061" cy="1200329"/>
          </a:xfrm>
          <a:prstGeom prst="rect">
            <a:avLst/>
          </a:prstGeom>
          <a:noFill/>
        </p:spPr>
        <p:txBody>
          <a:bodyPr wrap="square" rtlCol="0">
            <a:spAutoFit/>
          </a:bodyPr>
          <a:lstStyle/>
          <a:p>
            <a:r>
              <a:rPr lang="en-US"/>
              <a:t>Yearly trade deficit amount graph was prepared based on the sector. In general, there is a constant decline. Although a clear result can not be seen due to the incomplete year for 2018, we can see that the year will be closed down again for two months due to the close of the year.</a:t>
            </a:r>
            <a:endParaRPr lang="en-US" dirty="0"/>
          </a:p>
        </p:txBody>
      </p:sp>
    </p:spTree>
    <p:extLst>
      <p:ext uri="{BB962C8B-B14F-4D97-AF65-F5344CB8AC3E}">
        <p14:creationId xmlns:p14="http://schemas.microsoft.com/office/powerpoint/2010/main" val="346604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1834-00BF-4E15-9698-85BC14F19682}"/>
              </a:ext>
            </a:extLst>
          </p:cNvPr>
          <p:cNvSpPr>
            <a:spLocks noGrp="1"/>
          </p:cNvSpPr>
          <p:nvPr>
            <p:ph type="title"/>
          </p:nvPr>
        </p:nvSpPr>
        <p:spPr/>
        <p:txBody>
          <a:bodyPr/>
          <a:lstStyle/>
          <a:p>
            <a:r>
              <a:rPr lang="tr-TR" dirty="0"/>
              <a:t>Analysis </a:t>
            </a:r>
            <a:r>
              <a:rPr lang="tr-TR" dirty="0" err="1"/>
              <a:t>With</a:t>
            </a:r>
            <a:r>
              <a:rPr lang="tr-TR" dirty="0"/>
              <a:t> Graphics</a:t>
            </a:r>
            <a:endParaRPr lang="en-US" dirty="0"/>
          </a:p>
        </p:txBody>
      </p:sp>
      <p:pic>
        <p:nvPicPr>
          <p:cNvPr id="4" name="Resim 29">
            <a:extLst>
              <a:ext uri="{FF2B5EF4-FFF2-40B4-BE49-F238E27FC236}">
                <a16:creationId xmlns:a16="http://schemas.microsoft.com/office/drawing/2014/main" id="{299FDB29-CC23-40D7-A686-D47AEEC277A4}"/>
              </a:ext>
            </a:extLst>
          </p:cNvPr>
          <p:cNvPicPr>
            <a:picLocks noGrp="1"/>
          </p:cNvPicPr>
          <p:nvPr>
            <p:ph idx="1"/>
          </p:nvPr>
        </p:nvPicPr>
        <p:blipFill>
          <a:blip r:embed="rId2"/>
          <a:stretch>
            <a:fillRect/>
          </a:stretch>
        </p:blipFill>
        <p:spPr>
          <a:xfrm>
            <a:off x="3868738" y="369331"/>
            <a:ext cx="7315200" cy="4185083"/>
          </a:xfrm>
          <a:prstGeom prst="rect">
            <a:avLst/>
          </a:prstGeom>
        </p:spPr>
      </p:pic>
      <p:sp>
        <p:nvSpPr>
          <p:cNvPr id="5" name="TextBox 4">
            <a:extLst>
              <a:ext uri="{FF2B5EF4-FFF2-40B4-BE49-F238E27FC236}">
                <a16:creationId xmlns:a16="http://schemas.microsoft.com/office/drawing/2014/main" id="{A01DF0C8-7A60-45AA-A9A1-EA76B90DD683}"/>
              </a:ext>
            </a:extLst>
          </p:cNvPr>
          <p:cNvSpPr txBox="1"/>
          <p:nvPr/>
        </p:nvSpPr>
        <p:spPr>
          <a:xfrm>
            <a:off x="3981450" y="4337536"/>
            <a:ext cx="7202488" cy="2308324"/>
          </a:xfrm>
          <a:prstGeom prst="rect">
            <a:avLst/>
          </a:prstGeom>
          <a:noFill/>
        </p:spPr>
        <p:txBody>
          <a:bodyPr wrap="square" rtlCol="0">
            <a:spAutoFit/>
          </a:bodyPr>
          <a:lstStyle/>
          <a:p>
            <a:r>
              <a:rPr lang="en-US" dirty="0"/>
              <a:t> </a:t>
            </a:r>
          </a:p>
          <a:p>
            <a:pPr lvl="0"/>
            <a:r>
              <a:rPr lang="en-US" dirty="0"/>
              <a:t>When export sub-sectors are investigated for last 3 years, we saw that top 3 export subsectors are manufacture of motor vehicles and trailers, manufacture of basic metals and manufacture of textiles.</a:t>
            </a:r>
          </a:p>
          <a:p>
            <a:pPr lvl="0"/>
            <a:r>
              <a:rPr lang="en-US" dirty="0"/>
              <a:t>When import subsectors are investigated for last 3 years, we saw that top 3 import subsectors are manufacture of basic metals, manufacture of chemicals and chemical products, mining and quarrying.</a:t>
            </a:r>
          </a:p>
          <a:p>
            <a:endParaRPr lang="en-US" dirty="0"/>
          </a:p>
        </p:txBody>
      </p:sp>
      <p:sp>
        <p:nvSpPr>
          <p:cNvPr id="6" name="Rectangle 5">
            <a:extLst>
              <a:ext uri="{FF2B5EF4-FFF2-40B4-BE49-F238E27FC236}">
                <a16:creationId xmlns:a16="http://schemas.microsoft.com/office/drawing/2014/main" id="{5F6D55E6-84A8-4F6D-A13C-302E49EBAA15}"/>
              </a:ext>
            </a:extLst>
          </p:cNvPr>
          <p:cNvSpPr/>
          <p:nvPr/>
        </p:nvSpPr>
        <p:spPr>
          <a:xfrm>
            <a:off x="9835778" y="0"/>
            <a:ext cx="2356222" cy="369332"/>
          </a:xfrm>
          <a:prstGeom prst="rect">
            <a:avLst/>
          </a:prstGeom>
        </p:spPr>
        <p:txBody>
          <a:bodyPr wrap="none">
            <a:spAutoFit/>
          </a:bodyPr>
          <a:lstStyle/>
          <a:p>
            <a:r>
              <a:rPr lang="tr-TR" b="1" dirty="0" err="1">
                <a:effectLst>
                  <a:outerShdw blurRad="38100" dist="38100" dir="2700000" algn="tl">
                    <a:srgbClr val="000000">
                      <a:alpha val="43137"/>
                    </a:srgbClr>
                  </a:outerShdw>
                </a:effectLst>
              </a:rPr>
              <a:t>Sector</a:t>
            </a:r>
            <a:r>
              <a:rPr lang="tr-TR" b="1" dirty="0">
                <a:effectLst>
                  <a:outerShdw blurRad="38100" dist="38100" dir="2700000" algn="tl">
                    <a:srgbClr val="000000">
                      <a:alpha val="43137"/>
                    </a:srgbClr>
                  </a:outerShdw>
                </a:effectLst>
              </a:rPr>
              <a:t> </a:t>
            </a:r>
            <a:r>
              <a:rPr lang="tr-TR" b="1" dirty="0" err="1">
                <a:effectLst>
                  <a:outerShdw blurRad="38100" dist="38100" dir="2700000" algn="tl">
                    <a:srgbClr val="000000">
                      <a:alpha val="43137"/>
                    </a:srgbClr>
                  </a:outerShdw>
                </a:effectLst>
              </a:rPr>
              <a:t>Based</a:t>
            </a:r>
            <a:r>
              <a:rPr lang="tr-TR" b="1" dirty="0">
                <a:effectLst>
                  <a:outerShdw blurRad="38100" dist="38100" dir="2700000" algn="tl">
                    <a:srgbClr val="000000">
                      <a:alpha val="43137"/>
                    </a:srgbClr>
                  </a:outerShdw>
                </a:effectLst>
              </a:rPr>
              <a:t> Analysis</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779248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87</TotalTime>
  <Words>524</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Times New Roman</vt:lpstr>
      <vt:lpstr>Wingdings</vt:lpstr>
      <vt:lpstr>Wingdings 2</vt:lpstr>
      <vt:lpstr>Frame</vt:lpstr>
      <vt:lpstr>BIG DATA ESSENTIALS GROUP PROJECT</vt:lpstr>
      <vt:lpstr>ABOUT  PROJECT  </vt:lpstr>
      <vt:lpstr>PROJECT SCHEMA</vt:lpstr>
      <vt:lpstr>Where do we get data?  &amp;&amp;  Data Preparation</vt:lpstr>
      <vt:lpstr>Analysis With Graphics</vt:lpstr>
      <vt:lpstr>Analysis With Graphics</vt:lpstr>
      <vt:lpstr>Analysis With Graphics </vt:lpstr>
      <vt:lpstr>Analysis With Graphics</vt:lpstr>
      <vt:lpstr>Analysis With Graphics</vt:lpstr>
      <vt:lpstr>Shiny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ESSENTIALS GROUP PROJECT</dc:title>
  <dc:creator>Mercan KARACABEY</dc:creator>
  <cp:lastModifiedBy>Mercan KARACABEY</cp:lastModifiedBy>
  <cp:revision>10</cp:revision>
  <dcterms:created xsi:type="dcterms:W3CDTF">2018-12-26T11:07:45Z</dcterms:created>
  <dcterms:modified xsi:type="dcterms:W3CDTF">2018-12-26T12:35:00Z</dcterms:modified>
</cp:coreProperties>
</file>