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1" r:id="rId3"/>
    <p:sldId id="302" r:id="rId4"/>
    <p:sldId id="308" r:id="rId5"/>
    <p:sldId id="306" r:id="rId6"/>
    <p:sldId id="292" r:id="rId7"/>
    <p:sldId id="315" r:id="rId8"/>
    <p:sldId id="314" r:id="rId9"/>
    <p:sldId id="316" r:id="rId10"/>
    <p:sldId id="293" r:id="rId11"/>
    <p:sldId id="310" r:id="rId12"/>
    <p:sldId id="312" r:id="rId13"/>
    <p:sldId id="313" r:id="rId14"/>
    <p:sldId id="295" r:id="rId15"/>
    <p:sldId id="258"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93CDF-6CDE-4F99-90EF-6A25357CA64D}" v="63" dt="2023-04-29T10:47:12.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58569" autoAdjust="0"/>
  </p:normalViewPr>
  <p:slideViewPr>
    <p:cSldViewPr snapToGrid="0">
      <p:cViewPr varScale="1">
        <p:scale>
          <a:sx n="43" d="100"/>
          <a:sy n="43" d="100"/>
        </p:scale>
        <p:origin x="2922" y="54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r Çetin Memiş" userId="e3ad81d3475fe769" providerId="LiveId" clId="{D3893CDF-6CDE-4F99-90EF-6A25357CA64D}"/>
    <pc:docChg chg="undo custSel delSld modSld sldOrd modMainMaster modShowInfo">
      <pc:chgData name="Emir Çetin Memiş" userId="e3ad81d3475fe769" providerId="LiveId" clId="{D3893CDF-6CDE-4F99-90EF-6A25357CA64D}" dt="2023-04-29T10:47:12.364" v="6730"/>
      <pc:docMkLst>
        <pc:docMk/>
      </pc:docMkLst>
      <pc:sldChg chg="modTransition">
        <pc:chgData name="Emir Çetin Memiş" userId="e3ad81d3475fe769" providerId="LiveId" clId="{D3893CDF-6CDE-4F99-90EF-6A25357CA64D}" dt="2023-04-29T10:47:12.364" v="6730"/>
        <pc:sldMkLst>
          <pc:docMk/>
          <pc:sldMk cId="1135608145" sldId="256"/>
        </pc:sldMkLst>
      </pc:sldChg>
      <pc:sldChg chg="modTransition">
        <pc:chgData name="Emir Çetin Memiş" userId="e3ad81d3475fe769" providerId="LiveId" clId="{D3893CDF-6CDE-4F99-90EF-6A25357CA64D}" dt="2023-04-29T10:47:12.364" v="6730"/>
        <pc:sldMkLst>
          <pc:docMk/>
          <pc:sldMk cId="4159362476" sldId="258"/>
        </pc:sldMkLst>
      </pc:sldChg>
      <pc:sldChg chg="addSp modSp mod modTransition modNotesTx">
        <pc:chgData name="Emir Çetin Memiş" userId="e3ad81d3475fe769" providerId="LiveId" clId="{D3893CDF-6CDE-4F99-90EF-6A25357CA64D}" dt="2023-04-29T10:47:12.364" v="6730"/>
        <pc:sldMkLst>
          <pc:docMk/>
          <pc:sldMk cId="4072370390" sldId="292"/>
        </pc:sldMkLst>
        <pc:spChg chg="add mod">
          <ac:chgData name="Emir Çetin Memiş" userId="e3ad81d3475fe769" providerId="LiveId" clId="{D3893CDF-6CDE-4F99-90EF-6A25357CA64D}" dt="2023-04-28T07:30:24.637" v="1246" actId="1076"/>
          <ac:spMkLst>
            <pc:docMk/>
            <pc:sldMk cId="4072370390" sldId="292"/>
            <ac:spMk id="4" creationId="{90A8795D-C559-4CF9-945B-723C3D541A4D}"/>
          </ac:spMkLst>
        </pc:spChg>
        <pc:spChg chg="mod">
          <ac:chgData name="Emir Çetin Memiş" userId="e3ad81d3475fe769" providerId="LiveId" clId="{D3893CDF-6CDE-4F99-90EF-6A25357CA64D}" dt="2023-04-28T10:16:36.434" v="2979" actId="20577"/>
          <ac:spMkLst>
            <pc:docMk/>
            <pc:sldMk cId="4072370390" sldId="292"/>
            <ac:spMk id="45" creationId="{47159258-98CC-4B14-AAB6-897E33107C22}"/>
          </ac:spMkLst>
        </pc:spChg>
        <pc:picChg chg="mod">
          <ac:chgData name="Emir Çetin Memiş" userId="e3ad81d3475fe769" providerId="LiveId" clId="{D3893CDF-6CDE-4F99-90EF-6A25357CA64D}" dt="2023-04-28T07:30:21.264" v="1245" actId="1076"/>
          <ac:picMkLst>
            <pc:docMk/>
            <pc:sldMk cId="4072370390" sldId="292"/>
            <ac:picMk id="2" creationId="{6D52E2E9-B066-C314-7302-EA09659FE923}"/>
          </ac:picMkLst>
        </pc:picChg>
        <pc:cxnChg chg="add mod">
          <ac:chgData name="Emir Çetin Memiş" userId="e3ad81d3475fe769" providerId="LiveId" clId="{D3893CDF-6CDE-4F99-90EF-6A25357CA64D}" dt="2023-04-28T07:30:24.637" v="1246" actId="1076"/>
          <ac:cxnSpMkLst>
            <pc:docMk/>
            <pc:sldMk cId="4072370390" sldId="292"/>
            <ac:cxnSpMk id="6" creationId="{1246E71D-DD34-8FA2-9080-31FD5F558820}"/>
          </ac:cxnSpMkLst>
        </pc:cxnChg>
      </pc:sldChg>
      <pc:sldChg chg="modTransition">
        <pc:chgData name="Emir Çetin Memiş" userId="e3ad81d3475fe769" providerId="LiveId" clId="{D3893CDF-6CDE-4F99-90EF-6A25357CA64D}" dt="2023-04-29T10:47:12.364" v="6730"/>
        <pc:sldMkLst>
          <pc:docMk/>
          <pc:sldMk cId="2736907172" sldId="293"/>
        </pc:sldMkLst>
      </pc:sldChg>
      <pc:sldChg chg="modTransition">
        <pc:chgData name="Emir Çetin Memiş" userId="e3ad81d3475fe769" providerId="LiveId" clId="{D3893CDF-6CDE-4F99-90EF-6A25357CA64D}" dt="2023-04-29T10:47:12.364" v="6730"/>
        <pc:sldMkLst>
          <pc:docMk/>
          <pc:sldMk cId="3868561069" sldId="295"/>
        </pc:sldMkLst>
      </pc:sldChg>
      <pc:sldChg chg="modTransition">
        <pc:chgData name="Emir Çetin Memiş" userId="e3ad81d3475fe769" providerId="LiveId" clId="{D3893CDF-6CDE-4F99-90EF-6A25357CA64D}" dt="2023-04-29T10:47:12.364" v="6730"/>
        <pc:sldMkLst>
          <pc:docMk/>
          <pc:sldMk cId="1760786276" sldId="301"/>
        </pc:sldMkLst>
      </pc:sldChg>
      <pc:sldChg chg="modTransition">
        <pc:chgData name="Emir Çetin Memiş" userId="e3ad81d3475fe769" providerId="LiveId" clId="{D3893CDF-6CDE-4F99-90EF-6A25357CA64D}" dt="2023-04-29T10:47:12.364" v="6730"/>
        <pc:sldMkLst>
          <pc:docMk/>
          <pc:sldMk cId="1591837616" sldId="302"/>
        </pc:sldMkLst>
      </pc:sldChg>
      <pc:sldChg chg="modTransition">
        <pc:chgData name="Emir Çetin Memiş" userId="e3ad81d3475fe769" providerId="LiveId" clId="{D3893CDF-6CDE-4F99-90EF-6A25357CA64D}" dt="2023-04-29T10:47:12.364" v="6730"/>
        <pc:sldMkLst>
          <pc:docMk/>
          <pc:sldMk cId="1276821776" sldId="306"/>
        </pc:sldMkLst>
      </pc:sldChg>
      <pc:sldChg chg="modTransition">
        <pc:chgData name="Emir Çetin Memiş" userId="e3ad81d3475fe769" providerId="LiveId" clId="{D3893CDF-6CDE-4F99-90EF-6A25357CA64D}" dt="2023-04-29T10:47:12.364" v="6730"/>
        <pc:sldMkLst>
          <pc:docMk/>
          <pc:sldMk cId="3153760759" sldId="308"/>
        </pc:sldMkLst>
      </pc:sldChg>
      <pc:sldChg chg="modSp del mod modNotesTx">
        <pc:chgData name="Emir Çetin Memiş" userId="e3ad81d3475fe769" providerId="LiveId" clId="{D3893CDF-6CDE-4F99-90EF-6A25357CA64D}" dt="2023-04-28T08:55:57.242" v="1542" actId="47"/>
        <pc:sldMkLst>
          <pc:docMk/>
          <pc:sldMk cId="134998805" sldId="309"/>
        </pc:sldMkLst>
        <pc:spChg chg="mod">
          <ac:chgData name="Emir Çetin Memiş" userId="e3ad81d3475fe769" providerId="LiveId" clId="{D3893CDF-6CDE-4F99-90EF-6A25357CA64D}" dt="2023-04-28T07:51:03.160" v="1252" actId="113"/>
          <ac:spMkLst>
            <pc:docMk/>
            <pc:sldMk cId="134998805" sldId="309"/>
            <ac:spMk id="6" creationId="{6841EADC-C15F-AC50-46BB-4FAC35F400D9}"/>
          </ac:spMkLst>
        </pc:spChg>
      </pc:sldChg>
      <pc:sldChg chg="modTransition">
        <pc:chgData name="Emir Çetin Memiş" userId="e3ad81d3475fe769" providerId="LiveId" clId="{D3893CDF-6CDE-4F99-90EF-6A25357CA64D}" dt="2023-04-29T10:47:12.364" v="6730"/>
        <pc:sldMkLst>
          <pc:docMk/>
          <pc:sldMk cId="2395352726" sldId="310"/>
        </pc:sldMkLst>
      </pc:sldChg>
      <pc:sldChg chg="modTransition">
        <pc:chgData name="Emir Çetin Memiş" userId="e3ad81d3475fe769" providerId="LiveId" clId="{D3893CDF-6CDE-4F99-90EF-6A25357CA64D}" dt="2023-04-29T10:47:12.364" v="6730"/>
        <pc:sldMkLst>
          <pc:docMk/>
          <pc:sldMk cId="1987825251" sldId="312"/>
        </pc:sldMkLst>
      </pc:sldChg>
      <pc:sldChg chg="modTransition">
        <pc:chgData name="Emir Çetin Memiş" userId="e3ad81d3475fe769" providerId="LiveId" clId="{D3893CDF-6CDE-4F99-90EF-6A25357CA64D}" dt="2023-04-29T10:47:12.364" v="6730"/>
        <pc:sldMkLst>
          <pc:docMk/>
          <pc:sldMk cId="1408979078" sldId="313"/>
        </pc:sldMkLst>
      </pc:sldChg>
      <pc:sldChg chg="modSp mod modTransition modNotesTx">
        <pc:chgData name="Emir Çetin Memiş" userId="e3ad81d3475fe769" providerId="LiveId" clId="{D3893CDF-6CDE-4F99-90EF-6A25357CA64D}" dt="2023-04-29T10:47:12.364" v="6730"/>
        <pc:sldMkLst>
          <pc:docMk/>
          <pc:sldMk cId="3980928526" sldId="314"/>
        </pc:sldMkLst>
        <pc:spChg chg="mod">
          <ac:chgData name="Emir Çetin Memiş" userId="e3ad81d3475fe769" providerId="LiveId" clId="{D3893CDF-6CDE-4F99-90EF-6A25357CA64D}" dt="2023-04-28T09:06:11.428" v="1552" actId="1037"/>
          <ac:spMkLst>
            <pc:docMk/>
            <pc:sldMk cId="3980928526" sldId="314"/>
            <ac:spMk id="20" creationId="{64223F87-F68F-959C-586A-72AEDDAC14D2}"/>
          </ac:spMkLst>
        </pc:spChg>
      </pc:sldChg>
      <pc:sldChg chg="ord modTransition modNotesTx">
        <pc:chgData name="Emir Çetin Memiş" userId="e3ad81d3475fe769" providerId="LiveId" clId="{D3893CDF-6CDE-4F99-90EF-6A25357CA64D}" dt="2023-04-29T10:47:12.364" v="6730"/>
        <pc:sldMkLst>
          <pc:docMk/>
          <pc:sldMk cId="3865161263" sldId="315"/>
        </pc:sldMkLst>
      </pc:sldChg>
      <pc:sldChg chg="modSp mod modTransition modNotesTx">
        <pc:chgData name="Emir Çetin Memiş" userId="e3ad81d3475fe769" providerId="LiveId" clId="{D3893CDF-6CDE-4F99-90EF-6A25357CA64D}" dt="2023-04-29T10:47:12.364" v="6730"/>
        <pc:sldMkLst>
          <pc:docMk/>
          <pc:sldMk cId="3301613771" sldId="316"/>
        </pc:sldMkLst>
        <pc:spChg chg="mod">
          <ac:chgData name="Emir Çetin Memiş" userId="e3ad81d3475fe769" providerId="LiveId" clId="{D3893CDF-6CDE-4F99-90EF-6A25357CA64D}" dt="2023-04-28T08:38:26.956" v="1344" actId="20577"/>
          <ac:spMkLst>
            <pc:docMk/>
            <pc:sldMk cId="3301613771" sldId="316"/>
            <ac:spMk id="9" creationId="{96513CA0-0C20-ADDF-F6D3-7BBBDF865DBB}"/>
          </ac:spMkLst>
        </pc:spChg>
        <pc:spChg chg="mod">
          <ac:chgData name="Emir Çetin Memiş" userId="e3ad81d3475fe769" providerId="LiveId" clId="{D3893CDF-6CDE-4F99-90EF-6A25357CA64D}" dt="2023-04-28T08:40:41.518" v="1496" actId="20577"/>
          <ac:spMkLst>
            <pc:docMk/>
            <pc:sldMk cId="3301613771" sldId="316"/>
            <ac:spMk id="10" creationId="{67177FFE-D44F-F472-4E3C-B8B8894A16F7}"/>
          </ac:spMkLst>
        </pc:spChg>
        <pc:spChg chg="mod">
          <ac:chgData name="Emir Çetin Memiş" userId="e3ad81d3475fe769" providerId="LiveId" clId="{D3893CDF-6CDE-4F99-90EF-6A25357CA64D}" dt="2023-04-28T08:41:06.190" v="1541" actId="20577"/>
          <ac:spMkLst>
            <pc:docMk/>
            <pc:sldMk cId="3301613771" sldId="316"/>
            <ac:spMk id="12" creationId="{E6A8BEC9-0FB0-2EE3-7CE9-7302A0CE03EC}"/>
          </ac:spMkLst>
        </pc:spChg>
        <pc:picChg chg="mod">
          <ac:chgData name="Emir Çetin Memiş" userId="e3ad81d3475fe769" providerId="LiveId" clId="{D3893CDF-6CDE-4F99-90EF-6A25357CA64D}" dt="2023-04-28T08:40:48.631" v="1498" actId="1076"/>
          <ac:picMkLst>
            <pc:docMk/>
            <pc:sldMk cId="3301613771" sldId="316"/>
            <ac:picMk id="4" creationId="{FC89E99C-0B49-0A23-EAB5-26D999E7C5E7}"/>
          </ac:picMkLst>
        </pc:picChg>
      </pc:sldChg>
      <pc:sldMasterChg chg="modTransition modSldLayout">
        <pc:chgData name="Emir Çetin Memiş" userId="e3ad81d3475fe769" providerId="LiveId" clId="{D3893CDF-6CDE-4F99-90EF-6A25357CA64D}" dt="2023-04-29T10:47:12.364" v="6730"/>
        <pc:sldMasterMkLst>
          <pc:docMk/>
          <pc:sldMasterMk cId="1095887960" sldId="2147483648"/>
        </pc:sldMasterMkLst>
        <pc:sldLayoutChg chg="modTransition">
          <pc:chgData name="Emir Çetin Memiş" userId="e3ad81d3475fe769" providerId="LiveId" clId="{D3893CDF-6CDE-4F99-90EF-6A25357CA64D}" dt="2023-04-29T10:47:12.364" v="6730"/>
          <pc:sldLayoutMkLst>
            <pc:docMk/>
            <pc:sldMasterMk cId="1095887960" sldId="2147483648"/>
            <pc:sldLayoutMk cId="2053916302" sldId="2147483649"/>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2162923661" sldId="2147483650"/>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734160795" sldId="2147483651"/>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2481524357" sldId="2147483652"/>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1550551998" sldId="2147483653"/>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3820617472" sldId="2147483654"/>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2410989832" sldId="2147483655"/>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1407007879" sldId="2147483656"/>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1478892907" sldId="2147483657"/>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2404909549" sldId="2147483658"/>
          </pc:sldLayoutMkLst>
        </pc:sldLayoutChg>
        <pc:sldLayoutChg chg="modTransition">
          <pc:chgData name="Emir Çetin Memiş" userId="e3ad81d3475fe769" providerId="LiveId" clId="{D3893CDF-6CDE-4F99-90EF-6A25357CA64D}" dt="2023-04-29T10:47:12.364" v="6730"/>
          <pc:sldLayoutMkLst>
            <pc:docMk/>
            <pc:sldMasterMk cId="1095887960" sldId="2147483648"/>
            <pc:sldLayoutMk cId="2507600806" sldId="214748365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tr-TR" sz="1800" b="1" i="0" baseline="0" dirty="0">
                <a:effectLst/>
              </a:rPr>
              <a:t>İşitme Engellilerin Anlama Boyutunda Verdikleri Tepkilerin Dağılımı Grafiği [2]</a:t>
            </a:r>
            <a:endParaRPr lang="en-US"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868243556764123E-2"/>
          <c:y val="0.14294817671807905"/>
          <c:w val="0.91351008858267713"/>
          <c:h val="0.76748654235442038"/>
        </c:manualLayout>
      </c:layout>
      <c:barChart>
        <c:barDir val="col"/>
        <c:grouping val="percentStacked"/>
        <c:varyColors val="0"/>
        <c:ser>
          <c:idx val="0"/>
          <c:order val="0"/>
          <c:tx>
            <c:strRef>
              <c:f>Sheet1!$B$1</c:f>
              <c:strCache>
                <c:ptCount val="1"/>
                <c:pt idx="0">
                  <c:v>İşaretle anlattıklarında anlarım</c:v>
                </c:pt>
              </c:strCache>
            </c:strRef>
          </c:tx>
          <c:spPr>
            <a:solidFill>
              <a:schemeClr val="accent1"/>
            </a:solidFill>
            <a:ln>
              <a:noFill/>
            </a:ln>
            <a:effectLst/>
          </c:spPr>
          <c:invertIfNegative val="0"/>
          <c:cat>
            <c:strRef>
              <c:f>Sheet1!$A$2:$A$5</c:f>
              <c:strCache>
                <c:ptCount val="4"/>
                <c:pt idx="0">
                  <c:v>Günlük yaşamda aile bireylerinin anlattıklarını</c:v>
                </c:pt>
                <c:pt idx="1">
                  <c:v>Lokantada sipariş verirken garsonun söylediklerini</c:v>
                </c:pt>
                <c:pt idx="2">
                  <c:v>Kalabalık bir iş toplantısında söylenenleri</c:v>
                </c:pt>
                <c:pt idx="3">
                  <c:v>Doktorumun hastalığımla ilgili söyledikleri</c:v>
                </c:pt>
              </c:strCache>
            </c:strRef>
          </c:cat>
          <c:val>
            <c:numRef>
              <c:f>Sheet1!$B$2:$B$5</c:f>
              <c:numCache>
                <c:formatCode>General</c:formatCode>
                <c:ptCount val="4"/>
                <c:pt idx="0">
                  <c:v>70</c:v>
                </c:pt>
                <c:pt idx="1">
                  <c:v>62</c:v>
                </c:pt>
                <c:pt idx="2">
                  <c:v>41</c:v>
                </c:pt>
                <c:pt idx="3">
                  <c:v>51</c:v>
                </c:pt>
              </c:numCache>
            </c:numRef>
          </c:val>
          <c:extLst>
            <c:ext xmlns:c16="http://schemas.microsoft.com/office/drawing/2014/chart" uri="{C3380CC4-5D6E-409C-BE32-E72D297353CC}">
              <c16:uniqueId val="{00000000-DC8E-4831-A952-3364309ECDD7}"/>
            </c:ext>
          </c:extLst>
        </c:ser>
        <c:ser>
          <c:idx val="1"/>
          <c:order val="1"/>
          <c:tx>
            <c:strRef>
              <c:f>Sheet1!$C$1</c:f>
              <c:strCache>
                <c:ptCount val="1"/>
                <c:pt idx="0">
                  <c:v>Dinleyerek anlarım</c:v>
                </c:pt>
              </c:strCache>
            </c:strRef>
          </c:tx>
          <c:spPr>
            <a:solidFill>
              <a:schemeClr val="accent2"/>
            </a:solidFill>
            <a:ln>
              <a:noFill/>
            </a:ln>
            <a:effectLst/>
          </c:spPr>
          <c:invertIfNegative val="0"/>
          <c:cat>
            <c:strRef>
              <c:f>Sheet1!$A$2:$A$5</c:f>
              <c:strCache>
                <c:ptCount val="4"/>
                <c:pt idx="0">
                  <c:v>Günlük yaşamda aile bireylerinin anlattıklarını</c:v>
                </c:pt>
                <c:pt idx="1">
                  <c:v>Lokantada sipariş verirken garsonun söylediklerini</c:v>
                </c:pt>
                <c:pt idx="2">
                  <c:v>Kalabalık bir iş toplantısında söylenenleri</c:v>
                </c:pt>
                <c:pt idx="3">
                  <c:v>Doktorumun hastalığımla ilgili söyledikleri</c:v>
                </c:pt>
              </c:strCache>
            </c:strRef>
          </c:cat>
          <c:val>
            <c:numRef>
              <c:f>Sheet1!$C$2:$C$5</c:f>
              <c:numCache>
                <c:formatCode>General</c:formatCode>
                <c:ptCount val="4"/>
                <c:pt idx="0">
                  <c:v>1</c:v>
                </c:pt>
                <c:pt idx="1">
                  <c:v>1</c:v>
                </c:pt>
                <c:pt idx="2">
                  <c:v>0</c:v>
                </c:pt>
                <c:pt idx="3">
                  <c:v>5</c:v>
                </c:pt>
              </c:numCache>
            </c:numRef>
          </c:val>
          <c:extLst>
            <c:ext xmlns:c16="http://schemas.microsoft.com/office/drawing/2014/chart" uri="{C3380CC4-5D6E-409C-BE32-E72D297353CC}">
              <c16:uniqueId val="{00000001-DC8E-4831-A952-3364309ECDD7}"/>
            </c:ext>
          </c:extLst>
        </c:ser>
        <c:ser>
          <c:idx val="2"/>
          <c:order val="2"/>
          <c:tx>
            <c:strRef>
              <c:f>Sheet1!$D$1</c:f>
              <c:strCache>
                <c:ptCount val="1"/>
                <c:pt idx="0">
                  <c:v>Hem işaretle hem dinleyerek anlarım </c:v>
                </c:pt>
              </c:strCache>
            </c:strRef>
          </c:tx>
          <c:spPr>
            <a:solidFill>
              <a:schemeClr val="accent3"/>
            </a:solidFill>
            <a:ln>
              <a:noFill/>
            </a:ln>
            <a:effectLst/>
          </c:spPr>
          <c:invertIfNegative val="0"/>
          <c:cat>
            <c:strRef>
              <c:f>Sheet1!$A$2:$A$5</c:f>
              <c:strCache>
                <c:ptCount val="4"/>
                <c:pt idx="0">
                  <c:v>Günlük yaşamda aile bireylerinin anlattıklarını</c:v>
                </c:pt>
                <c:pt idx="1">
                  <c:v>Lokantada sipariş verirken garsonun söylediklerini</c:v>
                </c:pt>
                <c:pt idx="2">
                  <c:v>Kalabalık bir iş toplantısında söylenenleri</c:v>
                </c:pt>
                <c:pt idx="3">
                  <c:v>Doktorumun hastalığımla ilgili söyledikleri</c:v>
                </c:pt>
              </c:strCache>
            </c:strRef>
          </c:cat>
          <c:val>
            <c:numRef>
              <c:f>Sheet1!$D$2:$D$5</c:f>
              <c:numCache>
                <c:formatCode>General</c:formatCode>
                <c:ptCount val="4"/>
                <c:pt idx="0">
                  <c:v>27</c:v>
                </c:pt>
                <c:pt idx="1">
                  <c:v>15</c:v>
                </c:pt>
                <c:pt idx="2">
                  <c:v>15</c:v>
                </c:pt>
                <c:pt idx="3">
                  <c:v>15</c:v>
                </c:pt>
              </c:numCache>
            </c:numRef>
          </c:val>
          <c:extLst>
            <c:ext xmlns:c16="http://schemas.microsoft.com/office/drawing/2014/chart" uri="{C3380CC4-5D6E-409C-BE32-E72D297353CC}">
              <c16:uniqueId val="{00000002-DC8E-4831-A952-3364309ECDD7}"/>
            </c:ext>
          </c:extLst>
        </c:ser>
        <c:ser>
          <c:idx val="3"/>
          <c:order val="3"/>
          <c:tx>
            <c:strRef>
              <c:f>Sheet1!$E$1</c:f>
              <c:strCache>
                <c:ptCount val="1"/>
                <c:pt idx="0">
                  <c:v>Dudak okuyarak anlarım </c:v>
                </c:pt>
              </c:strCache>
            </c:strRef>
          </c:tx>
          <c:spPr>
            <a:solidFill>
              <a:schemeClr val="accent4"/>
            </a:solidFill>
            <a:ln>
              <a:noFill/>
            </a:ln>
            <a:effectLst/>
          </c:spPr>
          <c:invertIfNegative val="0"/>
          <c:cat>
            <c:strRef>
              <c:f>Sheet1!$A$2:$A$5</c:f>
              <c:strCache>
                <c:ptCount val="4"/>
                <c:pt idx="0">
                  <c:v>Günlük yaşamda aile bireylerinin anlattıklarını</c:v>
                </c:pt>
                <c:pt idx="1">
                  <c:v>Lokantada sipariş verirken garsonun söylediklerini</c:v>
                </c:pt>
                <c:pt idx="2">
                  <c:v>Kalabalık bir iş toplantısında söylenenleri</c:v>
                </c:pt>
                <c:pt idx="3">
                  <c:v>Doktorumun hastalığımla ilgili söyledikleri</c:v>
                </c:pt>
              </c:strCache>
            </c:strRef>
          </c:cat>
          <c:val>
            <c:numRef>
              <c:f>Sheet1!$E$2:$E$5</c:f>
              <c:numCache>
                <c:formatCode>General</c:formatCode>
                <c:ptCount val="4"/>
                <c:pt idx="0">
                  <c:v>40</c:v>
                </c:pt>
                <c:pt idx="1">
                  <c:v>23</c:v>
                </c:pt>
                <c:pt idx="2">
                  <c:v>10</c:v>
                </c:pt>
                <c:pt idx="3">
                  <c:v>17</c:v>
                </c:pt>
              </c:numCache>
            </c:numRef>
          </c:val>
          <c:extLst>
            <c:ext xmlns:c16="http://schemas.microsoft.com/office/drawing/2014/chart" uri="{C3380CC4-5D6E-409C-BE32-E72D297353CC}">
              <c16:uniqueId val="{00000003-DC8E-4831-A952-3364309ECDD7}"/>
            </c:ext>
          </c:extLst>
        </c:ser>
        <c:ser>
          <c:idx val="4"/>
          <c:order val="4"/>
          <c:tx>
            <c:strRef>
              <c:f>Sheet1!$F$1</c:f>
              <c:strCache>
                <c:ptCount val="1"/>
                <c:pt idx="0">
                  <c:v>Yazarak anlattıklarında anlarım </c:v>
                </c:pt>
              </c:strCache>
            </c:strRef>
          </c:tx>
          <c:spPr>
            <a:solidFill>
              <a:schemeClr val="accent5"/>
            </a:solidFill>
            <a:ln>
              <a:noFill/>
            </a:ln>
            <a:effectLst/>
          </c:spPr>
          <c:invertIfNegative val="0"/>
          <c:cat>
            <c:strRef>
              <c:f>Sheet1!$A$2:$A$5</c:f>
              <c:strCache>
                <c:ptCount val="4"/>
                <c:pt idx="0">
                  <c:v>Günlük yaşamda aile bireylerinin anlattıklarını</c:v>
                </c:pt>
                <c:pt idx="1">
                  <c:v>Lokantada sipariş verirken garsonun söylediklerini</c:v>
                </c:pt>
                <c:pt idx="2">
                  <c:v>Kalabalık bir iş toplantısında söylenenleri</c:v>
                </c:pt>
                <c:pt idx="3">
                  <c:v>Doktorumun hastalığımla ilgili söyledikleri</c:v>
                </c:pt>
              </c:strCache>
            </c:strRef>
          </c:cat>
          <c:val>
            <c:numRef>
              <c:f>Sheet1!$F$2:$F$5</c:f>
              <c:numCache>
                <c:formatCode>General</c:formatCode>
                <c:ptCount val="4"/>
                <c:pt idx="0">
                  <c:v>6</c:v>
                </c:pt>
                <c:pt idx="1">
                  <c:v>50</c:v>
                </c:pt>
                <c:pt idx="2">
                  <c:v>37</c:v>
                </c:pt>
                <c:pt idx="3">
                  <c:v>43</c:v>
                </c:pt>
              </c:numCache>
            </c:numRef>
          </c:val>
          <c:extLst>
            <c:ext xmlns:c16="http://schemas.microsoft.com/office/drawing/2014/chart" uri="{C3380CC4-5D6E-409C-BE32-E72D297353CC}">
              <c16:uniqueId val="{00000004-DC8E-4831-A952-3364309ECDD7}"/>
            </c:ext>
          </c:extLst>
        </c:ser>
        <c:ser>
          <c:idx val="5"/>
          <c:order val="5"/>
          <c:tx>
            <c:strRef>
              <c:f>Sheet1!$G$1</c:f>
              <c:strCache>
                <c:ptCount val="1"/>
                <c:pt idx="0">
                  <c:v>Tercüman kullanarak anlarım</c:v>
                </c:pt>
              </c:strCache>
            </c:strRef>
          </c:tx>
          <c:spPr>
            <a:solidFill>
              <a:schemeClr val="accent6"/>
            </a:solidFill>
            <a:ln>
              <a:noFill/>
            </a:ln>
            <a:effectLst/>
          </c:spPr>
          <c:invertIfNegative val="0"/>
          <c:cat>
            <c:strRef>
              <c:f>Sheet1!$A$2:$A$5</c:f>
              <c:strCache>
                <c:ptCount val="4"/>
                <c:pt idx="0">
                  <c:v>Günlük yaşamda aile bireylerinin anlattıklarını</c:v>
                </c:pt>
                <c:pt idx="1">
                  <c:v>Lokantada sipariş verirken garsonun söylediklerini</c:v>
                </c:pt>
                <c:pt idx="2">
                  <c:v>Kalabalık bir iş toplantısında söylenenleri</c:v>
                </c:pt>
                <c:pt idx="3">
                  <c:v>Doktorumun hastalığımla ilgili söyledikleri</c:v>
                </c:pt>
              </c:strCache>
            </c:strRef>
          </c:cat>
          <c:val>
            <c:numRef>
              <c:f>Sheet1!$G$2:$G$5</c:f>
              <c:numCache>
                <c:formatCode>General</c:formatCode>
                <c:ptCount val="4"/>
                <c:pt idx="0">
                  <c:v>7</c:v>
                </c:pt>
                <c:pt idx="1">
                  <c:v>26</c:v>
                </c:pt>
                <c:pt idx="2">
                  <c:v>33</c:v>
                </c:pt>
                <c:pt idx="3">
                  <c:v>62</c:v>
                </c:pt>
              </c:numCache>
            </c:numRef>
          </c:val>
          <c:extLst>
            <c:ext xmlns:c16="http://schemas.microsoft.com/office/drawing/2014/chart" uri="{C3380CC4-5D6E-409C-BE32-E72D297353CC}">
              <c16:uniqueId val="{00000005-DC8E-4831-A952-3364309ECDD7}"/>
            </c:ext>
          </c:extLst>
        </c:ser>
        <c:ser>
          <c:idx val="6"/>
          <c:order val="6"/>
          <c:tx>
            <c:strRef>
              <c:f>Sheet1!$H$1</c:f>
              <c:strCache>
                <c:ptCount val="1"/>
                <c:pt idx="0">
                  <c:v>Diğer</c:v>
                </c:pt>
              </c:strCache>
            </c:strRef>
          </c:tx>
          <c:spPr>
            <a:solidFill>
              <a:schemeClr val="accent1">
                <a:lumMod val="60000"/>
              </a:schemeClr>
            </a:solidFill>
            <a:ln>
              <a:noFill/>
            </a:ln>
            <a:effectLst/>
          </c:spPr>
          <c:invertIfNegative val="0"/>
          <c:cat>
            <c:strRef>
              <c:f>Sheet1!$A$2:$A$5</c:f>
              <c:strCache>
                <c:ptCount val="4"/>
                <c:pt idx="0">
                  <c:v>Günlük yaşamda aile bireylerinin anlattıklarını</c:v>
                </c:pt>
                <c:pt idx="1">
                  <c:v>Lokantada sipariş verirken garsonun söylediklerini</c:v>
                </c:pt>
                <c:pt idx="2">
                  <c:v>Kalabalık bir iş toplantısında söylenenleri</c:v>
                </c:pt>
                <c:pt idx="3">
                  <c:v>Doktorumun hastalığımla ilgili söyledikleri</c:v>
                </c:pt>
              </c:strCache>
            </c:strRef>
          </c:cat>
          <c:val>
            <c:numRef>
              <c:f>Sheet1!$H$2:$H$5</c:f>
              <c:numCache>
                <c:formatCode>General</c:formatCode>
                <c:ptCount val="4"/>
                <c:pt idx="0">
                  <c:v>1</c:v>
                </c:pt>
                <c:pt idx="1">
                  <c:v>1</c:v>
                </c:pt>
                <c:pt idx="2">
                  <c:v>8</c:v>
                </c:pt>
                <c:pt idx="3">
                  <c:v>3</c:v>
                </c:pt>
              </c:numCache>
            </c:numRef>
          </c:val>
          <c:extLst>
            <c:ext xmlns:c16="http://schemas.microsoft.com/office/drawing/2014/chart" uri="{C3380CC4-5D6E-409C-BE32-E72D297353CC}">
              <c16:uniqueId val="{00000006-DC8E-4831-A952-3364309ECDD7}"/>
            </c:ext>
          </c:extLst>
        </c:ser>
        <c:dLbls>
          <c:showLegendKey val="0"/>
          <c:showVal val="0"/>
          <c:showCatName val="0"/>
          <c:showSerName val="0"/>
          <c:showPercent val="0"/>
          <c:showBubbleSize val="0"/>
        </c:dLbls>
        <c:gapWidth val="150"/>
        <c:overlap val="100"/>
        <c:axId val="839953744"/>
        <c:axId val="1221176464"/>
      </c:barChart>
      <c:catAx>
        <c:axId val="83995374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1221176464"/>
        <c:crosses val="autoZero"/>
        <c:auto val="1"/>
        <c:lblAlgn val="ctr"/>
        <c:lblOffset val="100"/>
        <c:noMultiLvlLbl val="0"/>
      </c:catAx>
      <c:valAx>
        <c:axId val="1221176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9953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tr-TR" sz="1800" b="1" i="0" baseline="0" dirty="0">
                <a:effectLst/>
              </a:rPr>
              <a:t>İşitme Engellilerin Kendilerini İfade Boyutunda Verdikleri Tepkilerin Dağılımı Grafiği [2]</a:t>
            </a:r>
            <a:endParaRPr lang="en-US"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868243556764123E-2"/>
          <c:y val="0.14294817671807905"/>
          <c:w val="0.91351008858267713"/>
          <c:h val="0.76748654235442038"/>
        </c:manualLayout>
      </c:layout>
      <c:barChart>
        <c:barDir val="col"/>
        <c:grouping val="percentStacked"/>
        <c:varyColors val="0"/>
        <c:ser>
          <c:idx val="0"/>
          <c:order val="0"/>
          <c:tx>
            <c:strRef>
              <c:f>Sheet1!$B$1</c:f>
              <c:strCache>
                <c:ptCount val="1"/>
                <c:pt idx="0">
                  <c:v>İşaretle anlatırım</c:v>
                </c:pt>
              </c:strCache>
            </c:strRef>
          </c:tx>
          <c:spPr>
            <a:solidFill>
              <a:schemeClr val="accent1"/>
            </a:solidFill>
            <a:ln>
              <a:noFill/>
            </a:ln>
            <a:effectLst/>
          </c:spPr>
          <c:invertIfNegative val="0"/>
          <c:cat>
            <c:strRef>
              <c:f>Sheet1!$A$2:$A$5</c:f>
              <c:strCache>
                <c:ptCount val="4"/>
                <c:pt idx="0">
                  <c:v>Günlük yaşamda aile üyelerime istek ve düşüncelerimi</c:v>
                </c:pt>
                <c:pt idx="1">
                  <c:v>Lokantada sipariş verirken garsona isteklerimi</c:v>
                </c:pt>
                <c:pt idx="2">
                  <c:v>Kalabalık bir iş toplantısında anlatmak istediklerimi</c:v>
                </c:pt>
                <c:pt idx="3">
                  <c:v>Doktoruma hastalığımla ilgili bilgi verirken </c:v>
                </c:pt>
              </c:strCache>
            </c:strRef>
          </c:cat>
          <c:val>
            <c:numRef>
              <c:f>Sheet1!$B$2:$B$5</c:f>
              <c:numCache>
                <c:formatCode>General</c:formatCode>
                <c:ptCount val="4"/>
                <c:pt idx="0">
                  <c:v>56</c:v>
                </c:pt>
                <c:pt idx="1">
                  <c:v>58</c:v>
                </c:pt>
                <c:pt idx="2">
                  <c:v>41</c:v>
                </c:pt>
                <c:pt idx="3">
                  <c:v>49</c:v>
                </c:pt>
              </c:numCache>
            </c:numRef>
          </c:val>
          <c:extLst>
            <c:ext xmlns:c16="http://schemas.microsoft.com/office/drawing/2014/chart" uri="{C3380CC4-5D6E-409C-BE32-E72D297353CC}">
              <c16:uniqueId val="{00000000-B50C-431D-ADF8-C3C5ADB537D1}"/>
            </c:ext>
          </c:extLst>
        </c:ser>
        <c:ser>
          <c:idx val="1"/>
          <c:order val="1"/>
          <c:tx>
            <c:strRef>
              <c:f>Sheet1!$C$1</c:f>
              <c:strCache>
                <c:ptCount val="1"/>
                <c:pt idx="0">
                  <c:v>Konuşarak anlatırım</c:v>
                </c:pt>
              </c:strCache>
            </c:strRef>
          </c:tx>
          <c:spPr>
            <a:solidFill>
              <a:schemeClr val="accent2"/>
            </a:solidFill>
            <a:ln>
              <a:noFill/>
            </a:ln>
            <a:effectLst/>
          </c:spPr>
          <c:invertIfNegative val="0"/>
          <c:cat>
            <c:strRef>
              <c:f>Sheet1!$A$2:$A$5</c:f>
              <c:strCache>
                <c:ptCount val="4"/>
                <c:pt idx="0">
                  <c:v>Günlük yaşamda aile üyelerime istek ve düşüncelerimi</c:v>
                </c:pt>
                <c:pt idx="1">
                  <c:v>Lokantada sipariş verirken garsona isteklerimi</c:v>
                </c:pt>
                <c:pt idx="2">
                  <c:v>Kalabalık bir iş toplantısında anlatmak istediklerimi</c:v>
                </c:pt>
                <c:pt idx="3">
                  <c:v>Doktoruma hastalığımla ilgili bilgi verirken </c:v>
                </c:pt>
              </c:strCache>
            </c:strRef>
          </c:cat>
          <c:val>
            <c:numRef>
              <c:f>Sheet1!$C$2:$C$5</c:f>
              <c:numCache>
                <c:formatCode>General</c:formatCode>
                <c:ptCount val="4"/>
                <c:pt idx="0">
                  <c:v>9</c:v>
                </c:pt>
                <c:pt idx="1">
                  <c:v>7</c:v>
                </c:pt>
                <c:pt idx="2">
                  <c:v>5</c:v>
                </c:pt>
                <c:pt idx="3">
                  <c:v>7</c:v>
                </c:pt>
              </c:numCache>
            </c:numRef>
          </c:val>
          <c:extLst>
            <c:ext xmlns:c16="http://schemas.microsoft.com/office/drawing/2014/chart" uri="{C3380CC4-5D6E-409C-BE32-E72D297353CC}">
              <c16:uniqueId val="{00000001-B50C-431D-ADF8-C3C5ADB537D1}"/>
            </c:ext>
          </c:extLst>
        </c:ser>
        <c:ser>
          <c:idx val="2"/>
          <c:order val="2"/>
          <c:tx>
            <c:strRef>
              <c:f>Sheet1!$D$1</c:f>
              <c:strCache>
                <c:ptCount val="1"/>
                <c:pt idx="0">
                  <c:v>Hem işaretle hem konuşarak anlatırım</c:v>
                </c:pt>
              </c:strCache>
            </c:strRef>
          </c:tx>
          <c:spPr>
            <a:solidFill>
              <a:schemeClr val="accent3"/>
            </a:solidFill>
            <a:ln>
              <a:noFill/>
            </a:ln>
            <a:effectLst/>
          </c:spPr>
          <c:invertIfNegative val="0"/>
          <c:cat>
            <c:strRef>
              <c:f>Sheet1!$A$2:$A$5</c:f>
              <c:strCache>
                <c:ptCount val="4"/>
                <c:pt idx="0">
                  <c:v>Günlük yaşamda aile üyelerime istek ve düşüncelerimi</c:v>
                </c:pt>
                <c:pt idx="1">
                  <c:v>Lokantada sipariş verirken garsona isteklerimi</c:v>
                </c:pt>
                <c:pt idx="2">
                  <c:v>Kalabalık bir iş toplantısında anlatmak istediklerimi</c:v>
                </c:pt>
                <c:pt idx="3">
                  <c:v>Doktoruma hastalığımla ilgili bilgi verirken </c:v>
                </c:pt>
              </c:strCache>
            </c:strRef>
          </c:cat>
          <c:val>
            <c:numRef>
              <c:f>Sheet1!$D$2:$D$5</c:f>
              <c:numCache>
                <c:formatCode>General</c:formatCode>
                <c:ptCount val="4"/>
                <c:pt idx="0">
                  <c:v>31</c:v>
                </c:pt>
                <c:pt idx="1">
                  <c:v>22</c:v>
                </c:pt>
                <c:pt idx="2">
                  <c:v>15</c:v>
                </c:pt>
                <c:pt idx="3">
                  <c:v>21</c:v>
                </c:pt>
              </c:numCache>
            </c:numRef>
          </c:val>
          <c:extLst>
            <c:ext xmlns:c16="http://schemas.microsoft.com/office/drawing/2014/chart" uri="{C3380CC4-5D6E-409C-BE32-E72D297353CC}">
              <c16:uniqueId val="{00000002-B50C-431D-ADF8-C3C5ADB537D1}"/>
            </c:ext>
          </c:extLst>
        </c:ser>
        <c:ser>
          <c:idx val="3"/>
          <c:order val="3"/>
          <c:tx>
            <c:strRef>
              <c:f>Sheet1!$E$1</c:f>
              <c:strCache>
                <c:ptCount val="1"/>
                <c:pt idx="0">
                  <c:v>Yazarak anlatarım</c:v>
                </c:pt>
              </c:strCache>
            </c:strRef>
          </c:tx>
          <c:spPr>
            <a:solidFill>
              <a:schemeClr val="accent4"/>
            </a:solidFill>
            <a:ln>
              <a:noFill/>
            </a:ln>
            <a:effectLst/>
          </c:spPr>
          <c:invertIfNegative val="0"/>
          <c:cat>
            <c:strRef>
              <c:f>Sheet1!$A$2:$A$5</c:f>
              <c:strCache>
                <c:ptCount val="4"/>
                <c:pt idx="0">
                  <c:v>Günlük yaşamda aile üyelerime istek ve düşüncelerimi</c:v>
                </c:pt>
                <c:pt idx="1">
                  <c:v>Lokantada sipariş verirken garsona isteklerimi</c:v>
                </c:pt>
                <c:pt idx="2">
                  <c:v>Kalabalık bir iş toplantısında anlatmak istediklerimi</c:v>
                </c:pt>
                <c:pt idx="3">
                  <c:v>Doktoruma hastalığımla ilgili bilgi verirken </c:v>
                </c:pt>
              </c:strCache>
            </c:strRef>
          </c:cat>
          <c:val>
            <c:numRef>
              <c:f>Sheet1!$E$2:$E$5</c:f>
              <c:numCache>
                <c:formatCode>General</c:formatCode>
                <c:ptCount val="4"/>
                <c:pt idx="0">
                  <c:v>19</c:v>
                </c:pt>
                <c:pt idx="1">
                  <c:v>57</c:v>
                </c:pt>
                <c:pt idx="2">
                  <c:v>37</c:v>
                </c:pt>
                <c:pt idx="3">
                  <c:v>43</c:v>
                </c:pt>
              </c:numCache>
            </c:numRef>
          </c:val>
          <c:extLst>
            <c:ext xmlns:c16="http://schemas.microsoft.com/office/drawing/2014/chart" uri="{C3380CC4-5D6E-409C-BE32-E72D297353CC}">
              <c16:uniqueId val="{00000003-B50C-431D-ADF8-C3C5ADB537D1}"/>
            </c:ext>
          </c:extLst>
        </c:ser>
        <c:ser>
          <c:idx val="4"/>
          <c:order val="4"/>
          <c:tx>
            <c:strRef>
              <c:f>Sheet1!$F$1</c:f>
              <c:strCache>
                <c:ptCount val="1"/>
                <c:pt idx="0">
                  <c:v>Tercüman kullanarak anlatırım</c:v>
                </c:pt>
              </c:strCache>
            </c:strRef>
          </c:tx>
          <c:spPr>
            <a:solidFill>
              <a:schemeClr val="accent5"/>
            </a:solidFill>
            <a:ln>
              <a:noFill/>
            </a:ln>
            <a:effectLst/>
          </c:spPr>
          <c:invertIfNegative val="0"/>
          <c:cat>
            <c:strRef>
              <c:f>Sheet1!$A$2:$A$5</c:f>
              <c:strCache>
                <c:ptCount val="4"/>
                <c:pt idx="0">
                  <c:v>Günlük yaşamda aile üyelerime istek ve düşüncelerimi</c:v>
                </c:pt>
                <c:pt idx="1">
                  <c:v>Lokantada sipariş verirken garsona isteklerimi</c:v>
                </c:pt>
                <c:pt idx="2">
                  <c:v>Kalabalık bir iş toplantısında anlatmak istediklerimi</c:v>
                </c:pt>
                <c:pt idx="3">
                  <c:v>Doktoruma hastalığımla ilgili bilgi verirken </c:v>
                </c:pt>
              </c:strCache>
            </c:strRef>
          </c:cat>
          <c:val>
            <c:numRef>
              <c:f>Sheet1!$F$2:$F$5</c:f>
              <c:numCache>
                <c:formatCode>General</c:formatCode>
                <c:ptCount val="4"/>
                <c:pt idx="0">
                  <c:v>23</c:v>
                </c:pt>
                <c:pt idx="1">
                  <c:v>22</c:v>
                </c:pt>
                <c:pt idx="2">
                  <c:v>32</c:v>
                </c:pt>
                <c:pt idx="3">
                  <c:v>64</c:v>
                </c:pt>
              </c:numCache>
            </c:numRef>
          </c:val>
          <c:extLst>
            <c:ext xmlns:c16="http://schemas.microsoft.com/office/drawing/2014/chart" uri="{C3380CC4-5D6E-409C-BE32-E72D297353CC}">
              <c16:uniqueId val="{00000004-B50C-431D-ADF8-C3C5ADB537D1}"/>
            </c:ext>
          </c:extLst>
        </c:ser>
        <c:ser>
          <c:idx val="5"/>
          <c:order val="5"/>
          <c:tx>
            <c:strRef>
              <c:f>Sheet1!$G$1</c:f>
              <c:strCache>
                <c:ptCount val="1"/>
                <c:pt idx="0">
                  <c:v>Diğer</c:v>
                </c:pt>
              </c:strCache>
            </c:strRef>
          </c:tx>
          <c:spPr>
            <a:solidFill>
              <a:schemeClr val="accent6"/>
            </a:solidFill>
            <a:ln>
              <a:noFill/>
            </a:ln>
            <a:effectLst/>
          </c:spPr>
          <c:invertIfNegative val="0"/>
          <c:cat>
            <c:strRef>
              <c:f>Sheet1!$A$2:$A$5</c:f>
              <c:strCache>
                <c:ptCount val="4"/>
                <c:pt idx="0">
                  <c:v>Günlük yaşamda aile üyelerime istek ve düşüncelerimi</c:v>
                </c:pt>
                <c:pt idx="1">
                  <c:v>Lokantada sipariş verirken garsona isteklerimi</c:v>
                </c:pt>
                <c:pt idx="2">
                  <c:v>Kalabalık bir iş toplantısında anlatmak istediklerimi</c:v>
                </c:pt>
                <c:pt idx="3">
                  <c:v>Doktoruma hastalığımla ilgili bilgi verirken </c:v>
                </c:pt>
              </c:strCache>
            </c:strRef>
          </c:cat>
          <c:val>
            <c:numRef>
              <c:f>Sheet1!$G$2:$G$5</c:f>
              <c:numCache>
                <c:formatCode>General</c:formatCode>
                <c:ptCount val="4"/>
                <c:pt idx="0">
                  <c:v>2</c:v>
                </c:pt>
                <c:pt idx="1">
                  <c:v>4</c:v>
                </c:pt>
                <c:pt idx="2">
                  <c:v>3</c:v>
                </c:pt>
                <c:pt idx="3">
                  <c:v>2</c:v>
                </c:pt>
              </c:numCache>
            </c:numRef>
          </c:val>
          <c:extLst>
            <c:ext xmlns:c16="http://schemas.microsoft.com/office/drawing/2014/chart" uri="{C3380CC4-5D6E-409C-BE32-E72D297353CC}">
              <c16:uniqueId val="{00000005-B50C-431D-ADF8-C3C5ADB537D1}"/>
            </c:ext>
          </c:extLst>
        </c:ser>
        <c:dLbls>
          <c:showLegendKey val="0"/>
          <c:showVal val="0"/>
          <c:showCatName val="0"/>
          <c:showSerName val="0"/>
          <c:showPercent val="0"/>
          <c:showBubbleSize val="0"/>
        </c:dLbls>
        <c:gapWidth val="150"/>
        <c:overlap val="100"/>
        <c:axId val="839953744"/>
        <c:axId val="1221176464"/>
      </c:barChart>
      <c:catAx>
        <c:axId val="839953744"/>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1221176464"/>
        <c:crosses val="autoZero"/>
        <c:auto val="1"/>
        <c:lblAlgn val="ctr"/>
        <c:lblOffset val="100"/>
        <c:noMultiLvlLbl val="0"/>
      </c:catAx>
      <c:valAx>
        <c:axId val="1221176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9953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E9EB1-D01F-417C-8B6F-361AF4F9E40B}" type="datetimeFigureOut">
              <a:rPr lang="tr-TR" smtClean="0"/>
              <a:t>29.04.2023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4BD2C-6B0E-4903-ABEA-0FAE113F433D}" type="slidenum">
              <a:rPr lang="tr-TR" smtClean="0"/>
              <a:t>‹#›</a:t>
            </a:fld>
            <a:endParaRPr lang="tr-TR"/>
          </a:p>
        </p:txBody>
      </p:sp>
    </p:spTree>
    <p:extLst>
      <p:ext uri="{BB962C8B-B14F-4D97-AF65-F5344CB8AC3E}">
        <p14:creationId xmlns:p14="http://schemas.microsoft.com/office/powerpoint/2010/main" val="83776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D1D5DB"/>
                </a:solidFill>
                <a:effectLst/>
                <a:latin typeface="Söhne"/>
              </a:rPr>
              <a:t>Sayın Hakem ve Jüri Üyeleri,</a:t>
            </a:r>
          </a:p>
          <a:p>
            <a:pPr algn="l"/>
            <a:r>
              <a:rPr lang="tr-TR" b="0" i="0">
                <a:solidFill>
                  <a:srgbClr val="D1D5DB"/>
                </a:solidFill>
                <a:effectLst/>
                <a:latin typeface="Söhne"/>
              </a:rPr>
              <a:t>Sizlere projemizi en iyi şekilde anlatmak için elimden geleni yapacağız.</a:t>
            </a:r>
          </a:p>
          <a:p>
            <a:pPr algn="l"/>
            <a:r>
              <a:rPr lang="tr-TR" b="0" i="0">
                <a:solidFill>
                  <a:srgbClr val="D1D5DB"/>
                </a:solidFill>
                <a:effectLst/>
                <a:latin typeface="Söhne"/>
              </a:rPr>
              <a:t>Destekleriniz </a:t>
            </a:r>
            <a:r>
              <a:rPr lang="tr-TR" b="0" i="0" dirty="0">
                <a:solidFill>
                  <a:srgbClr val="D1D5DB"/>
                </a:solidFill>
                <a:effectLst/>
                <a:latin typeface="Söhne"/>
              </a:rPr>
              <a:t>için şimdiden teşekkür ederiz. </a:t>
            </a:r>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1</a:t>
            </a:fld>
            <a:endParaRPr lang="tr-TR"/>
          </a:p>
        </p:txBody>
      </p:sp>
    </p:spTree>
    <p:extLst>
      <p:ext uri="{BB962C8B-B14F-4D97-AF65-F5344CB8AC3E}">
        <p14:creationId xmlns:p14="http://schemas.microsoft.com/office/powerpoint/2010/main" val="185757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Projemiz, mevcut projelerden farklı bir yaklaşım ve yenilikçi çözüm sunarak;</a:t>
            </a:r>
          </a:p>
          <a:p>
            <a:pPr algn="l">
              <a:buFont typeface="+mj-lt"/>
              <a:buNone/>
            </a:pPr>
            <a:endParaRPr lang="tr-TR" b="0" i="0" dirty="0">
              <a:solidFill>
                <a:schemeClr val="tx1"/>
              </a:solidFill>
              <a:effectLst/>
              <a:latin typeface="+mn-lt"/>
            </a:endParaRPr>
          </a:p>
          <a:p>
            <a:pPr algn="l">
              <a:buFont typeface="+mj-lt"/>
              <a:buNone/>
            </a:pPr>
            <a:r>
              <a:rPr lang="tr-TR" b="0" i="0" dirty="0">
                <a:solidFill>
                  <a:srgbClr val="D1D5DB"/>
                </a:solidFill>
                <a:effectLst/>
                <a:latin typeface="Söhne"/>
              </a:rPr>
              <a:t>İşaret dilindeki farklı varyasyonları kapsayan kapsamlı bir sözlük sunmak,</a:t>
            </a:r>
          </a:p>
          <a:p>
            <a:pPr algn="l">
              <a:buFont typeface="+mj-lt"/>
              <a:buNone/>
            </a:pPr>
            <a:r>
              <a:rPr lang="tr-TR" b="0" i="0" dirty="0">
                <a:solidFill>
                  <a:srgbClr val="D1D5DB"/>
                </a:solidFill>
                <a:effectLst/>
                <a:latin typeface="Söhne"/>
              </a:rPr>
              <a:t>Uygulama aracılığıyla işitme engelli bireylerin iletişim kurmasını kolaylaştıracak araçlar sunmak, örneğin, canlı metin veya konuşma çevirisi gibi,</a:t>
            </a:r>
          </a:p>
          <a:p>
            <a:pPr algn="l">
              <a:buFont typeface="+mj-lt"/>
              <a:buNone/>
            </a:pPr>
            <a:r>
              <a:rPr lang="tr-TR" b="0" i="0" dirty="0">
                <a:solidFill>
                  <a:srgbClr val="D1D5DB"/>
                </a:solidFill>
                <a:effectLst/>
                <a:latin typeface="Söhne"/>
              </a:rPr>
              <a:t>Yüz ifadeleri ve vücut dili gibi işaret dilinin diğer önemli unsurlarına da odaklanmak,</a:t>
            </a:r>
            <a:br>
              <a:rPr lang="tr-TR" dirty="0"/>
            </a:br>
            <a:r>
              <a:rPr lang="tr-TR" b="0" i="0" dirty="0">
                <a:solidFill>
                  <a:srgbClr val="D1D5DB"/>
                </a:solidFill>
                <a:effectLst/>
                <a:latin typeface="Söhne"/>
              </a:rPr>
              <a:t>İşaret dili öğrenimini kolaylaştırmak için kullanıcı dostu bir arayüz sağlamak gibi birçok yanları bulunmaktadır.</a:t>
            </a:r>
          </a:p>
          <a:p>
            <a:pPr algn="l">
              <a:buFont typeface="+mj-lt"/>
              <a:buNone/>
            </a:pPr>
            <a:endParaRPr lang="tr-TR" b="0" i="0" dirty="0">
              <a:solidFill>
                <a:srgbClr val="D1D5DB"/>
              </a:solidFill>
              <a:effectLst/>
              <a:latin typeface="Söhne"/>
            </a:endParaRPr>
          </a:p>
          <a:p>
            <a:pPr algn="l">
              <a:buFont typeface="+mj-lt"/>
              <a:buNone/>
            </a:pPr>
            <a:endParaRPr lang="tr-TR" b="0" i="0" dirty="0">
              <a:solidFill>
                <a:srgbClr val="D1D5DB"/>
              </a:solidFill>
              <a:effectLst/>
              <a:latin typeface="Söhne"/>
            </a:endParaRPr>
          </a:p>
          <a:p>
            <a:br>
              <a:rPr lang="tr-TR" dirty="0"/>
            </a:br>
            <a:br>
              <a:rPr lang="tr-TR" dirty="0"/>
            </a:br>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10</a:t>
            </a:fld>
            <a:endParaRPr lang="tr-TR"/>
          </a:p>
        </p:txBody>
      </p:sp>
    </p:spTree>
    <p:extLst>
      <p:ext uri="{BB962C8B-B14F-4D97-AF65-F5344CB8AC3E}">
        <p14:creationId xmlns:p14="http://schemas.microsoft.com/office/powerpoint/2010/main" val="9417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Görmüş olduğunuz grafik, başka bireylerin işitme engelli bireylerle iletişim kurma noktasındaki grafiğidir</a:t>
            </a:r>
          </a:p>
          <a:p>
            <a:endParaRPr lang="tr-TR" dirty="0"/>
          </a:p>
          <a:p>
            <a:r>
              <a:rPr lang="tr-TR" dirty="0"/>
              <a:t>Yapmış olduğumuz araştırma sonuçlarında  aile dışına doğru çıkınca işaret dili ile anlatım oranı azalmaktadır</a:t>
            </a:r>
          </a:p>
          <a:p>
            <a:endParaRPr lang="tr-TR" dirty="0"/>
          </a:p>
          <a:p>
            <a:r>
              <a:rPr lang="tr-TR" dirty="0"/>
              <a:t>Örneğin yüzdelere bakacak olursak  aile içi işaret dili yüksek ama restoranda bu oran yine azalmaktadır</a:t>
            </a:r>
          </a:p>
          <a:p>
            <a:endParaRPr lang="tr-TR" dirty="0"/>
          </a:p>
          <a:p>
            <a:r>
              <a:rPr lang="tr-TR" dirty="0"/>
              <a:t>İşaret dili bilmeyen insanlara iletişim kurmaya çalışırken genelde tercümanlarla, yazarak veya dudak okuyarak iletişim kurmaya çalışmaktadırlar</a:t>
            </a:r>
          </a:p>
          <a:p>
            <a:endParaRPr lang="tr-TR" dirty="0"/>
          </a:p>
          <a:p>
            <a:r>
              <a:rPr lang="tr-TR" dirty="0"/>
              <a:t>Biz de böyle bir uygulama geliştirerek hem işaret dili bilen sayısını artırmak hem de sosyal hayatta iletişim kopukluğunu en aza indirmeyi hedefledik</a:t>
            </a:r>
          </a:p>
          <a:p>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11</a:t>
            </a:fld>
            <a:endParaRPr lang="tr-TR"/>
          </a:p>
        </p:txBody>
      </p:sp>
    </p:spTree>
    <p:extLst>
      <p:ext uri="{BB962C8B-B14F-4D97-AF65-F5344CB8AC3E}">
        <p14:creationId xmlns:p14="http://schemas.microsoft.com/office/powerpoint/2010/main" val="219957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Görmüş olduğunuz bu grafik ise , işitme engelli bireylerin başka bireyle iletişim kurma noktasındaki grafiğidir</a:t>
            </a:r>
          </a:p>
          <a:p>
            <a:endParaRPr lang="tr-TR" dirty="0"/>
          </a:p>
          <a:p>
            <a:r>
              <a:rPr lang="tr-TR" dirty="0"/>
              <a:t>Yine önceki grafikte gördüğümüz sonuçların aynısı bu durumda da geçerlidir</a:t>
            </a:r>
          </a:p>
          <a:p>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12</a:t>
            </a:fld>
            <a:endParaRPr lang="tr-TR"/>
          </a:p>
        </p:txBody>
      </p:sp>
    </p:spTree>
    <p:extLst>
      <p:ext uri="{BB962C8B-B14F-4D97-AF65-F5344CB8AC3E}">
        <p14:creationId xmlns:p14="http://schemas.microsoft.com/office/powerpoint/2010/main" val="142314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Projemiz tüm resmi ve özel kurumlarda kullanılmaya uygun ve erişebilir şekilde tasarlanmıştır</a:t>
            </a:r>
          </a:p>
          <a:p>
            <a:endParaRPr lang="tr-TR" dirty="0"/>
          </a:p>
          <a:p>
            <a:r>
              <a:rPr lang="tr-TR" dirty="0"/>
              <a:t>Örneğin, banka, hastane, okul, adliye, market ve restoran gibi bireylerin yaşamlarını birçok farklı yönde etkileyen alanlarda faydalı olarak kullanılabilir</a:t>
            </a:r>
          </a:p>
          <a:p>
            <a:r>
              <a:rPr lang="tr-TR" dirty="0"/>
              <a:t> </a:t>
            </a:r>
          </a:p>
          <a:p>
            <a:pPr algn="l"/>
            <a:r>
              <a:rPr lang="tr-TR" dirty="0"/>
              <a:t>Bir örnek verecek olursak, </a:t>
            </a:r>
            <a:r>
              <a:rPr lang="tr-TR" b="0" i="0" dirty="0">
                <a:solidFill>
                  <a:srgbClr val="D1D5DB"/>
                </a:solidFill>
                <a:effectLst/>
                <a:latin typeface="Söhne"/>
              </a:rPr>
              <a:t>Bankada bu uygulama işitme engelli müşterilerin banka çalışanlarıyla daha iyi iletişim kurmalarına yardımcı olmak için kullanılabilir. İşitme engelli müşteriler bankada herhangi bir işlem yaparken, banka çalışanı bu uygulamayı kullanarak müşteriye işaret diliyle veya yazılı olarak sorularını ve cevaplarını iletebilir.</a:t>
            </a:r>
          </a:p>
          <a:p>
            <a:pPr algn="l"/>
            <a:r>
              <a:rPr lang="tr-TR" b="0" i="0" dirty="0">
                <a:solidFill>
                  <a:srgbClr val="D1D5DB"/>
                </a:solidFill>
                <a:effectLst/>
                <a:latin typeface="Söhne"/>
              </a:rPr>
              <a:t>Ayrıca, bankalar bu uygulamayı işitme engelli müşterilere yönelik sunulan hizmetlerin tanıtımı ve müşteri memnuniyeti anketlerinin yapılması için de kullanabilirler. Banka müşteri hizmetleri birimi, müşterilere bu uygulamanın nasıl kullanılacağı konusunda bilgilendirme yapabilir ve işitme engelli müşterilerin bankadaki hizmetlerden daha fazla yararlanmalarını sağlayabilir.</a:t>
            </a:r>
          </a:p>
          <a:p>
            <a:endParaRPr lang="tr-TR" dirty="0"/>
          </a:p>
          <a:p>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13</a:t>
            </a:fld>
            <a:endParaRPr lang="tr-TR"/>
          </a:p>
        </p:txBody>
      </p:sp>
    </p:spTree>
    <p:extLst>
      <p:ext uri="{BB962C8B-B14F-4D97-AF65-F5344CB8AC3E}">
        <p14:creationId xmlns:p14="http://schemas.microsoft.com/office/powerpoint/2010/main" val="585406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Ve son olarak Kaynakçamız</a:t>
            </a:r>
          </a:p>
        </p:txBody>
      </p:sp>
      <p:sp>
        <p:nvSpPr>
          <p:cNvPr id="4" name="Slayt Numarası Yer Tutucusu 3"/>
          <p:cNvSpPr>
            <a:spLocks noGrp="1"/>
          </p:cNvSpPr>
          <p:nvPr>
            <p:ph type="sldNum" sz="quarter" idx="5"/>
          </p:nvPr>
        </p:nvSpPr>
        <p:spPr/>
        <p:txBody>
          <a:bodyPr/>
          <a:lstStyle/>
          <a:p>
            <a:fld id="{74E4BD2C-6B0E-4903-ABEA-0FAE113F433D}" type="slidenum">
              <a:rPr lang="tr-TR" smtClean="0"/>
              <a:t>14</a:t>
            </a:fld>
            <a:endParaRPr lang="tr-TR"/>
          </a:p>
        </p:txBody>
      </p:sp>
    </p:spTree>
    <p:extLst>
      <p:ext uri="{BB962C8B-B14F-4D97-AF65-F5344CB8AC3E}">
        <p14:creationId xmlns:p14="http://schemas.microsoft.com/office/powerpoint/2010/main" val="341610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Sözlerimi benimsemiş olduğumuz sloganımız «Herkes İçin İşaret Dili» diyerek sonlandırmak istiyorum.</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Bizi dinleyip vakit ayırdığınız için çok teşekkür ederiz</a:t>
            </a:r>
          </a:p>
        </p:txBody>
      </p:sp>
      <p:sp>
        <p:nvSpPr>
          <p:cNvPr id="4" name="Slayt Numarası Yer Tutucusu 3"/>
          <p:cNvSpPr>
            <a:spLocks noGrp="1"/>
          </p:cNvSpPr>
          <p:nvPr>
            <p:ph type="sldNum" sz="quarter" idx="5"/>
          </p:nvPr>
        </p:nvSpPr>
        <p:spPr/>
        <p:txBody>
          <a:bodyPr/>
          <a:lstStyle/>
          <a:p>
            <a:fld id="{74E4BD2C-6B0E-4903-ABEA-0FAE113F433D}" type="slidenum">
              <a:rPr lang="tr-TR" smtClean="0"/>
              <a:t>15</a:t>
            </a:fld>
            <a:endParaRPr lang="tr-TR"/>
          </a:p>
        </p:txBody>
      </p:sp>
    </p:spTree>
    <p:extLst>
      <p:ext uri="{BB962C8B-B14F-4D97-AF65-F5344CB8AC3E}">
        <p14:creationId xmlns:p14="http://schemas.microsoft.com/office/powerpoint/2010/main" val="38496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D1D5DB"/>
                </a:solidFill>
                <a:effectLst/>
                <a:latin typeface="Söhne"/>
              </a:rPr>
              <a:t>Projenin mevcut değerlendirmesi belirtildiği gibi, çalışmalarımızı üç ana sürece ayırdık. </a:t>
            </a:r>
          </a:p>
          <a:p>
            <a:pPr algn="l"/>
            <a:r>
              <a:rPr lang="tr-TR" b="0" i="0" dirty="0">
                <a:solidFill>
                  <a:srgbClr val="D1D5DB"/>
                </a:solidFill>
                <a:effectLst/>
                <a:latin typeface="Söhne"/>
              </a:rPr>
              <a:t>Bu süreçler, iş paylaşımı ve proje planlaması, veri ön işlemesi ve toplanan kelimeler ve işaretler ile model eğitimi şeklinde özetlenebilir.</a:t>
            </a:r>
          </a:p>
          <a:p>
            <a:pPr algn="l"/>
            <a:r>
              <a:rPr lang="tr-TR" b="0" i="0" dirty="0">
                <a:solidFill>
                  <a:srgbClr val="D1D5DB"/>
                </a:solidFill>
                <a:effectLst/>
                <a:latin typeface="Söhne"/>
              </a:rPr>
              <a:t>İlk süreç, iş paylaşımı ve proje planlaması olarak belirlendi. Bu süreçte, projenin hedefleri belirlendi ve takım üyeleri arasında görevler paylaşıldı. Ayrıca, proje yönetim planı oluşturuldu ve çalışma takvimi belirlendi.</a:t>
            </a:r>
          </a:p>
          <a:p>
            <a:pPr algn="l"/>
            <a:r>
              <a:rPr lang="tr-TR" b="0" i="0" dirty="0">
                <a:solidFill>
                  <a:srgbClr val="D1D5DB"/>
                </a:solidFill>
                <a:effectLst/>
                <a:latin typeface="Söhne"/>
              </a:rPr>
              <a:t>İkinci süreç, veri ön işlemesi olarak tanımlandı. Bu süreçte, elde edilen verilerin kalitesini artırmak için farklı yöntemler uygulandı. Veriler, çeşitli işlemlerden geçirilerek düzenlendi ve anlamlı hale getirildi.</a:t>
            </a:r>
          </a:p>
          <a:p>
            <a:pPr algn="l"/>
            <a:r>
              <a:rPr lang="tr-TR" b="0" i="0" dirty="0">
                <a:solidFill>
                  <a:srgbClr val="D1D5DB"/>
                </a:solidFill>
                <a:effectLst/>
                <a:latin typeface="Söhne"/>
              </a:rPr>
              <a:t>Son süreç ise, toplanan kelimeler ve işaretler ile model eğitimi olarak belirlendi. Bu süreçte, eğitim verileri kullanılarak makine öğrenmesi modeli geliştirildi ve doğruluk oranı artırıldı. Böylece daha başarılı sonuçlar elde edildi.</a:t>
            </a:r>
          </a:p>
          <a:p>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2</a:t>
            </a:fld>
            <a:endParaRPr lang="tr-TR"/>
          </a:p>
        </p:txBody>
      </p:sp>
    </p:spTree>
    <p:extLst>
      <p:ext uri="{BB962C8B-B14F-4D97-AF65-F5344CB8AC3E}">
        <p14:creationId xmlns:p14="http://schemas.microsoft.com/office/powerpoint/2010/main" val="306085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D1D5DB"/>
                </a:solidFill>
                <a:effectLst/>
                <a:latin typeface="Söhne"/>
              </a:rPr>
              <a:t>Projenin amaçları, iletişim engeli bulunan bireylerin iletişimlerini kolaylaştırmak ve onların sosyal hayata katılımlarını artırmak üzerine odaklanmaktadır. </a:t>
            </a:r>
          </a:p>
          <a:p>
            <a:pPr algn="l"/>
            <a:r>
              <a:rPr lang="tr-TR" b="0" i="0" dirty="0">
                <a:solidFill>
                  <a:srgbClr val="D1D5DB"/>
                </a:solidFill>
                <a:effectLst/>
                <a:latin typeface="Söhne"/>
              </a:rPr>
              <a:t>Bu amaçlar doğrultusunda, projede yapılan çalışmaların sonuçları, bu bireylerin hayatlarında önemli bir yere sahip olacaktır.</a:t>
            </a:r>
          </a:p>
          <a:p>
            <a:br>
              <a:rPr lang="tr-TR" dirty="0"/>
            </a:br>
            <a:endParaRPr lang="tr-TR" b="0" i="0" dirty="0">
              <a:solidFill>
                <a:srgbClr val="D1D5DB"/>
              </a:solidFill>
              <a:effectLst/>
              <a:latin typeface="Söhne"/>
            </a:endParaRPr>
          </a:p>
          <a:p>
            <a:pPr algn="l"/>
            <a:r>
              <a:rPr lang="tr-TR" b="0" i="0" dirty="0">
                <a:solidFill>
                  <a:srgbClr val="D1D5DB"/>
                </a:solidFill>
                <a:effectLst/>
                <a:latin typeface="Söhne"/>
              </a:rPr>
              <a:t>Projemizin iki temel amacı bulunmaktadır.</a:t>
            </a:r>
          </a:p>
          <a:p>
            <a:pPr algn="l"/>
            <a:r>
              <a:rPr lang="tr-TR" b="0" i="0" dirty="0">
                <a:solidFill>
                  <a:srgbClr val="D1D5DB"/>
                </a:solidFill>
                <a:effectLst/>
                <a:latin typeface="Söhne"/>
              </a:rPr>
              <a:t>İlk amaç, işaret dilini kamera ile algılayıp kelimeye dönüştürmektir. Bu amaç doğrultusunda, kullanıcının kullandığı işaret dili hareketleri, kamera yardımıyla algılanır ve kelimeye dönüştürülür. Kullanıcıya, kelime karşılığı verilir ve bu sayede işaret dili kullanıcısı olan bireylerin iletişimlerinin geliştirilmesi amaçlanır.</a:t>
            </a:r>
          </a:p>
          <a:p>
            <a:br>
              <a:rPr lang="tr-TR" dirty="0"/>
            </a:br>
            <a:br>
              <a:rPr lang="tr-TR" dirty="0"/>
            </a:br>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3</a:t>
            </a:fld>
            <a:endParaRPr lang="tr-TR"/>
          </a:p>
        </p:txBody>
      </p:sp>
    </p:spTree>
    <p:extLst>
      <p:ext uri="{BB962C8B-B14F-4D97-AF65-F5344CB8AC3E}">
        <p14:creationId xmlns:p14="http://schemas.microsoft.com/office/powerpoint/2010/main" val="202518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D1D5DB"/>
                </a:solidFill>
                <a:effectLst/>
                <a:latin typeface="Söhne"/>
              </a:rPr>
              <a:t>İkinci amaç ise, sesi algılayıp, yazıya dönüştürmektir. Bu amaç doğrultusunda, kullanıcının konuştuğu kelimeler, yazıya dönüştürülür ve kullanıcıya bu kelimenin beden dili karşılığı gif biçiminde verilir. Bu sayede, işitme engelli bireylerin de iletişimlerinin geliştirilmesi hedeflenir.</a:t>
            </a:r>
          </a:p>
          <a:p>
            <a:pPr algn="l"/>
            <a:endParaRPr lang="tr-TR" b="0" i="0" dirty="0">
              <a:solidFill>
                <a:srgbClr val="D1D5DB"/>
              </a:solidFill>
              <a:effectLst/>
              <a:latin typeface="Söhne"/>
            </a:endParaRPr>
          </a:p>
          <a:p>
            <a:pPr algn="l"/>
            <a:r>
              <a:rPr lang="tr-TR" b="0" i="0" dirty="0">
                <a:solidFill>
                  <a:srgbClr val="D1D5DB"/>
                </a:solidFill>
                <a:effectLst/>
                <a:latin typeface="Söhne"/>
              </a:rPr>
              <a:t>Projemizin bu bölümünde birden fazla dil seçeneği bulunmaktadır. Bu sayede hem engel hem de dil engeli ortadan kalkmaktadır.</a:t>
            </a:r>
          </a:p>
          <a:p>
            <a:br>
              <a:rPr lang="tr-TR" dirty="0"/>
            </a:br>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4</a:t>
            </a:fld>
            <a:endParaRPr lang="tr-TR"/>
          </a:p>
        </p:txBody>
      </p:sp>
    </p:spTree>
    <p:extLst>
      <p:ext uri="{BB962C8B-B14F-4D97-AF65-F5344CB8AC3E}">
        <p14:creationId xmlns:p14="http://schemas.microsoft.com/office/powerpoint/2010/main" val="317069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Uygulamamızın masaüstü programının arayüzü şekillerde görüldüğü gibidir</a:t>
            </a:r>
          </a:p>
          <a:p>
            <a:r>
              <a:rPr lang="tr-TR" dirty="0"/>
              <a:t>Açılış ekranımızda bulunan 2 seçenek sayesinde kullanıcı </a:t>
            </a:r>
            <a:r>
              <a:rPr lang="tr-TR" dirty="0" err="1"/>
              <a:t>mobıl</a:t>
            </a:r>
            <a:r>
              <a:rPr lang="tr-TR" dirty="0"/>
              <a:t> veya masaüstü biçimde uygulamaya erişim sağlayabilmektedir</a:t>
            </a:r>
          </a:p>
          <a:p>
            <a:r>
              <a:rPr lang="tr-TR" dirty="0"/>
              <a:t>Uygulamaları başlat butonuna tıkladığı zaman 2 farklı pencere açılmaktadır</a:t>
            </a:r>
          </a:p>
          <a:p>
            <a:r>
              <a:rPr lang="tr-TR" dirty="0"/>
              <a:t>Bu pencerelerin bir tanesi işaret algılama bir tanesi ise ses algılama olarak kullanıcıya sunulmaktadır</a:t>
            </a:r>
          </a:p>
          <a:p>
            <a:r>
              <a:rPr lang="tr-TR" dirty="0"/>
              <a:t>İşaret algılama kısmında kullanıcı girdiyi başlat butonuna basması ile birlikte, program </a:t>
            </a:r>
            <a:r>
              <a:rPr lang="tr-TR" dirty="0" err="1"/>
              <a:t>otomatık</a:t>
            </a:r>
            <a:r>
              <a:rPr lang="tr-TR" dirty="0"/>
              <a:t> olarak kameradaki pozlara erişmeye başlıyor </a:t>
            </a:r>
          </a:p>
          <a:p>
            <a:r>
              <a:rPr lang="tr-TR" dirty="0"/>
              <a:t>Kullanıcının el ve mimiklerini analiz ediyor olup, hareketi algıladıktan sonra kullanıcıya bu hareketin kelime karşılığını iletiyor</a:t>
            </a:r>
          </a:p>
          <a:p>
            <a:endParaRPr lang="tr-TR" dirty="0"/>
          </a:p>
          <a:p>
            <a:r>
              <a:rPr lang="tr-TR" dirty="0"/>
              <a:t>Ses algılama kısmında ise kullanıcı yine girdiyi başlat butonuna tıkladığı zaman program kullanıcı sesini dinliyor, analiz ediyor ve kelimelerin işaret dili ile çekilmiş giflerini birleştirerek kullanıcının ekranına sunuyor</a:t>
            </a:r>
          </a:p>
          <a:p>
            <a:r>
              <a:rPr lang="tr-TR" dirty="0"/>
              <a:t>Ses algılama kısmında birden çok dil kolayca entegre edilebilir halde tasarlanmış olup, hali hazırda Türkçe ve </a:t>
            </a:r>
            <a:r>
              <a:rPr lang="tr-TR" dirty="0" err="1"/>
              <a:t>ingilizce</a:t>
            </a:r>
            <a:r>
              <a:rPr lang="tr-TR" dirty="0"/>
              <a:t> dilleri ile %100 uyumlu çalışmaktadır</a:t>
            </a:r>
          </a:p>
        </p:txBody>
      </p:sp>
      <p:sp>
        <p:nvSpPr>
          <p:cNvPr id="4" name="Slayt Numarası Yer Tutucusu 3"/>
          <p:cNvSpPr>
            <a:spLocks noGrp="1"/>
          </p:cNvSpPr>
          <p:nvPr>
            <p:ph type="sldNum" sz="quarter" idx="5"/>
          </p:nvPr>
        </p:nvSpPr>
        <p:spPr/>
        <p:txBody>
          <a:bodyPr/>
          <a:lstStyle/>
          <a:p>
            <a:fld id="{74E4BD2C-6B0E-4903-ABEA-0FAE113F433D}" type="slidenum">
              <a:rPr lang="tr-TR" smtClean="0"/>
              <a:t>5</a:t>
            </a:fld>
            <a:endParaRPr lang="tr-TR"/>
          </a:p>
        </p:txBody>
      </p:sp>
    </p:spTree>
    <p:extLst>
      <p:ext uri="{BB962C8B-B14F-4D97-AF65-F5344CB8AC3E}">
        <p14:creationId xmlns:p14="http://schemas.microsoft.com/office/powerpoint/2010/main" val="242897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Merhaba ben Emir Çetin Memiş, sunumumuzun bu bölümünde sizlere teorik ve teknik açıdan projemiz hakkında sunum yapacağım.</a:t>
            </a:r>
          </a:p>
          <a:p>
            <a:endParaRPr lang="tr-TR" dirty="0"/>
          </a:p>
          <a:p>
            <a:r>
              <a:rPr lang="tr-TR" dirty="0"/>
              <a:t>Projemizdeki en önemli gayelerimizden biriside ortaya çıkardığımız ürünün hedef kitlemiz tarafından sevilmesi ve tercih edilebilir olmasıdır, ve bu amacımız yaptığımız projede optimizasyon, hız, doğruluk, kolaylık ve verim kavramlarını son derece öne çıkarmaktadır.</a:t>
            </a:r>
          </a:p>
          <a:p>
            <a:endParaRPr lang="tr-TR" dirty="0"/>
          </a:p>
          <a:p>
            <a:r>
              <a:rPr lang="tr-TR" dirty="0"/>
              <a:t>Bu şartlar içerisinde elimizden gelen en iyi ürünü ortaya çıkarmak için ulaşabildiğimiz en iyi teknolojileri stoğumuzda barındırıyoruz. Bu teknolojilerin hepsi birlikte çalışmaktadır ve bir çok işi tek bir işleyiciye yüklemektense, aynı işi parçalara bölerek, belirttiğimiz amaçlarımızı karşılamış oluyoruz, ve bir uygulama içerisinde bir sürü uygulama ve alt sistem barındıraraktan son derece tutarlı bir sistem ortaya çıkarıyoruz.</a:t>
            </a:r>
          </a:p>
          <a:p>
            <a:endParaRPr lang="tr-TR" dirty="0"/>
          </a:p>
          <a:p>
            <a:r>
              <a:rPr lang="tr-TR" dirty="0"/>
              <a:t>Bunu örneklemenin en kolay yolu ise şudur, şuan projemiz alfa sürümünde olduğu halde, ürün seviyesindeki yazılımların kullanıcılarda bıraktığı etkiyi yaratmaktadır.</a:t>
            </a:r>
          </a:p>
          <a:p>
            <a:endParaRPr lang="tr-TR" dirty="0"/>
          </a:p>
          <a:p>
            <a:r>
              <a:rPr lang="tr-TR" dirty="0"/>
              <a:t>Ekstra olarak ise, proje dinamik bir alt yapıya ve dinamik bir sistem dizaynına sahip olduğundan dolayı, geliştirilmesi, değiştirilmesi ve güncellenmesi son derece kolay olacaktır.</a:t>
            </a:r>
          </a:p>
          <a:p>
            <a:endParaRPr lang="tr-TR" dirty="0"/>
          </a:p>
          <a:p>
            <a:r>
              <a:rPr lang="tr-TR" dirty="0"/>
              <a:t>Şimdi, modüler olarak bahsedilen paketleri inceleyelim.</a:t>
            </a:r>
          </a:p>
          <a:p>
            <a:endParaRPr lang="en-US" dirty="0"/>
          </a:p>
        </p:txBody>
      </p:sp>
      <p:sp>
        <p:nvSpPr>
          <p:cNvPr id="4" name="Slayt Numarası Yer Tutucusu 3"/>
          <p:cNvSpPr>
            <a:spLocks noGrp="1"/>
          </p:cNvSpPr>
          <p:nvPr>
            <p:ph type="sldNum" sz="quarter" idx="5"/>
          </p:nvPr>
        </p:nvSpPr>
        <p:spPr/>
        <p:txBody>
          <a:bodyPr/>
          <a:lstStyle/>
          <a:p>
            <a:fld id="{74E4BD2C-6B0E-4903-ABEA-0FAE113F433D}" type="slidenum">
              <a:rPr lang="tr-TR" smtClean="0"/>
              <a:t>6</a:t>
            </a:fld>
            <a:endParaRPr lang="tr-TR"/>
          </a:p>
        </p:txBody>
      </p:sp>
    </p:spTree>
    <p:extLst>
      <p:ext uri="{BB962C8B-B14F-4D97-AF65-F5344CB8AC3E}">
        <p14:creationId xmlns:p14="http://schemas.microsoft.com/office/powerpoint/2010/main" val="1185716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İlk iki modüler paketimiz, MediaPipe ve OpenCv.</a:t>
            </a:r>
          </a:p>
          <a:p>
            <a:endParaRPr lang="tr-TR" dirty="0"/>
          </a:p>
          <a:p>
            <a:r>
              <a:rPr lang="tr-TR" dirty="0"/>
              <a:t>Temel olarak, OpenCv modülünü kullanmamızdaki en büyük etken, bu paket tarafından sağlanan objeler ve </a:t>
            </a:r>
            <a:r>
              <a:rPr lang="tr-TR" dirty="0" err="1"/>
              <a:t>methodlar</a:t>
            </a:r>
            <a:r>
              <a:rPr lang="tr-TR" dirty="0"/>
              <a:t> kullanılarak görüntü işleme işlemleri yapabiliyor olmamız, arayüzümüzde aktif bir görüntü yaratabiliyor olmamız, ve modelin eğitiminden kullanıma geçen sürede video girdi çıktılarını yakalayabiliyor olmamız.</a:t>
            </a:r>
          </a:p>
          <a:p>
            <a:endParaRPr lang="tr-TR" dirty="0"/>
          </a:p>
          <a:p>
            <a:r>
              <a:rPr lang="tr-TR" dirty="0"/>
              <a:t>Bununla beraber, MediaPipe modülünü incelediğimizde karşımıza en temelden bize eklediği avantaj ortaya çıkıyor. Bu modül kullanımı sonucunda, kendi içerisinde algoritma ve </a:t>
            </a:r>
            <a:r>
              <a:rPr lang="tr-TR" dirty="0" err="1"/>
              <a:t>methodlar</a:t>
            </a:r>
            <a:r>
              <a:rPr lang="tr-TR" dirty="0"/>
              <a:t> sayesinde anlık olarak gelen bir video verisini mikro saniyelerde işleyebiliyor ve bize ekstra bir uğraş çıkarmadan en çok ihtiyacımız olan pozisyon bilgilerini sunabiliyor olması.</a:t>
            </a:r>
          </a:p>
          <a:p>
            <a:endParaRPr lang="tr-TR" dirty="0"/>
          </a:p>
          <a:p>
            <a:r>
              <a:rPr lang="tr-TR" dirty="0"/>
              <a:t>Bu iki modülün birleşmesi ile beraber, ortaya aksiyonları yakalayabilen bir sistem çıkıyor. Bu sayede, harf </a:t>
            </a:r>
            <a:r>
              <a:rPr lang="tr-TR" dirty="0" err="1"/>
              <a:t>harf</a:t>
            </a:r>
            <a:r>
              <a:rPr lang="tr-TR" dirty="0"/>
              <a:t> değil </a:t>
            </a:r>
            <a:r>
              <a:rPr lang="tr-TR" dirty="0" err="1"/>
              <a:t>haraket</a:t>
            </a:r>
            <a:r>
              <a:rPr lang="tr-TR" dirty="0"/>
              <a:t> </a:t>
            </a:r>
            <a:r>
              <a:rPr lang="tr-TR" dirty="0" err="1"/>
              <a:t>haraket</a:t>
            </a:r>
            <a:r>
              <a:rPr lang="tr-TR" dirty="0"/>
              <a:t> okuyarak algılama yapıyoruz. İçerlerine eklenecek bir model ile beraber bunlardan alınan çıktılar işlenebiliyor ve karakter bazlı ilerlemek zorunda kalmadan direkt olarak aksiyonu tahmin edebiliyor ve hatta özel aksiyonlarda ekleyebiliyoruz.</a:t>
            </a:r>
            <a:endParaRPr lang="en-US" dirty="0"/>
          </a:p>
        </p:txBody>
      </p:sp>
      <p:sp>
        <p:nvSpPr>
          <p:cNvPr id="4" name="Slayt Numarası Yer Tutucusu 3"/>
          <p:cNvSpPr>
            <a:spLocks noGrp="1"/>
          </p:cNvSpPr>
          <p:nvPr>
            <p:ph type="sldNum" sz="quarter" idx="5"/>
          </p:nvPr>
        </p:nvSpPr>
        <p:spPr/>
        <p:txBody>
          <a:bodyPr/>
          <a:lstStyle/>
          <a:p>
            <a:fld id="{74E4BD2C-6B0E-4903-ABEA-0FAE113F433D}" type="slidenum">
              <a:rPr lang="tr-TR" smtClean="0"/>
              <a:t>7</a:t>
            </a:fld>
            <a:endParaRPr lang="tr-TR"/>
          </a:p>
        </p:txBody>
      </p:sp>
    </p:spTree>
    <p:extLst>
      <p:ext uri="{BB962C8B-B14F-4D97-AF65-F5344CB8AC3E}">
        <p14:creationId xmlns:p14="http://schemas.microsoft.com/office/powerpoint/2010/main" val="140952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Üçüncü modülümüz TensorFlow,</a:t>
            </a:r>
          </a:p>
          <a:p>
            <a:endParaRPr lang="tr-TR" dirty="0"/>
          </a:p>
          <a:p>
            <a:r>
              <a:rPr lang="tr-TR" dirty="0"/>
              <a:t>Bu modülümüzü kullanmamızın ilk sebebi hali hazırda MediaPipe çıktıları üzerinde eğitim yapıp bir model üretmektir. Normal şartlar altında aksiyon algılama problemlerinde LSTM modeller kullanılmaz, ama biz hali hazırda bir çıktı verisinde çalıştığımız için son derece uygun olmaktadır. Bununla beraber model eğitimi, üretimi ve kullanımı sırasında farklı parametreler kullanaraktan verimliliğimizi ve doğruluğumuzu arttırmaktayız. </a:t>
            </a:r>
          </a:p>
          <a:p>
            <a:endParaRPr lang="tr-TR" dirty="0"/>
          </a:p>
          <a:p>
            <a:r>
              <a:rPr lang="tr-TR" dirty="0"/>
              <a:t>Bu yöntemin en iyi yanlarından biri ise, bir video frekansındaki art arda gelmiş olan kelimeleri sırasıyla yakalayıp gösterebiliyor olmasıdır.</a:t>
            </a:r>
          </a:p>
        </p:txBody>
      </p:sp>
      <p:sp>
        <p:nvSpPr>
          <p:cNvPr id="4" name="Slayt Numarası Yer Tutucusu 3"/>
          <p:cNvSpPr>
            <a:spLocks noGrp="1"/>
          </p:cNvSpPr>
          <p:nvPr>
            <p:ph type="sldNum" sz="quarter" idx="5"/>
          </p:nvPr>
        </p:nvSpPr>
        <p:spPr/>
        <p:txBody>
          <a:bodyPr/>
          <a:lstStyle/>
          <a:p>
            <a:fld id="{74E4BD2C-6B0E-4903-ABEA-0FAE113F433D}" type="slidenum">
              <a:rPr lang="tr-TR" smtClean="0"/>
              <a:t>8</a:t>
            </a:fld>
            <a:endParaRPr lang="tr-TR"/>
          </a:p>
        </p:txBody>
      </p:sp>
    </p:spTree>
    <p:extLst>
      <p:ext uri="{BB962C8B-B14F-4D97-AF65-F5344CB8AC3E}">
        <p14:creationId xmlns:p14="http://schemas.microsoft.com/office/powerpoint/2010/main" val="422484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Son modüler paketimiz ve </a:t>
            </a:r>
            <a:r>
              <a:rPr lang="tr-TR" dirty="0" err="1"/>
              <a:t>api</a:t>
            </a:r>
            <a:r>
              <a:rPr lang="tr-TR" dirty="0"/>
              <a:t> ucumuz, Speech Recognition ve GOOGLE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Bu iki varlığı bir arada inceleyebiliriz, diğerlerine nazaran biraz daha basit ama eşit derecede öneme sahip görevleri vardır. Öncelikle GOOGLE API ile beraber </a:t>
            </a:r>
            <a:r>
              <a:rPr lang="tr-TR" dirty="0" err="1"/>
              <a:t>translation</a:t>
            </a:r>
            <a:r>
              <a:rPr lang="tr-TR" dirty="0"/>
              <a:t> gibi ekstra paketlere ulaşabiliyoruz. Ve bu </a:t>
            </a:r>
            <a:r>
              <a:rPr lang="tr-TR" dirty="0" err="1"/>
              <a:t>translation</a:t>
            </a:r>
            <a:r>
              <a:rPr lang="tr-TR" dirty="0"/>
              <a:t> paketi başlı başlına programın dinamik yapısı ile birleştiğinde bize her dile yönelik bir alan çıkarıyor. Son olaraksa bu paket sayesinde kameradan mikrofondan gelen ve giden dataları ortak bir dilde birleştirip daha tutarlı bir yapı ortaya çıkarıyoruz.</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Bununla beraber, Speech Recognition paketi sayesinde, sesleri metinlere ve metinleri seslere çevirerek programın önemi bir elemanı olan takip uygulamasını ortaya çıkarıyoruz. Buda kendi içerisinde parçala bölünmüş ve günün sonunda </a:t>
            </a:r>
            <a:r>
              <a:rPr lang="tr-TR" dirty="0" err="1"/>
              <a:t>api</a:t>
            </a:r>
            <a:r>
              <a:rPr lang="tr-TR" dirty="0"/>
              <a:t> ucu ile bağlantı kurarak ortaklaşa çalışan başka bir alt sistemimizi oluşturmaktadır.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Teorik ve Teknik bilgilendirme bölümünün sonuna geldik, şimdi sözü tekrar takım arkadaşım Cem’e bırakıyorum</a:t>
            </a:r>
          </a:p>
          <a:p>
            <a:endParaRPr lang="tr-TR" dirty="0"/>
          </a:p>
        </p:txBody>
      </p:sp>
      <p:sp>
        <p:nvSpPr>
          <p:cNvPr id="4" name="Slayt Numarası Yer Tutucusu 3"/>
          <p:cNvSpPr>
            <a:spLocks noGrp="1"/>
          </p:cNvSpPr>
          <p:nvPr>
            <p:ph type="sldNum" sz="quarter" idx="5"/>
          </p:nvPr>
        </p:nvSpPr>
        <p:spPr/>
        <p:txBody>
          <a:bodyPr/>
          <a:lstStyle/>
          <a:p>
            <a:fld id="{74E4BD2C-6B0E-4903-ABEA-0FAE113F433D}" type="slidenum">
              <a:rPr lang="tr-TR" smtClean="0"/>
              <a:t>9</a:t>
            </a:fld>
            <a:endParaRPr lang="tr-TR"/>
          </a:p>
        </p:txBody>
      </p:sp>
    </p:spTree>
    <p:extLst>
      <p:ext uri="{BB962C8B-B14F-4D97-AF65-F5344CB8AC3E}">
        <p14:creationId xmlns:p14="http://schemas.microsoft.com/office/powerpoint/2010/main" val="277387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7ADF1F-E211-4D6C-AD88-D77D7AFD5AA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A657D70-D626-48A6-9D80-E15F670A6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DBA0105-31A9-4017-BBE4-A96A3BAE5899}"/>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5" name="Alt Bilgi Yer Tutucusu 4">
            <a:extLst>
              <a:ext uri="{FF2B5EF4-FFF2-40B4-BE49-F238E27FC236}">
                <a16:creationId xmlns:a16="http://schemas.microsoft.com/office/drawing/2014/main" id="{268510D2-42C4-4981-904B-F6465D0A34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962AD61-710F-46A2-8CC5-0D0807CFA329}"/>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2053916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5C4AFF-B9A1-45E6-A78B-AEB80B0B648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4D13237-16C7-4A45-9276-A905410C46C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E198DE-D027-49DE-949D-29102825436A}"/>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5" name="Alt Bilgi Yer Tutucusu 4">
            <a:extLst>
              <a:ext uri="{FF2B5EF4-FFF2-40B4-BE49-F238E27FC236}">
                <a16:creationId xmlns:a16="http://schemas.microsoft.com/office/drawing/2014/main" id="{91205432-161E-4990-AD0F-0C537AA2813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90C0FE-BC83-48EF-BA8E-492145009DF4}"/>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2404909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F9EFEB0-6EA6-403A-BFDC-3E3ED371B61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F6B783-CC37-43A1-8384-872DFCCD376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305FDE-BEA4-4430-8541-9AA8D6C40094}"/>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5" name="Alt Bilgi Yer Tutucusu 4">
            <a:extLst>
              <a:ext uri="{FF2B5EF4-FFF2-40B4-BE49-F238E27FC236}">
                <a16:creationId xmlns:a16="http://schemas.microsoft.com/office/drawing/2014/main" id="{23D17B55-4BB3-485C-AC8F-D9FF16CE90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36397F-1EFD-4604-BD1C-7CBD57E8704E}"/>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2507600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22783E-93E3-4E27-8E77-16DD16BB0A7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95AFC0D-B8FB-41F9-AC67-A630447638B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F315C2-086A-4EA4-A58A-3F17771E2241}"/>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5" name="Alt Bilgi Yer Tutucusu 4">
            <a:extLst>
              <a:ext uri="{FF2B5EF4-FFF2-40B4-BE49-F238E27FC236}">
                <a16:creationId xmlns:a16="http://schemas.microsoft.com/office/drawing/2014/main" id="{29CEEB79-0DE3-4903-BBA6-205DF3F049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C288D0-453C-4C55-AEB2-049FDDF47549}"/>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21629236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E0F3F5-E0A1-44B7-B6EF-4A70CCB2667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F8E1152-2735-4D89-910B-7C980274D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82C5398-C86F-43FD-A8C7-813B6378D972}"/>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5" name="Alt Bilgi Yer Tutucusu 4">
            <a:extLst>
              <a:ext uri="{FF2B5EF4-FFF2-40B4-BE49-F238E27FC236}">
                <a16:creationId xmlns:a16="http://schemas.microsoft.com/office/drawing/2014/main" id="{9A999DAE-C768-4197-A401-AA3607124C7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572C5D8-D79C-4CC2-83FA-96ABA01B8110}"/>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734160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E89611-987E-439E-AEA2-8142CDC915B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33BAFD3-C0E5-46AD-A990-57A2DA8ED55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397EF39-0C91-45B1-8635-846FC8CF1F7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61ADD28-BF0A-47D6-A7FA-7843DAD820BF}"/>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6" name="Alt Bilgi Yer Tutucusu 5">
            <a:extLst>
              <a:ext uri="{FF2B5EF4-FFF2-40B4-BE49-F238E27FC236}">
                <a16:creationId xmlns:a16="http://schemas.microsoft.com/office/drawing/2014/main" id="{1EB191D9-CB24-4432-B7ED-68D6BB5BAF4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B4AAFA0-B4F2-49DF-B017-6F927D6D8296}"/>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2481524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F2FD50-631F-40D4-9253-C7D7E85445B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0EA45DE-7F57-4F26-B778-2AC4993D4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A9D827A-98E2-42B4-8F31-D99B9EBE4AE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9E2D24B-E9CA-4243-9287-4E261C94F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42A214A-5FDF-4A5B-B425-438F3192790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008C82D-F31C-46C8-BE26-8A0D0D0B93B8}"/>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8" name="Alt Bilgi Yer Tutucusu 7">
            <a:extLst>
              <a:ext uri="{FF2B5EF4-FFF2-40B4-BE49-F238E27FC236}">
                <a16:creationId xmlns:a16="http://schemas.microsoft.com/office/drawing/2014/main" id="{D4029AD2-7EEB-4DF9-8687-548C1EC17F8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720CB42-5F47-4BC3-9796-F95E461A9508}"/>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1550551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DA2BCF-E644-465F-97FC-D1336E360BB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D5CB529-49D8-474D-9AAD-DAE78FB99BEA}"/>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4" name="Alt Bilgi Yer Tutucusu 3">
            <a:extLst>
              <a:ext uri="{FF2B5EF4-FFF2-40B4-BE49-F238E27FC236}">
                <a16:creationId xmlns:a16="http://schemas.microsoft.com/office/drawing/2014/main" id="{2C4EFF4E-3A11-4D0D-9A8C-5760BD5870D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64CCF87-B71A-4924-90E1-EA9CEA65D869}"/>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3820617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C5E60F8-7867-48A3-8D77-7B9B5F2BAAD0}"/>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3" name="Alt Bilgi Yer Tutucusu 2">
            <a:extLst>
              <a:ext uri="{FF2B5EF4-FFF2-40B4-BE49-F238E27FC236}">
                <a16:creationId xmlns:a16="http://schemas.microsoft.com/office/drawing/2014/main" id="{7A8552AB-6BF2-491E-ADB9-6A1CABDCB3E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00261B2-9B78-4B27-846D-AF0541701F37}"/>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24109898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C4EBBA-5E4E-4551-B226-CFF5510900D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F618FB1-726C-4A40-976D-0357F0C3F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A951F66-1AF8-4FCD-AF6E-E0B274372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AB403B8-B934-4706-BD78-9496B34EBEB9}"/>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6" name="Alt Bilgi Yer Tutucusu 5">
            <a:extLst>
              <a:ext uri="{FF2B5EF4-FFF2-40B4-BE49-F238E27FC236}">
                <a16:creationId xmlns:a16="http://schemas.microsoft.com/office/drawing/2014/main" id="{8242020E-0FB8-4168-B45F-D3D6BAF6895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EAB6467-D84B-434A-9800-4852150C80B6}"/>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14070078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BF07C2-985B-43C3-9728-67ED7386EE9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C6C4DE3-AC9E-4735-BB80-31C7E0C3AC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C9B99A0-0960-41B2-A80E-A74021ABD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BB08DB2-7541-42A9-A037-DF5F201898D9}"/>
              </a:ext>
            </a:extLst>
          </p:cNvPr>
          <p:cNvSpPr>
            <a:spLocks noGrp="1"/>
          </p:cNvSpPr>
          <p:nvPr>
            <p:ph type="dt" sz="half" idx="10"/>
          </p:nvPr>
        </p:nvSpPr>
        <p:spPr/>
        <p:txBody>
          <a:bodyPr/>
          <a:lstStyle/>
          <a:p>
            <a:fld id="{57FDB4E7-72B7-42BA-B0A3-B7F8DEFC97AD}" type="datetimeFigureOut">
              <a:rPr lang="tr-TR" smtClean="0"/>
              <a:t>29.04.2023</a:t>
            </a:fld>
            <a:endParaRPr lang="tr-TR"/>
          </a:p>
        </p:txBody>
      </p:sp>
      <p:sp>
        <p:nvSpPr>
          <p:cNvPr id="6" name="Alt Bilgi Yer Tutucusu 5">
            <a:extLst>
              <a:ext uri="{FF2B5EF4-FFF2-40B4-BE49-F238E27FC236}">
                <a16:creationId xmlns:a16="http://schemas.microsoft.com/office/drawing/2014/main" id="{D9DD79BE-67A3-4A56-8466-272B9A65815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F544F43-0514-45D8-AA3C-9FF7A2EEA99B}"/>
              </a:ext>
            </a:extLst>
          </p:cNvPr>
          <p:cNvSpPr>
            <a:spLocks noGrp="1"/>
          </p:cNvSpPr>
          <p:nvPr>
            <p:ph type="sldNum" sz="quarter" idx="12"/>
          </p:nvPr>
        </p:nvSpPr>
        <p:spPr/>
        <p:txBody>
          <a:bodyPr/>
          <a:lstStyle/>
          <a:p>
            <a:fld id="{754D4BAF-91BB-4A6F-B375-9F4CCFB4D92D}" type="slidenum">
              <a:rPr lang="tr-TR" smtClean="0"/>
              <a:t>‹#›</a:t>
            </a:fld>
            <a:endParaRPr lang="tr-TR"/>
          </a:p>
        </p:txBody>
      </p:sp>
    </p:spTree>
    <p:extLst>
      <p:ext uri="{BB962C8B-B14F-4D97-AF65-F5344CB8AC3E}">
        <p14:creationId xmlns:p14="http://schemas.microsoft.com/office/powerpoint/2010/main" val="1478892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7922D7C-3BDD-4DD4-8E43-8E6E522F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101B47-2349-4660-9F48-1867D1A7D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354793E-D19D-47E6-AB15-6F165B85A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DB4E7-72B7-42BA-B0A3-B7F8DEFC97AD}" type="datetimeFigureOut">
              <a:rPr lang="tr-TR" smtClean="0"/>
              <a:t>29.04.2023</a:t>
            </a:fld>
            <a:endParaRPr lang="tr-TR"/>
          </a:p>
        </p:txBody>
      </p:sp>
      <p:sp>
        <p:nvSpPr>
          <p:cNvPr id="5" name="Alt Bilgi Yer Tutucusu 4">
            <a:extLst>
              <a:ext uri="{FF2B5EF4-FFF2-40B4-BE49-F238E27FC236}">
                <a16:creationId xmlns:a16="http://schemas.microsoft.com/office/drawing/2014/main" id="{C6BA1AA0-0F14-4F1F-8DC2-DDAC35E27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BA95ED3-BA94-4735-BBAB-77E6E2229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D4BAF-91BB-4A6F-B375-9F4CCFB4D92D}" type="slidenum">
              <a:rPr lang="tr-TR" smtClean="0"/>
              <a:t>‹#›</a:t>
            </a:fld>
            <a:endParaRPr lang="tr-TR"/>
          </a:p>
        </p:txBody>
      </p:sp>
    </p:spTree>
    <p:extLst>
      <p:ext uri="{BB962C8B-B14F-4D97-AF65-F5344CB8AC3E}">
        <p14:creationId xmlns:p14="http://schemas.microsoft.com/office/powerpoint/2010/main" val="109588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microsoft.com/office/2007/relationships/hdphoto" Target="../media/hdphoto5.wdp"/><Relationship Id="rId13" Type="http://schemas.microsoft.com/office/2007/relationships/hdphoto" Target="../media/hdphoto7.wdp"/><Relationship Id="rId1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1.png"/><Relationship Id="rId17" Type="http://schemas.microsoft.com/office/2007/relationships/hdphoto" Target="../media/hdphoto9.wdp"/><Relationship Id="rId2" Type="http://schemas.openxmlformats.org/officeDocument/2006/relationships/notesSlide" Target="../notesSlides/notesSlide13.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30.png"/><Relationship Id="rId5" Type="http://schemas.openxmlformats.org/officeDocument/2006/relationships/image" Target="../media/image4.jpg"/><Relationship Id="rId15" Type="http://schemas.microsoft.com/office/2007/relationships/hdphoto" Target="../media/hdphoto8.wdp"/><Relationship Id="rId10" Type="http://schemas.microsoft.com/office/2007/relationships/hdphoto" Target="../media/hdphoto6.wdp"/><Relationship Id="rId19" Type="http://schemas.microsoft.com/office/2007/relationships/hdphoto" Target="../media/hdphoto10.wdp"/><Relationship Id="rId4" Type="http://schemas.openxmlformats.org/officeDocument/2006/relationships/image" Target="../media/image3.png"/><Relationship Id="rId9" Type="http://schemas.openxmlformats.org/officeDocument/2006/relationships/image" Target="../media/image29.png"/><Relationship Id="rId1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g"/><Relationship Id="rId11"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5.pn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g"/><Relationship Id="rId4" Type="http://schemas.openxmlformats.org/officeDocument/2006/relationships/image" Target="../media/image5.png"/><Relationship Id="rId9"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g"/><Relationship Id="rId4" Type="http://schemas.openxmlformats.org/officeDocument/2006/relationships/image" Target="../media/image5.png"/><Relationship Id="rId9"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2D21AB-4852-484C-905A-29AE4B4D7FD2}"/>
              </a:ext>
            </a:extLst>
          </p:cNvPr>
          <p:cNvSpPr>
            <a:spLocks noGrp="1"/>
          </p:cNvSpPr>
          <p:nvPr>
            <p:ph type="ctrTitle"/>
          </p:nvPr>
        </p:nvSpPr>
        <p:spPr/>
        <p:txBody>
          <a:bodyPr/>
          <a:lstStyle/>
          <a:p>
            <a:endParaRPr lang="tr-TR"/>
          </a:p>
        </p:txBody>
      </p:sp>
      <p:sp>
        <p:nvSpPr>
          <p:cNvPr id="3" name="Alt Başlık 2">
            <a:extLst>
              <a:ext uri="{FF2B5EF4-FFF2-40B4-BE49-F238E27FC236}">
                <a16:creationId xmlns:a16="http://schemas.microsoft.com/office/drawing/2014/main" id="{A9B8D763-4B1F-4CA0-9754-E30C6AF1275E}"/>
              </a:ext>
            </a:extLst>
          </p:cNvPr>
          <p:cNvSpPr>
            <a:spLocks noGrp="1"/>
          </p:cNvSpPr>
          <p:nvPr>
            <p:ph type="subTitle" idx="1"/>
          </p:nvPr>
        </p:nvSpPr>
        <p:spPr/>
        <p:txBody>
          <a:bodyPr/>
          <a:lstStyle/>
          <a:p>
            <a:endParaRPr lang="tr-TR"/>
          </a:p>
        </p:txBody>
      </p:sp>
      <p:pic>
        <p:nvPicPr>
          <p:cNvPr id="5" name="Resim 4">
            <a:extLst>
              <a:ext uri="{FF2B5EF4-FFF2-40B4-BE49-F238E27FC236}">
                <a16:creationId xmlns:a16="http://schemas.microsoft.com/office/drawing/2014/main" id="{23D22213-D906-4B4D-915D-2ACE4766A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35608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ÖZGÜNLÜK</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grpSp>
        <p:nvGrpSpPr>
          <p:cNvPr id="2" name="Group 1">
            <a:extLst>
              <a:ext uri="{FF2B5EF4-FFF2-40B4-BE49-F238E27FC236}">
                <a16:creationId xmlns:a16="http://schemas.microsoft.com/office/drawing/2014/main" id="{177D1EF0-5070-ACB3-4B39-6FDBC0C740A1}"/>
              </a:ext>
            </a:extLst>
          </p:cNvPr>
          <p:cNvGrpSpPr/>
          <p:nvPr/>
        </p:nvGrpSpPr>
        <p:grpSpPr>
          <a:xfrm>
            <a:off x="2810125" y="2011220"/>
            <a:ext cx="6571749" cy="2966712"/>
            <a:chOff x="3238082" y="2045087"/>
            <a:chExt cx="6571749" cy="2966712"/>
          </a:xfrm>
        </p:grpSpPr>
        <p:sp>
          <p:nvSpPr>
            <p:cNvPr id="4" name="Rectangle: Single Corner Snipped 14">
              <a:extLst>
                <a:ext uri="{FF2B5EF4-FFF2-40B4-BE49-F238E27FC236}">
                  <a16:creationId xmlns:a16="http://schemas.microsoft.com/office/drawing/2014/main" id="{523A7770-CAC1-FD78-7A90-962584FD1FA7}"/>
                </a:ext>
              </a:extLst>
            </p:cNvPr>
            <p:cNvSpPr/>
            <p:nvPr/>
          </p:nvSpPr>
          <p:spPr>
            <a:xfrm>
              <a:off x="7033679" y="2045087"/>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13">
              <a:extLst>
                <a:ext uri="{FF2B5EF4-FFF2-40B4-BE49-F238E27FC236}">
                  <a16:creationId xmlns:a16="http://schemas.microsoft.com/office/drawing/2014/main" id="{9B20A207-FE15-CFA5-B189-8E0210D7CEC1}"/>
                </a:ext>
              </a:extLst>
            </p:cNvPr>
            <p:cNvSpPr/>
            <p:nvPr/>
          </p:nvSpPr>
          <p:spPr>
            <a:xfrm>
              <a:off x="3238082" y="2045087"/>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A86287C-430F-909B-5903-AF45CBBCBF14}"/>
                </a:ext>
              </a:extLst>
            </p:cNvPr>
            <p:cNvPicPr>
              <a:picLocks noChangeAspect="1"/>
            </p:cNvPicPr>
            <p:nvPr/>
          </p:nvPicPr>
          <p:blipFill>
            <a:blip r:embed="rId7"/>
            <a:stretch>
              <a:fillRect/>
            </a:stretch>
          </p:blipFill>
          <p:spPr>
            <a:xfrm>
              <a:off x="3740454" y="3021271"/>
              <a:ext cx="1771408" cy="1771408"/>
            </a:xfrm>
            <a:prstGeom prst="rect">
              <a:avLst/>
            </a:prstGeom>
            <a:effectLst>
              <a:outerShdw blurRad="50800" dist="38100" dir="5400000" algn="t" rotWithShape="0">
                <a:prstClr val="black">
                  <a:alpha val="40000"/>
                </a:prstClr>
              </a:outerShdw>
            </a:effectLst>
          </p:spPr>
        </p:pic>
        <p:sp>
          <p:nvSpPr>
            <p:cNvPr id="8" name="Subtitle 2">
              <a:extLst>
                <a:ext uri="{FF2B5EF4-FFF2-40B4-BE49-F238E27FC236}">
                  <a16:creationId xmlns:a16="http://schemas.microsoft.com/office/drawing/2014/main" id="{B36C8FDC-7882-D9A0-14C5-195A994782D7}"/>
                </a:ext>
                <a:ext uri="{C183D7F6-B498-43B3-948B-1728B52AA6E4}">
                  <adec:decorative xmlns:adec="http://schemas.microsoft.com/office/drawing/2017/decorative" val="0"/>
                </a:ext>
              </a:extLst>
            </p:cNvPr>
            <p:cNvSpPr txBox="1">
              <a:spLocks/>
            </p:cNvSpPr>
            <p:nvPr/>
          </p:nvSpPr>
          <p:spPr>
            <a:xfrm>
              <a:off x="3252111" y="2163134"/>
              <a:ext cx="2776152" cy="85813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tr-TR" sz="1400" cap="none" dirty="0">
                  <a:effectLst/>
                  <a:latin typeface="Microsoft YaHei" panose="020B0503020204020204" pitchFamily="34" charset="-122"/>
                  <a:ea typeface="Microsoft YaHei" panose="020B0503020204020204" pitchFamily="34" charset="-122"/>
                </a:rPr>
                <a:t>Ekip Tarafından Geliştirilen Sistem Algoritması</a:t>
              </a:r>
            </a:p>
          </p:txBody>
        </p:sp>
        <p:sp>
          <p:nvSpPr>
            <p:cNvPr id="10" name="Subtitle 2">
              <a:extLst>
                <a:ext uri="{FF2B5EF4-FFF2-40B4-BE49-F238E27FC236}">
                  <a16:creationId xmlns:a16="http://schemas.microsoft.com/office/drawing/2014/main" id="{DB11DEF4-3609-58B2-2348-F0312350EB36}"/>
                </a:ext>
                <a:ext uri="{C183D7F6-B498-43B3-948B-1728B52AA6E4}">
                  <adec:decorative xmlns:adec="http://schemas.microsoft.com/office/drawing/2017/decorative" val="0"/>
                </a:ext>
              </a:extLst>
            </p:cNvPr>
            <p:cNvSpPr txBox="1">
              <a:spLocks/>
            </p:cNvSpPr>
            <p:nvPr/>
          </p:nvSpPr>
          <p:spPr>
            <a:xfrm>
              <a:off x="7033679" y="2163134"/>
              <a:ext cx="2776152" cy="59346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5000"/>
                </a:lnSpc>
              </a:pPr>
              <a:r>
                <a:rPr lang="tr-TR" sz="1400" dirty="0">
                  <a:effectLst/>
                  <a:latin typeface="Microsoft YaHei" panose="020B0503020204020204" pitchFamily="34" charset="-122"/>
                  <a:ea typeface="Microsoft YaHei" panose="020B0503020204020204" pitchFamily="34" charset="-122"/>
                </a:rPr>
                <a:t>İşaret ve Ses Algılamanın                Entegresi</a:t>
              </a:r>
              <a:endParaRPr lang="en-US" dirty="0">
                <a:latin typeface="Microsoft YaHei" panose="020B0503020204020204" pitchFamily="34" charset="-122"/>
                <a:ea typeface="Microsoft YaHei" panose="020B0503020204020204" pitchFamily="34" charset="-122"/>
              </a:endParaRPr>
            </a:p>
          </p:txBody>
        </p:sp>
        <p:pic>
          <p:nvPicPr>
            <p:cNvPr id="11" name="Picture 8">
              <a:extLst>
                <a:ext uri="{FF2B5EF4-FFF2-40B4-BE49-F238E27FC236}">
                  <a16:creationId xmlns:a16="http://schemas.microsoft.com/office/drawing/2014/main" id="{3F54CCDB-8D0B-62D8-D560-0C9A159AF7AE}"/>
                </a:ext>
              </a:extLst>
            </p:cNvPr>
            <p:cNvPicPr>
              <a:picLocks noChangeAspect="1"/>
            </p:cNvPicPr>
            <p:nvPr/>
          </p:nvPicPr>
          <p:blipFill>
            <a:blip r:embed="rId8"/>
            <a:stretch>
              <a:fillRect/>
            </a:stretch>
          </p:blipFill>
          <p:spPr>
            <a:xfrm>
              <a:off x="7536051" y="2950883"/>
              <a:ext cx="1771408" cy="1771408"/>
            </a:xfrm>
            <a:prstGeom prst="rect">
              <a:avLst/>
            </a:prstGeom>
          </p:spPr>
        </p:pic>
      </p:grpSp>
    </p:spTree>
    <p:extLst>
      <p:ext uri="{BB962C8B-B14F-4D97-AF65-F5344CB8AC3E}">
        <p14:creationId xmlns:p14="http://schemas.microsoft.com/office/powerpoint/2010/main" val="27369071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ARAŞTIRMA SONUÇLARI</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graphicFrame>
        <p:nvGraphicFramePr>
          <p:cNvPr id="23" name="Chart 22">
            <a:extLst>
              <a:ext uri="{FF2B5EF4-FFF2-40B4-BE49-F238E27FC236}">
                <a16:creationId xmlns:a16="http://schemas.microsoft.com/office/drawing/2014/main" id="{E2F54FAC-C656-3923-BB50-E78E2EF093B7}"/>
              </a:ext>
            </a:extLst>
          </p:cNvPr>
          <p:cNvGraphicFramePr/>
          <p:nvPr>
            <p:extLst>
              <p:ext uri="{D42A27DB-BD31-4B8C-83A1-F6EECF244321}">
                <p14:modId xmlns:p14="http://schemas.microsoft.com/office/powerpoint/2010/main" val="1129901486"/>
              </p:ext>
            </p:extLst>
          </p:nvPr>
        </p:nvGraphicFramePr>
        <p:xfrm>
          <a:off x="2606958" y="1453350"/>
          <a:ext cx="8211014" cy="5191161"/>
        </p:xfrm>
        <a:graphic>
          <a:graphicData uri="http://schemas.openxmlformats.org/drawingml/2006/chart">
            <c:chart xmlns:c="http://schemas.openxmlformats.org/drawingml/2006/chart" xmlns:r="http://schemas.openxmlformats.org/officeDocument/2006/relationships" r:id="rId7"/>
          </a:graphicData>
        </a:graphic>
      </p:graphicFrame>
      <p:pic>
        <p:nvPicPr>
          <p:cNvPr id="24" name="Picture 23">
            <a:extLst>
              <a:ext uri="{FF2B5EF4-FFF2-40B4-BE49-F238E27FC236}">
                <a16:creationId xmlns:a16="http://schemas.microsoft.com/office/drawing/2014/main" id="{32061AF0-7F33-1375-27EA-027291731CEA}"/>
              </a:ext>
            </a:extLst>
          </p:cNvPr>
          <p:cNvPicPr>
            <a:picLocks noChangeAspect="1"/>
          </p:cNvPicPr>
          <p:nvPr/>
        </p:nvPicPr>
        <p:blipFill>
          <a:blip r:embed="rId8"/>
          <a:stretch>
            <a:fillRect/>
          </a:stretch>
        </p:blipFill>
        <p:spPr>
          <a:xfrm>
            <a:off x="288368" y="3302036"/>
            <a:ext cx="2371958" cy="1493790"/>
          </a:xfrm>
          <a:prstGeom prst="rect">
            <a:avLst/>
          </a:prstGeom>
        </p:spPr>
      </p:pic>
    </p:spTree>
    <p:extLst>
      <p:ext uri="{BB962C8B-B14F-4D97-AF65-F5344CB8AC3E}">
        <p14:creationId xmlns:p14="http://schemas.microsoft.com/office/powerpoint/2010/main" val="2395352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12" descr="beyaz tahta içeren bir resim&#10;&#10;Açıklama otomatik olarak oluşturuldu">
            <a:extLst>
              <a:ext uri="{FF2B5EF4-FFF2-40B4-BE49-F238E27FC236}">
                <a16:creationId xmlns:a16="http://schemas.microsoft.com/office/drawing/2014/main" id="{590FE8A8-E458-AD16-39B3-F8F57F66A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Resim 2" descr="logo içeren bir resim&#10;&#10;Açıklama otomatik olarak oluşturuldu">
            <a:extLst>
              <a:ext uri="{FF2B5EF4-FFF2-40B4-BE49-F238E27FC236}">
                <a16:creationId xmlns:a16="http://schemas.microsoft.com/office/drawing/2014/main" id="{05C08878-4866-FC38-66BE-91A1BD668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pic>
        <p:nvPicPr>
          <p:cNvPr id="10" name="Resim 8">
            <a:extLst>
              <a:ext uri="{FF2B5EF4-FFF2-40B4-BE49-F238E27FC236}">
                <a16:creationId xmlns:a16="http://schemas.microsoft.com/office/drawing/2014/main" id="{0A43A2FD-1C74-526F-BB1B-EF8EE4FD38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12" name="Resim 6">
            <a:extLst>
              <a:ext uri="{FF2B5EF4-FFF2-40B4-BE49-F238E27FC236}">
                <a16:creationId xmlns:a16="http://schemas.microsoft.com/office/drawing/2014/main" id="{5609144F-0E0E-59B1-E721-6B22949D83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sp>
        <p:nvSpPr>
          <p:cNvPr id="13" name="Rectangle: Single Corner Snipped 10">
            <a:extLst>
              <a:ext uri="{FF2B5EF4-FFF2-40B4-BE49-F238E27FC236}">
                <a16:creationId xmlns:a16="http://schemas.microsoft.com/office/drawing/2014/main" id="{9801A38F-07FD-3122-6079-2D0A12499363}"/>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8878633-DDBF-EDF1-4DBD-87B1C4D80D47}"/>
              </a:ext>
            </a:extLst>
          </p:cNvPr>
          <p:cNvSpPr txBox="1"/>
          <p:nvPr/>
        </p:nvSpPr>
        <p:spPr>
          <a:xfrm>
            <a:off x="3420549" y="583912"/>
            <a:ext cx="6268720" cy="523220"/>
          </a:xfrm>
          <a:prstGeom prst="rect">
            <a:avLst/>
          </a:prstGeom>
          <a:noFill/>
        </p:spPr>
        <p:txBody>
          <a:bodyPr wrap="square" rtlCol="0">
            <a:spAutoFit/>
          </a:bodyPr>
          <a:lstStyle/>
          <a:p>
            <a:pPr algn="ctr"/>
            <a:r>
              <a:rPr kumimoji="0" lang="tr-TR" sz="2800" b="1" i="0" u="none" strike="noStrike" kern="1200" cap="none" spc="0" normalizeH="0" baseline="0" noProof="0" dirty="0">
                <a:ln>
                  <a:noFill/>
                </a:ln>
                <a:solidFill>
                  <a:prstClr val="black"/>
                </a:solidFill>
                <a:effectLst>
                  <a:outerShdw blurRad="50800" dist="38100" dir="5400000" algn="t" rotWithShape="0">
                    <a:prstClr val="black">
                      <a:alpha val="40000"/>
                    </a:prstClr>
                  </a:outerShdw>
                </a:effectLst>
                <a:uLnTx/>
                <a:uFillTx/>
                <a:latin typeface="Microsoft YaHei" panose="020B0503020204020204" pitchFamily="34" charset="-122"/>
                <a:ea typeface="Microsoft YaHei" panose="020B0503020204020204" pitchFamily="34" charset="-122"/>
                <a:cs typeface="+mj-cs"/>
              </a:rPr>
              <a:t>ARAŞTIRMA SONUÇLARI</a:t>
            </a:r>
            <a:endParaRPr lang="en-US" dirty="0"/>
          </a:p>
        </p:txBody>
      </p:sp>
      <p:graphicFrame>
        <p:nvGraphicFramePr>
          <p:cNvPr id="17" name="Chart 16">
            <a:extLst>
              <a:ext uri="{FF2B5EF4-FFF2-40B4-BE49-F238E27FC236}">
                <a16:creationId xmlns:a16="http://schemas.microsoft.com/office/drawing/2014/main" id="{79C324ED-8250-DEF6-4110-996D57A44767}"/>
              </a:ext>
            </a:extLst>
          </p:cNvPr>
          <p:cNvGraphicFramePr/>
          <p:nvPr>
            <p:extLst>
              <p:ext uri="{D42A27DB-BD31-4B8C-83A1-F6EECF244321}">
                <p14:modId xmlns:p14="http://schemas.microsoft.com/office/powerpoint/2010/main" val="2205178608"/>
              </p:ext>
            </p:extLst>
          </p:nvPr>
        </p:nvGraphicFramePr>
        <p:xfrm>
          <a:off x="2670008" y="1430590"/>
          <a:ext cx="8211014" cy="5191161"/>
        </p:xfrm>
        <a:graphic>
          <a:graphicData uri="http://schemas.openxmlformats.org/drawingml/2006/chart">
            <c:chart xmlns:c="http://schemas.openxmlformats.org/drawingml/2006/chart" xmlns:r="http://schemas.openxmlformats.org/officeDocument/2006/relationships" r:id="rId7"/>
          </a:graphicData>
        </a:graphic>
      </p:graphicFrame>
      <p:pic>
        <p:nvPicPr>
          <p:cNvPr id="22" name="Picture 21">
            <a:extLst>
              <a:ext uri="{FF2B5EF4-FFF2-40B4-BE49-F238E27FC236}">
                <a16:creationId xmlns:a16="http://schemas.microsoft.com/office/drawing/2014/main" id="{ADB8D777-C05B-5FF9-184F-607A2F9C466E}"/>
              </a:ext>
            </a:extLst>
          </p:cNvPr>
          <p:cNvPicPr>
            <a:picLocks noChangeAspect="1"/>
          </p:cNvPicPr>
          <p:nvPr/>
        </p:nvPicPr>
        <p:blipFill>
          <a:blip r:embed="rId8"/>
          <a:stretch>
            <a:fillRect/>
          </a:stretch>
        </p:blipFill>
        <p:spPr>
          <a:xfrm>
            <a:off x="288368" y="3494576"/>
            <a:ext cx="2353584" cy="1601868"/>
          </a:xfrm>
          <a:prstGeom prst="rect">
            <a:avLst/>
          </a:prstGeom>
        </p:spPr>
      </p:pic>
      <p:pic>
        <p:nvPicPr>
          <p:cNvPr id="25" name="Picture 24">
            <a:extLst>
              <a:ext uri="{FF2B5EF4-FFF2-40B4-BE49-F238E27FC236}">
                <a16:creationId xmlns:a16="http://schemas.microsoft.com/office/drawing/2014/main" id="{A65A665E-1F2F-4AD7-33D3-FA75A684CE7C}"/>
              </a:ext>
            </a:extLst>
          </p:cNvPr>
          <p:cNvPicPr>
            <a:picLocks noChangeAspect="1"/>
          </p:cNvPicPr>
          <p:nvPr/>
        </p:nvPicPr>
        <p:blipFill>
          <a:blip r:embed="rId8"/>
          <a:stretch>
            <a:fillRect/>
          </a:stretch>
        </p:blipFill>
        <p:spPr>
          <a:xfrm>
            <a:off x="344480" y="3494576"/>
            <a:ext cx="2353584" cy="1601868"/>
          </a:xfrm>
          <a:prstGeom prst="rect">
            <a:avLst/>
          </a:prstGeom>
        </p:spPr>
      </p:pic>
      <p:pic>
        <p:nvPicPr>
          <p:cNvPr id="26" name="Picture 25">
            <a:extLst>
              <a:ext uri="{FF2B5EF4-FFF2-40B4-BE49-F238E27FC236}">
                <a16:creationId xmlns:a16="http://schemas.microsoft.com/office/drawing/2014/main" id="{0DBA41DE-EB5A-F67E-C02C-FD6392733518}"/>
              </a:ext>
            </a:extLst>
          </p:cNvPr>
          <p:cNvPicPr>
            <a:picLocks noChangeAspect="1"/>
          </p:cNvPicPr>
          <p:nvPr/>
        </p:nvPicPr>
        <p:blipFill>
          <a:blip r:embed="rId8"/>
          <a:stretch>
            <a:fillRect/>
          </a:stretch>
        </p:blipFill>
        <p:spPr>
          <a:xfrm>
            <a:off x="316424" y="3429000"/>
            <a:ext cx="2353584" cy="1601868"/>
          </a:xfrm>
          <a:prstGeom prst="rect">
            <a:avLst/>
          </a:prstGeom>
        </p:spPr>
      </p:pic>
    </p:spTree>
    <p:extLst>
      <p:ext uri="{BB962C8B-B14F-4D97-AF65-F5344CB8AC3E}">
        <p14:creationId xmlns:p14="http://schemas.microsoft.com/office/powerpoint/2010/main" val="1987825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KULLANIM ALANLARI</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pic>
        <p:nvPicPr>
          <p:cNvPr id="1026" name="Picture 2" descr="Banka png | PNGWing">
            <a:extLst>
              <a:ext uri="{FF2B5EF4-FFF2-40B4-BE49-F238E27FC236}">
                <a16:creationId xmlns:a16="http://schemas.microsoft.com/office/drawing/2014/main" id="{4E929068-2F40-4A97-9BC6-D221BE7C94C9}"/>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758" b="95898" l="10000" r="90000">
                        <a14:foregroundMark x1="50652" y1="15234" x2="50652" y2="15234"/>
                        <a14:foregroundMark x1="50217" y1="1758" x2="50217" y2="1758"/>
                        <a14:foregroundMark x1="31848" y1="95898" x2="31848" y2="95898"/>
                      </a14:backgroundRemoval>
                    </a14:imgEffect>
                  </a14:imgLayer>
                </a14:imgProps>
              </a:ext>
              <a:ext uri="{28A0092B-C50C-407E-A947-70E740481C1C}">
                <a14:useLocalDpi xmlns:a14="http://schemas.microsoft.com/office/drawing/2010/main" val="0"/>
              </a:ext>
            </a:extLst>
          </a:blip>
          <a:srcRect/>
          <a:stretch>
            <a:fillRect/>
          </a:stretch>
        </p:blipFill>
        <p:spPr bwMode="auto">
          <a:xfrm>
            <a:off x="288368" y="2076235"/>
            <a:ext cx="2342809" cy="13038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2176414-227D-3983-FC99-DE1807968BC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backgroundMark x1="45913" y1="43269" x2="45913" y2="43269"/>
                        <a14:backgroundMark x1="45673" y1="36298" x2="45673" y2="36298"/>
                        <a14:backgroundMark x1="39423" y1="43750" x2="39423" y2="43750"/>
                      </a14:backgroundRemoval>
                    </a14:imgEffect>
                  </a14:imgLayer>
                </a14:imgProps>
              </a:ext>
            </a:extLst>
          </a:blip>
          <a:stretch>
            <a:fillRect/>
          </a:stretch>
        </p:blipFill>
        <p:spPr>
          <a:xfrm>
            <a:off x="1222542" y="2049726"/>
            <a:ext cx="474459" cy="474459"/>
          </a:xfrm>
          <a:prstGeom prst="rect">
            <a:avLst/>
          </a:prstGeom>
        </p:spPr>
      </p:pic>
      <p:pic>
        <p:nvPicPr>
          <p:cNvPr id="1036" name="Picture 12" descr="Market PNG Picture - PNG All">
            <a:extLst>
              <a:ext uri="{FF2B5EF4-FFF2-40B4-BE49-F238E27FC236}">
                <a16:creationId xmlns:a16="http://schemas.microsoft.com/office/drawing/2014/main" id="{9CAA3845-8E75-5987-F2E2-567BEF2408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7643" y="2040036"/>
            <a:ext cx="1513557" cy="15135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astane Binası Simgesi Vektör Şablonu Stok Vektör Sanatı &amp; Hastane'nin Daha  Fazla Görseli - Hastane, Simge, Dış cephe - iStock">
            <a:extLst>
              <a:ext uri="{FF2B5EF4-FFF2-40B4-BE49-F238E27FC236}">
                <a16:creationId xmlns:a16="http://schemas.microsoft.com/office/drawing/2014/main" id="{4492DAC8-C1F3-AF35-07C3-AA6A0C715969}"/>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foregroundMark x1="50240" y1="29087" x2="50240" y2="29087"/>
                      </a14:backgroundRemoval>
                    </a14:imgEffect>
                  </a14:imgLayer>
                </a14:imgProps>
              </a:ext>
              <a:ext uri="{28A0092B-C50C-407E-A947-70E740481C1C}">
                <a14:useLocalDpi xmlns:a14="http://schemas.microsoft.com/office/drawing/2010/main" val="0"/>
              </a:ext>
            </a:extLst>
          </a:blip>
          <a:srcRect/>
          <a:stretch>
            <a:fillRect/>
          </a:stretch>
        </p:blipFill>
        <p:spPr bwMode="auto">
          <a:xfrm>
            <a:off x="5349791" y="3565025"/>
            <a:ext cx="2388457" cy="23884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enü png | PNGWing">
            <a:extLst>
              <a:ext uri="{FF2B5EF4-FFF2-40B4-BE49-F238E27FC236}">
                <a16:creationId xmlns:a16="http://schemas.microsoft.com/office/drawing/2014/main" id="{2E9ADB73-4FA9-80EE-86E9-39E1077C6FF8}"/>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2667" b="96889" l="2679" r="97768">
                        <a14:foregroundMark x1="11607" y1="78667" x2="11607" y2="78667"/>
                        <a14:foregroundMark x1="13839" y1="80000" x2="18750" y2="86222"/>
                        <a14:foregroundMark x1="28125" y1="92444" x2="33929" y2="94222"/>
                        <a14:foregroundMark x1="41964" y1="85778" x2="42857" y2="88444"/>
                        <a14:foregroundMark x1="44643" y1="96889" x2="45536" y2="96889"/>
                        <a14:foregroundMark x1="42857" y1="95111" x2="42857" y2="95111"/>
                        <a14:foregroundMark x1="38839" y1="93778" x2="40179" y2="94222"/>
                        <a14:foregroundMark x1="41071" y1="92444" x2="41518" y2="90667"/>
                        <a14:foregroundMark x1="41964" y1="85778" x2="42411" y2="82667"/>
                        <a14:foregroundMark x1="42411" y1="81778" x2="42857" y2="79556"/>
                        <a14:foregroundMark x1="42857" y1="79111" x2="42857" y2="76444"/>
                        <a14:foregroundMark x1="42411" y1="75556" x2="42411" y2="74222"/>
                        <a14:foregroundMark x1="42411" y1="73778" x2="42411" y2="70667"/>
                        <a14:foregroundMark x1="42411" y1="69778" x2="42411" y2="68889"/>
                        <a14:foregroundMark x1="42411" y1="68000" x2="41964" y2="64000"/>
                        <a14:foregroundMark x1="41518" y1="62667" x2="41518" y2="60889"/>
                        <a14:foregroundMark x1="41518" y1="59556" x2="41518" y2="58667"/>
                        <a14:foregroundMark x1="41518" y1="57778" x2="41964" y2="54667"/>
                        <a14:foregroundMark x1="42857" y1="53778" x2="42857" y2="53778"/>
                        <a14:foregroundMark x1="42857" y1="52889" x2="42411" y2="51111"/>
                        <a14:foregroundMark x1="41964" y1="51111" x2="40625" y2="50222"/>
                        <a14:foregroundMark x1="39732" y1="50222" x2="38839" y2="50222"/>
                        <a14:foregroundMark x1="37500" y1="50222" x2="37054" y2="50667"/>
                        <a14:foregroundMark x1="36161" y1="50667" x2="35268" y2="51111"/>
                        <a14:foregroundMark x1="33929" y1="51111" x2="33036" y2="49778"/>
                        <a14:foregroundMark x1="33036" y1="43111" x2="33036" y2="43111"/>
                        <a14:foregroundMark x1="33482" y1="39556" x2="33482" y2="39556"/>
                        <a14:foregroundMark x1="33482" y1="36444" x2="33482" y2="36000"/>
                        <a14:foregroundMark x1="33482" y1="33778" x2="33482" y2="33333"/>
                        <a14:foregroundMark x1="33482" y1="31111" x2="33482" y2="30667"/>
                        <a14:foregroundMark x1="33482" y1="28889" x2="33482" y2="28000"/>
                        <a14:foregroundMark x1="33482" y1="27111" x2="33482" y2="25778"/>
                        <a14:foregroundMark x1="33482" y1="24000" x2="33482" y2="23556"/>
                        <a14:foregroundMark x1="33929" y1="22667" x2="33929" y2="22667"/>
                        <a14:foregroundMark x1="39286" y1="22222" x2="39286" y2="22222"/>
                        <a14:foregroundMark x1="43750" y1="52889" x2="44643" y2="52889"/>
                        <a14:foregroundMark x1="46875" y1="52000" x2="46875" y2="52000"/>
                        <a14:foregroundMark x1="45982" y1="48000" x2="45982" y2="48000"/>
                        <a14:foregroundMark x1="45982" y1="44000" x2="45982" y2="43111"/>
                        <a14:foregroundMark x1="45536" y1="38667" x2="45536" y2="37333"/>
                        <a14:foregroundMark x1="45536" y1="32889" x2="45536" y2="32889"/>
                        <a14:foregroundMark x1="45536" y1="28889" x2="45536" y2="28889"/>
                        <a14:foregroundMark x1="45536" y1="24889" x2="45536" y2="24889"/>
                        <a14:foregroundMark x1="45536" y1="22222" x2="45536" y2="22222"/>
                        <a14:foregroundMark x1="51786" y1="26222" x2="51786" y2="26222"/>
                        <a14:foregroundMark x1="50893" y1="27111" x2="50893" y2="27111"/>
                        <a14:foregroundMark x1="51786" y1="27111" x2="51786" y2="33778"/>
                        <a14:foregroundMark x1="62500" y1="30667" x2="62500" y2="37333"/>
                        <a14:foregroundMark x1="59821" y1="31111" x2="61607" y2="40000"/>
                        <a14:foregroundMark x1="62054" y1="53778" x2="62500" y2="68444"/>
                        <a14:foregroundMark x1="63839" y1="76444" x2="64732" y2="87111"/>
                        <a14:foregroundMark x1="62500" y1="91556" x2="62500" y2="91556"/>
                        <a14:foregroundMark x1="61607" y1="25333" x2="61607" y2="25333"/>
                        <a14:foregroundMark x1="52679" y1="96889" x2="52679" y2="96889"/>
                        <a14:foregroundMark x1="73214" y1="92889" x2="73214" y2="92889"/>
                        <a14:foregroundMark x1="75893" y1="89778" x2="75893" y2="89778"/>
                        <a14:foregroundMark x1="79911" y1="88000" x2="79911" y2="88000"/>
                        <a14:foregroundMark x1="81696" y1="84444" x2="81696" y2="84444"/>
                        <a14:foregroundMark x1="85714" y1="80889" x2="85714" y2="80889"/>
                        <a14:foregroundMark x1="88839" y1="75111" x2="88839" y2="75111"/>
                        <a14:foregroundMark x1="97321" y1="57778" x2="97321" y2="57778"/>
                        <a14:foregroundMark x1="97768" y1="53778" x2="97768" y2="53778"/>
                        <a14:foregroundMark x1="97321" y1="46222" x2="97321" y2="46222"/>
                        <a14:foregroundMark x1="96429" y1="39556" x2="96429" y2="39556"/>
                        <a14:foregroundMark x1="94643" y1="33778" x2="94643" y2="33778"/>
                        <a14:foregroundMark x1="92857" y1="26222" x2="92857" y2="26222"/>
                        <a14:foregroundMark x1="82589" y1="15111" x2="82589" y2="15111"/>
                        <a14:foregroundMark x1="78571" y1="12000" x2="78571" y2="12000"/>
                        <a14:foregroundMark x1="74107" y1="8889" x2="74107" y2="8889"/>
                        <a14:foregroundMark x1="67857" y1="6222" x2="67857" y2="6222"/>
                        <a14:foregroundMark x1="64286" y1="4889" x2="64286" y2="4889"/>
                        <a14:foregroundMark x1="60714" y1="3556" x2="60714" y2="3556"/>
                        <a14:foregroundMark x1="57589" y1="3111" x2="57589" y2="3111"/>
                        <a14:foregroundMark x1="52679" y1="2667" x2="52679" y2="2667"/>
                        <a14:foregroundMark x1="48661" y1="2667" x2="48661" y2="2667"/>
                        <a14:foregroundMark x1="43750" y1="3111" x2="43750" y2="3111"/>
                        <a14:foregroundMark x1="38839" y1="3556" x2="38393" y2="4000"/>
                        <a14:foregroundMark x1="34821" y1="4889" x2="34821" y2="4889"/>
                        <a14:foregroundMark x1="31250" y1="6222" x2="31250" y2="6222"/>
                        <a14:foregroundMark x1="28571" y1="8000" x2="28571" y2="8000"/>
                        <a14:foregroundMark x1="25000" y1="9778" x2="25000" y2="9778"/>
                        <a14:foregroundMark x1="22321" y1="11111" x2="22321" y2="11111"/>
                        <a14:foregroundMark x1="19643" y1="12889" x2="19643" y2="12889"/>
                        <a14:foregroundMark x1="16964" y1="15556" x2="16964" y2="15556"/>
                        <a14:foregroundMark x1="14732" y1="17778" x2="14286" y2="18667"/>
                        <a14:foregroundMark x1="12054" y1="21333" x2="12054" y2="21333"/>
                        <a14:foregroundMark x1="9821" y1="24444" x2="9821" y2="24444"/>
                        <a14:foregroundMark x1="8036" y1="27556" x2="7589" y2="28000"/>
                        <a14:foregroundMark x1="6250" y1="30222" x2="6250" y2="30222"/>
                        <a14:foregroundMark x1="5357" y1="35556" x2="5357" y2="36444"/>
                        <a14:foregroundMark x1="4464" y1="38222" x2="4464" y2="38222"/>
                        <a14:foregroundMark x1="3125" y1="41778" x2="3125" y2="42667"/>
                        <a14:foregroundMark x1="2679" y1="45333" x2="2679" y2="45333"/>
                        <a14:foregroundMark x1="2679" y1="49778" x2="2679" y2="49778"/>
                        <a14:foregroundMark x1="3125" y1="54667" x2="3125" y2="54667"/>
                        <a14:foregroundMark x1="4018" y1="59556" x2="4018" y2="59556"/>
                        <a14:foregroundMark x1="39286" y1="42222" x2="39286" y2="42222"/>
                        <a14:foregroundMark x1="39286" y1="37333" x2="39286" y2="37333"/>
                        <a14:foregroundMark x1="39286" y1="31111" x2="39286" y2="31111"/>
                        <a14:backgroundMark x1="75446" y1="49778" x2="75446" y2="49778"/>
                      </a14:backgroundRemoval>
                    </a14:imgEffect>
                  </a14:imgLayer>
                </a14:imgProps>
              </a:ext>
              <a:ext uri="{28A0092B-C50C-407E-A947-70E740481C1C}">
                <a14:useLocalDpi xmlns:a14="http://schemas.microsoft.com/office/drawing/2010/main" val="0"/>
              </a:ext>
            </a:extLst>
          </a:blip>
          <a:srcRect/>
          <a:stretch>
            <a:fillRect/>
          </a:stretch>
        </p:blipFill>
        <p:spPr bwMode="auto">
          <a:xfrm>
            <a:off x="9533146" y="4069775"/>
            <a:ext cx="1432152" cy="143854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68358A6-8125-F529-128B-255AD10EE24C}"/>
              </a:ext>
            </a:extLst>
          </p:cNvPr>
          <p:cNvSpPr txBox="1"/>
          <p:nvPr/>
        </p:nvSpPr>
        <p:spPr>
          <a:xfrm>
            <a:off x="4158559" y="3053987"/>
            <a:ext cx="951723" cy="276999"/>
          </a:xfrm>
          <a:prstGeom prst="rect">
            <a:avLst/>
          </a:prstGeom>
          <a:noFill/>
        </p:spPr>
        <p:txBody>
          <a:bodyPr wrap="square" rtlCol="0">
            <a:spAutoFit/>
          </a:bodyPr>
          <a:lstStyle/>
          <a:p>
            <a:pPr algn="ctr"/>
            <a:r>
              <a:rPr lang="tr-TR" sz="1200" b="1" dirty="0">
                <a:solidFill>
                  <a:schemeClr val="bg1"/>
                </a:solidFill>
              </a:rPr>
              <a:t>MARKET</a:t>
            </a:r>
            <a:endParaRPr lang="en-US" sz="1200" b="1" dirty="0">
              <a:solidFill>
                <a:schemeClr val="bg1"/>
              </a:solidFill>
            </a:endParaRPr>
          </a:p>
        </p:txBody>
      </p:sp>
      <p:pic>
        <p:nvPicPr>
          <p:cNvPr id="1046" name="Picture 22" descr="Mahkeme png | PNGWing">
            <a:extLst>
              <a:ext uri="{FF2B5EF4-FFF2-40B4-BE49-F238E27FC236}">
                <a16:creationId xmlns:a16="http://schemas.microsoft.com/office/drawing/2014/main" id="{141A174E-7426-BE52-7BB9-5BFD2D073F17}"/>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1942" b="96533" l="5870" r="90761">
                        <a14:foregroundMark x1="35761" y1="7074" x2="35761" y2="7074"/>
                        <a14:foregroundMark x1="47609" y1="96533" x2="47609" y2="96533"/>
                        <a14:foregroundMark x1="15870" y1="2080" x2="15870" y2="2080"/>
                        <a14:foregroundMark x1="9022" y1="41470" x2="9022" y2="41470"/>
                        <a14:foregroundMark x1="5978" y1="41054" x2="5978" y2="41054"/>
                        <a14:foregroundMark x1="90761" y1="60333" x2="90761" y2="60333"/>
                      </a14:backgroundRemoval>
                    </a14:imgEffect>
                  </a14:imgLayer>
                </a14:imgProps>
              </a:ext>
              <a:ext uri="{28A0092B-C50C-407E-A947-70E740481C1C}">
                <a14:useLocalDpi xmlns:a14="http://schemas.microsoft.com/office/drawing/2010/main" val="0"/>
              </a:ext>
            </a:extLst>
          </a:blip>
          <a:srcRect/>
          <a:stretch>
            <a:fillRect/>
          </a:stretch>
        </p:blipFill>
        <p:spPr bwMode="auto">
          <a:xfrm>
            <a:off x="1966135" y="4010187"/>
            <a:ext cx="1911508" cy="149813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Black School Clip Art Free PNG Image｜Illustoon">
            <a:extLst>
              <a:ext uri="{FF2B5EF4-FFF2-40B4-BE49-F238E27FC236}">
                <a16:creationId xmlns:a16="http://schemas.microsoft.com/office/drawing/2014/main" id="{4658DA13-C9E0-8D3B-3156-14193BE52A4A}"/>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10000" b="90000" l="10000" r="90000">
                        <a14:foregroundMark x1="29167" y1="43438" x2="29167" y2="43438"/>
                        <a14:foregroundMark x1="49375" y1="44167" x2="49375" y2="44167"/>
                      </a14:backgroundRemoval>
                    </a14:imgEffect>
                  </a14:imgLayer>
                </a14:imgProps>
              </a:ext>
              <a:ext uri="{28A0092B-C50C-407E-A947-70E740481C1C}">
                <a14:useLocalDpi xmlns:a14="http://schemas.microsoft.com/office/drawing/2010/main" val="0"/>
              </a:ext>
            </a:extLst>
          </a:blip>
          <a:srcRect/>
          <a:stretch>
            <a:fillRect/>
          </a:stretch>
        </p:blipFill>
        <p:spPr bwMode="auto">
          <a:xfrm>
            <a:off x="7293310" y="1595227"/>
            <a:ext cx="2130559" cy="213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9790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REFERANSLAR</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pic>
        <p:nvPicPr>
          <p:cNvPr id="5" name="Resim 4">
            <a:extLst>
              <a:ext uri="{FF2B5EF4-FFF2-40B4-BE49-F238E27FC236}">
                <a16:creationId xmlns:a16="http://schemas.microsoft.com/office/drawing/2014/main" id="{CD456224-AC41-FE2D-8501-965FADBC50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1050" y="1970675"/>
            <a:ext cx="3749899" cy="3749899"/>
          </a:xfrm>
          <a:prstGeom prst="rect">
            <a:avLst/>
          </a:prstGeom>
        </p:spPr>
      </p:pic>
    </p:spTree>
    <p:extLst>
      <p:ext uri="{BB962C8B-B14F-4D97-AF65-F5344CB8AC3E}">
        <p14:creationId xmlns:p14="http://schemas.microsoft.com/office/powerpoint/2010/main" val="3868561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3C3AD59-4B2C-2191-2EFE-0DC5868F1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593624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PROJE MEVCUT DURUM DEĞERLENDİRİLMESİ</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26" name="Rectangle: Single Corner Snipped 16">
            <a:extLst>
              <a:ext uri="{FF2B5EF4-FFF2-40B4-BE49-F238E27FC236}">
                <a16:creationId xmlns:a16="http://schemas.microsoft.com/office/drawing/2014/main" id="{E4340CCA-6384-BE52-918E-C6D06CCE9DCC}"/>
              </a:ext>
            </a:extLst>
          </p:cNvPr>
          <p:cNvSpPr/>
          <p:nvPr/>
        </p:nvSpPr>
        <p:spPr>
          <a:xfrm>
            <a:off x="994325" y="2704340"/>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Single Corner Snipped 17">
            <a:extLst>
              <a:ext uri="{FF2B5EF4-FFF2-40B4-BE49-F238E27FC236}">
                <a16:creationId xmlns:a16="http://schemas.microsoft.com/office/drawing/2014/main" id="{F711248B-D2F5-6902-DA5E-99FC47A39576}"/>
              </a:ext>
            </a:extLst>
          </p:cNvPr>
          <p:cNvSpPr/>
          <p:nvPr/>
        </p:nvSpPr>
        <p:spPr>
          <a:xfrm>
            <a:off x="4789922" y="2704340"/>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Single Corner Snipped 18">
            <a:extLst>
              <a:ext uri="{FF2B5EF4-FFF2-40B4-BE49-F238E27FC236}">
                <a16:creationId xmlns:a16="http://schemas.microsoft.com/office/drawing/2014/main" id="{A4A2C341-6E3D-2344-9CD4-AB1D1A6ACF34}"/>
              </a:ext>
            </a:extLst>
          </p:cNvPr>
          <p:cNvSpPr/>
          <p:nvPr/>
        </p:nvSpPr>
        <p:spPr>
          <a:xfrm>
            <a:off x="8585519" y="2704340"/>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ubtitle 2">
            <a:extLst>
              <a:ext uri="{FF2B5EF4-FFF2-40B4-BE49-F238E27FC236}">
                <a16:creationId xmlns:a16="http://schemas.microsoft.com/office/drawing/2014/main" id="{852BE474-22B3-1460-75D7-AD626FFB3E25}"/>
              </a:ext>
              <a:ext uri="{C183D7F6-B498-43B3-948B-1728B52AA6E4}">
                <adec:decorative xmlns:adec="http://schemas.microsoft.com/office/drawing/2017/decorative" val="0"/>
              </a:ext>
            </a:extLst>
          </p:cNvPr>
          <p:cNvSpPr>
            <a:spLocks noGrp="1"/>
          </p:cNvSpPr>
          <p:nvPr>
            <p:ph idx="1"/>
          </p:nvPr>
        </p:nvSpPr>
        <p:spPr>
          <a:xfrm>
            <a:off x="994326" y="2822387"/>
            <a:ext cx="2776152" cy="858137"/>
          </a:xfrm>
        </p:spPr>
        <p:txBody>
          <a:bodyPr>
            <a:normAutofit/>
          </a:bodyPr>
          <a:lstStyle/>
          <a:p>
            <a:pPr marL="0" indent="0" algn="ctr">
              <a:buNone/>
            </a:pPr>
            <a:r>
              <a:rPr lang="tr-TR" sz="1400" dirty="0">
                <a:effectLst/>
                <a:latin typeface="Microsoft YaHei" panose="020B0503020204020204" pitchFamily="34" charset="-122"/>
                <a:ea typeface="Microsoft YaHei" panose="020B0503020204020204" pitchFamily="34" charset="-122"/>
              </a:rPr>
              <a:t>İş paylaşımı ve proje planlanması</a:t>
            </a:r>
            <a:endParaRPr lang="en-US" sz="1400" dirty="0">
              <a:effectLst/>
              <a:latin typeface="Microsoft YaHei" panose="020B0503020204020204" pitchFamily="34" charset="-122"/>
              <a:ea typeface="Microsoft YaHei" panose="020B0503020204020204" pitchFamily="34" charset="-122"/>
            </a:endParaRPr>
          </a:p>
        </p:txBody>
      </p:sp>
      <p:pic>
        <p:nvPicPr>
          <p:cNvPr id="30" name="Picture 4">
            <a:extLst>
              <a:ext uri="{FF2B5EF4-FFF2-40B4-BE49-F238E27FC236}">
                <a16:creationId xmlns:a16="http://schemas.microsoft.com/office/drawing/2014/main" id="{12F45AE7-805C-0147-461E-B923BC011442}"/>
              </a:ext>
            </a:extLst>
          </p:cNvPr>
          <p:cNvPicPr>
            <a:picLocks noChangeAspect="1"/>
          </p:cNvPicPr>
          <p:nvPr/>
        </p:nvPicPr>
        <p:blipFill>
          <a:blip r:embed="rId7"/>
          <a:stretch>
            <a:fillRect/>
          </a:stretch>
        </p:blipFill>
        <p:spPr>
          <a:xfrm>
            <a:off x="9102688" y="3716016"/>
            <a:ext cx="1741816" cy="1741816"/>
          </a:xfrm>
          <a:prstGeom prst="rect">
            <a:avLst/>
          </a:prstGeom>
          <a:effectLst>
            <a:outerShdw blurRad="50800" dist="38100" dir="5400000" algn="t" rotWithShape="0">
              <a:prstClr val="black">
                <a:alpha val="40000"/>
              </a:prstClr>
            </a:outerShdw>
          </a:effectLst>
        </p:spPr>
      </p:pic>
      <p:pic>
        <p:nvPicPr>
          <p:cNvPr id="31" name="Picture 9">
            <a:extLst>
              <a:ext uri="{FF2B5EF4-FFF2-40B4-BE49-F238E27FC236}">
                <a16:creationId xmlns:a16="http://schemas.microsoft.com/office/drawing/2014/main" id="{42A9106F-0633-A95A-D704-C61760F707F8}"/>
              </a:ext>
            </a:extLst>
          </p:cNvPr>
          <p:cNvPicPr>
            <a:picLocks noChangeAspect="1"/>
          </p:cNvPicPr>
          <p:nvPr/>
        </p:nvPicPr>
        <p:blipFill>
          <a:blip r:embed="rId8"/>
          <a:stretch>
            <a:fillRect/>
          </a:stretch>
        </p:blipFill>
        <p:spPr>
          <a:xfrm>
            <a:off x="1511494" y="3716016"/>
            <a:ext cx="1741816" cy="1741816"/>
          </a:xfrm>
          <a:prstGeom prst="rect">
            <a:avLst/>
          </a:prstGeom>
          <a:effectLst>
            <a:outerShdw blurRad="50800" dist="38100" dir="5400000" algn="t" rotWithShape="0">
              <a:prstClr val="black">
                <a:alpha val="40000"/>
              </a:prstClr>
            </a:outerShdw>
          </a:effectLst>
        </p:spPr>
      </p:pic>
      <p:pic>
        <p:nvPicPr>
          <p:cNvPr id="41" name="Picture 12" descr="A picture containing text, clock&#10;&#10;Description automatically generated">
            <a:extLst>
              <a:ext uri="{FF2B5EF4-FFF2-40B4-BE49-F238E27FC236}">
                <a16:creationId xmlns:a16="http://schemas.microsoft.com/office/drawing/2014/main" id="{F42B1340-4700-8296-550A-A8109D18AB99}"/>
              </a:ext>
            </a:extLst>
          </p:cNvPr>
          <p:cNvPicPr>
            <a:picLocks noChangeAspect="1"/>
          </p:cNvPicPr>
          <p:nvPr/>
        </p:nvPicPr>
        <p:blipFill>
          <a:blip r:embed="rId9"/>
          <a:stretch>
            <a:fillRect/>
          </a:stretch>
        </p:blipFill>
        <p:spPr>
          <a:xfrm>
            <a:off x="5307091" y="3716016"/>
            <a:ext cx="1741816" cy="1741816"/>
          </a:xfrm>
          <a:prstGeom prst="rect">
            <a:avLst/>
          </a:prstGeom>
          <a:effectLst>
            <a:outerShdw blurRad="50800" dist="38100" dir="5400000" algn="t" rotWithShape="0">
              <a:prstClr val="black">
                <a:alpha val="40000"/>
              </a:prstClr>
            </a:outerShdw>
          </a:effectLst>
        </p:spPr>
      </p:pic>
      <p:sp>
        <p:nvSpPr>
          <p:cNvPr id="42" name="Subtitle 2">
            <a:extLst>
              <a:ext uri="{FF2B5EF4-FFF2-40B4-BE49-F238E27FC236}">
                <a16:creationId xmlns:a16="http://schemas.microsoft.com/office/drawing/2014/main" id="{179E974F-3B17-FD0B-F346-4E4AD0811AC5}"/>
              </a:ext>
              <a:ext uri="{C183D7F6-B498-43B3-948B-1728B52AA6E4}">
                <adec:decorative xmlns:adec="http://schemas.microsoft.com/office/drawing/2017/decorative" val="0"/>
              </a:ext>
            </a:extLst>
          </p:cNvPr>
          <p:cNvSpPr txBox="1">
            <a:spLocks/>
          </p:cNvSpPr>
          <p:nvPr/>
        </p:nvSpPr>
        <p:spPr>
          <a:xfrm>
            <a:off x="4789923" y="2858053"/>
            <a:ext cx="2776152" cy="59346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5000"/>
              </a:lnSpc>
            </a:pPr>
            <a:r>
              <a:rPr lang="tr-TR" dirty="0">
                <a:latin typeface="Microsoft YaHei" panose="020B0503020204020204" pitchFamily="34" charset="-122"/>
                <a:ea typeface="Microsoft YaHei" panose="020B0503020204020204" pitchFamily="34" charset="-122"/>
              </a:rPr>
              <a:t>Veri ön işlemesi</a:t>
            </a:r>
            <a:endParaRPr lang="en-US" dirty="0">
              <a:latin typeface="Microsoft YaHei" panose="020B0503020204020204" pitchFamily="34" charset="-122"/>
              <a:ea typeface="Microsoft YaHei" panose="020B0503020204020204" pitchFamily="34" charset="-122"/>
            </a:endParaRPr>
          </a:p>
        </p:txBody>
      </p:sp>
      <p:sp>
        <p:nvSpPr>
          <p:cNvPr id="43" name="Subtitle 2">
            <a:extLst>
              <a:ext uri="{FF2B5EF4-FFF2-40B4-BE49-F238E27FC236}">
                <a16:creationId xmlns:a16="http://schemas.microsoft.com/office/drawing/2014/main" id="{35D7CCDE-7342-6FB3-F72C-0941620B2716}"/>
              </a:ext>
              <a:ext uri="{C183D7F6-B498-43B3-948B-1728B52AA6E4}">
                <adec:decorative xmlns:adec="http://schemas.microsoft.com/office/drawing/2017/decorative" val="0"/>
              </a:ext>
            </a:extLst>
          </p:cNvPr>
          <p:cNvSpPr txBox="1">
            <a:spLocks/>
          </p:cNvSpPr>
          <p:nvPr/>
        </p:nvSpPr>
        <p:spPr>
          <a:xfrm>
            <a:off x="8585520" y="2855337"/>
            <a:ext cx="2776152" cy="73820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5000"/>
              </a:lnSpc>
            </a:pPr>
            <a:r>
              <a:rPr lang="tr-TR" dirty="0">
                <a:latin typeface="Microsoft YaHei" panose="020B0503020204020204" pitchFamily="34" charset="-122"/>
                <a:ea typeface="Microsoft YaHei" panose="020B0503020204020204" pitchFamily="34" charset="-122"/>
              </a:rPr>
              <a:t>Toplanan kelimeler ve işaretler ile modelin eğitilmesi</a:t>
            </a:r>
            <a:endParaRPr lang="en-US" dirty="0">
              <a:latin typeface="Microsoft YaHei" panose="020B0503020204020204" pitchFamily="34" charset="-122"/>
              <a:ea typeface="Microsoft YaHei" panose="020B0503020204020204" pitchFamily="34" charset="-122"/>
            </a:endParaRPr>
          </a:p>
        </p:txBody>
      </p:sp>
      <p:sp>
        <p:nvSpPr>
          <p:cNvPr id="46" name="Subtitle 2">
            <a:extLst>
              <a:ext uri="{FF2B5EF4-FFF2-40B4-BE49-F238E27FC236}">
                <a16:creationId xmlns:a16="http://schemas.microsoft.com/office/drawing/2014/main" id="{BA692043-2354-2F74-EDDC-4456B046B506}"/>
              </a:ext>
              <a:ext uri="{C183D7F6-B498-43B3-948B-1728B52AA6E4}">
                <adec:decorative xmlns:adec="http://schemas.microsoft.com/office/drawing/2017/decorative" val="0"/>
              </a:ext>
            </a:extLst>
          </p:cNvPr>
          <p:cNvSpPr txBox="1">
            <a:spLocks/>
          </p:cNvSpPr>
          <p:nvPr/>
        </p:nvSpPr>
        <p:spPr>
          <a:xfrm>
            <a:off x="994325" y="1521741"/>
            <a:ext cx="5338632" cy="59346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q"/>
            </a:pPr>
            <a:r>
              <a:rPr lang="tr-TR" sz="1600" dirty="0">
                <a:latin typeface="Microsoft YaHei" panose="020B0503020204020204" pitchFamily="34" charset="-122"/>
                <a:ea typeface="Microsoft YaHei" panose="020B0503020204020204" pitchFamily="34" charset="-122"/>
              </a:rPr>
              <a:t>Çalışmalar 3 ana sürece bölünerek planlandı.</a:t>
            </a:r>
          </a:p>
        </p:txBody>
      </p:sp>
    </p:spTree>
    <p:extLst>
      <p:ext uri="{BB962C8B-B14F-4D97-AF65-F5344CB8AC3E}">
        <p14:creationId xmlns:p14="http://schemas.microsoft.com/office/powerpoint/2010/main" val="1760786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11" descr="beyaz tahta içeren bir resim&#10;&#10;Açıklama otomatik olarak oluşturuldu">
            <a:extLst>
              <a:ext uri="{FF2B5EF4-FFF2-40B4-BE49-F238E27FC236}">
                <a16:creationId xmlns:a16="http://schemas.microsoft.com/office/drawing/2014/main" id="{4E3B3D3C-FBF2-C451-FB33-061DCEAE1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AMAÇLARIMIZ</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43" name="Subtitle 2">
            <a:extLst>
              <a:ext uri="{FF2B5EF4-FFF2-40B4-BE49-F238E27FC236}">
                <a16:creationId xmlns:a16="http://schemas.microsoft.com/office/drawing/2014/main" id="{1979B387-E686-2EE0-5F4E-8663EC1E5DD9}"/>
              </a:ext>
              <a:ext uri="{C183D7F6-B498-43B3-948B-1728B52AA6E4}">
                <adec:decorative xmlns:adec="http://schemas.microsoft.com/office/drawing/2017/decorative" val="0"/>
              </a:ext>
            </a:extLst>
          </p:cNvPr>
          <p:cNvSpPr txBox="1">
            <a:spLocks/>
          </p:cNvSpPr>
          <p:nvPr/>
        </p:nvSpPr>
        <p:spPr>
          <a:xfrm>
            <a:off x="994324" y="1521741"/>
            <a:ext cx="10413481" cy="86635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tr-TR" sz="1600" dirty="0">
                <a:effectLst/>
                <a:latin typeface="Microsoft YaHei" panose="020B0503020204020204" pitchFamily="34" charset="-122"/>
                <a:ea typeface="Microsoft YaHei" panose="020B0503020204020204" pitchFamily="34" charset="-122"/>
              </a:rPr>
              <a:t>Yaptığımız yerli ve milli sistemin hem işitme engelli bireylerin hayatına yardımcı olmasını hem de iletişim sorununu azaltmasını amaçlıyoruz.</a:t>
            </a:r>
            <a:endParaRPr lang="en-US" sz="1600" dirty="0">
              <a:effectLst/>
              <a:latin typeface="Microsoft YaHei" panose="020B0503020204020204" pitchFamily="34" charset="-122"/>
              <a:ea typeface="Microsoft YaHei" panose="020B0503020204020204" pitchFamily="34" charset="-122"/>
            </a:endParaRPr>
          </a:p>
        </p:txBody>
      </p:sp>
      <p:sp>
        <p:nvSpPr>
          <p:cNvPr id="64" name="Rectangle: Single Corner Snipped 16">
            <a:extLst>
              <a:ext uri="{FF2B5EF4-FFF2-40B4-BE49-F238E27FC236}">
                <a16:creationId xmlns:a16="http://schemas.microsoft.com/office/drawing/2014/main" id="{735BE641-BD55-C6FC-0378-D4DACDC8C5A4}"/>
              </a:ext>
            </a:extLst>
          </p:cNvPr>
          <p:cNvSpPr/>
          <p:nvPr/>
        </p:nvSpPr>
        <p:spPr>
          <a:xfrm>
            <a:off x="1040458" y="2731394"/>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Single Corner Snipped 17">
            <a:extLst>
              <a:ext uri="{FF2B5EF4-FFF2-40B4-BE49-F238E27FC236}">
                <a16:creationId xmlns:a16="http://schemas.microsoft.com/office/drawing/2014/main" id="{FBBEE5E9-4269-3A1C-4ADF-18E13F29EF90}"/>
              </a:ext>
            </a:extLst>
          </p:cNvPr>
          <p:cNvSpPr/>
          <p:nvPr/>
        </p:nvSpPr>
        <p:spPr>
          <a:xfrm>
            <a:off x="4836055" y="2731394"/>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Single Corner Snipped 18">
            <a:extLst>
              <a:ext uri="{FF2B5EF4-FFF2-40B4-BE49-F238E27FC236}">
                <a16:creationId xmlns:a16="http://schemas.microsoft.com/office/drawing/2014/main" id="{79AA824E-1A96-B99B-5EA8-B102DFBD065D}"/>
              </a:ext>
            </a:extLst>
          </p:cNvPr>
          <p:cNvSpPr/>
          <p:nvPr/>
        </p:nvSpPr>
        <p:spPr>
          <a:xfrm>
            <a:off x="8631652" y="2731394"/>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Subtitle 2">
            <a:extLst>
              <a:ext uri="{FF2B5EF4-FFF2-40B4-BE49-F238E27FC236}">
                <a16:creationId xmlns:a16="http://schemas.microsoft.com/office/drawing/2014/main" id="{BDC6E658-0EE7-0F36-15CC-FB5857EB66C8}"/>
              </a:ext>
              <a:ext uri="{C183D7F6-B498-43B3-948B-1728B52AA6E4}">
                <adec:decorative xmlns:adec="http://schemas.microsoft.com/office/drawing/2017/decorative" val="0"/>
              </a:ext>
            </a:extLst>
          </p:cNvPr>
          <p:cNvSpPr>
            <a:spLocks noGrp="1"/>
          </p:cNvSpPr>
          <p:nvPr>
            <p:ph idx="1"/>
          </p:nvPr>
        </p:nvSpPr>
        <p:spPr>
          <a:xfrm>
            <a:off x="1040459" y="2849441"/>
            <a:ext cx="2776152" cy="858137"/>
          </a:xfrm>
        </p:spPr>
        <p:txBody>
          <a:bodyPr>
            <a:normAutofit/>
          </a:bodyPr>
          <a:lstStyle/>
          <a:p>
            <a:pPr marL="0" indent="0" algn="ctr">
              <a:buNone/>
            </a:pPr>
            <a:r>
              <a:rPr lang="tr-TR" sz="1600" dirty="0">
                <a:effectLst/>
                <a:latin typeface="Microsoft YaHei" panose="020B0503020204020204" pitchFamily="34" charset="-122"/>
                <a:ea typeface="Microsoft YaHei" panose="020B0503020204020204" pitchFamily="34" charset="-122"/>
              </a:rPr>
              <a:t>Kullanıcı uygulamaya işareti sergiler</a:t>
            </a:r>
            <a:endParaRPr lang="en-US" sz="1600" dirty="0">
              <a:effectLst/>
              <a:latin typeface="Microsoft YaHei" panose="020B0503020204020204" pitchFamily="34" charset="-122"/>
              <a:ea typeface="Microsoft YaHei" panose="020B0503020204020204" pitchFamily="34" charset="-122"/>
            </a:endParaRPr>
          </a:p>
        </p:txBody>
      </p:sp>
      <p:sp>
        <p:nvSpPr>
          <p:cNvPr id="71" name="Subtitle 2">
            <a:extLst>
              <a:ext uri="{FF2B5EF4-FFF2-40B4-BE49-F238E27FC236}">
                <a16:creationId xmlns:a16="http://schemas.microsoft.com/office/drawing/2014/main" id="{7A2BB5B8-490E-4AFF-7BC5-FBEDF6988AB1}"/>
              </a:ext>
              <a:ext uri="{C183D7F6-B498-43B3-948B-1728B52AA6E4}">
                <adec:decorative xmlns:adec="http://schemas.microsoft.com/office/drawing/2017/decorative" val="0"/>
              </a:ext>
            </a:extLst>
          </p:cNvPr>
          <p:cNvSpPr txBox="1">
            <a:spLocks/>
          </p:cNvSpPr>
          <p:nvPr/>
        </p:nvSpPr>
        <p:spPr>
          <a:xfrm>
            <a:off x="4836056" y="2885107"/>
            <a:ext cx="2776152" cy="59346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5000"/>
              </a:lnSpc>
            </a:pPr>
            <a:r>
              <a:rPr lang="tr-TR" sz="1600" dirty="0">
                <a:latin typeface="Microsoft YaHei" panose="020B0503020204020204" pitchFamily="34" charset="-122"/>
                <a:ea typeface="Microsoft YaHei" panose="020B0503020204020204" pitchFamily="34" charset="-122"/>
              </a:rPr>
              <a:t>İşaret analiz edilir</a:t>
            </a:r>
            <a:endParaRPr lang="en-US" sz="1600" dirty="0">
              <a:latin typeface="Microsoft YaHei" panose="020B0503020204020204" pitchFamily="34" charset="-122"/>
              <a:ea typeface="Microsoft YaHei" panose="020B0503020204020204" pitchFamily="34" charset="-122"/>
            </a:endParaRPr>
          </a:p>
        </p:txBody>
      </p:sp>
      <p:sp>
        <p:nvSpPr>
          <p:cNvPr id="72" name="Subtitle 2">
            <a:extLst>
              <a:ext uri="{FF2B5EF4-FFF2-40B4-BE49-F238E27FC236}">
                <a16:creationId xmlns:a16="http://schemas.microsoft.com/office/drawing/2014/main" id="{561F5FF9-7E1D-8CB7-7E66-5EDC14EA78E7}"/>
              </a:ext>
              <a:ext uri="{C183D7F6-B498-43B3-948B-1728B52AA6E4}">
                <adec:decorative xmlns:adec="http://schemas.microsoft.com/office/drawing/2017/decorative" val="0"/>
              </a:ext>
            </a:extLst>
          </p:cNvPr>
          <p:cNvSpPr txBox="1">
            <a:spLocks/>
          </p:cNvSpPr>
          <p:nvPr/>
        </p:nvSpPr>
        <p:spPr>
          <a:xfrm>
            <a:off x="8631653" y="2882391"/>
            <a:ext cx="2776152" cy="73820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5000"/>
              </a:lnSpc>
            </a:pPr>
            <a:r>
              <a:rPr lang="tr-TR" sz="1600" dirty="0">
                <a:latin typeface="Microsoft YaHei" panose="020B0503020204020204" pitchFamily="34" charset="-122"/>
                <a:ea typeface="Microsoft YaHei" panose="020B0503020204020204" pitchFamily="34" charset="-122"/>
              </a:rPr>
              <a:t>İşaretin kelime karşılığı kullanıcıya verilir </a:t>
            </a:r>
            <a:endParaRPr lang="en-US" sz="1600" dirty="0">
              <a:latin typeface="Microsoft YaHei" panose="020B0503020204020204" pitchFamily="34" charset="-122"/>
              <a:ea typeface="Microsoft YaHei" panose="020B0503020204020204" pitchFamily="34" charset="-122"/>
            </a:endParaRPr>
          </a:p>
        </p:txBody>
      </p:sp>
      <p:pic>
        <p:nvPicPr>
          <p:cNvPr id="2" name="Picture 9" descr="A picture containing text, sign&#10;&#10;Description automatically generated">
            <a:extLst>
              <a:ext uri="{FF2B5EF4-FFF2-40B4-BE49-F238E27FC236}">
                <a16:creationId xmlns:a16="http://schemas.microsoft.com/office/drawing/2014/main" id="{0DFF6C84-CE26-7908-B895-6D39A4CE3F5E}"/>
              </a:ext>
            </a:extLst>
          </p:cNvPr>
          <p:cNvPicPr>
            <a:picLocks noChangeAspect="1"/>
          </p:cNvPicPr>
          <p:nvPr/>
        </p:nvPicPr>
        <p:blipFill>
          <a:blip r:embed="rId7"/>
          <a:stretch>
            <a:fillRect/>
          </a:stretch>
        </p:blipFill>
        <p:spPr>
          <a:xfrm>
            <a:off x="5353223" y="3594443"/>
            <a:ext cx="1741816" cy="1741816"/>
          </a:xfrm>
          <a:prstGeom prst="rect">
            <a:avLst/>
          </a:prstGeom>
          <a:effectLst>
            <a:outerShdw blurRad="50800" dist="38100" dir="5400000" algn="t" rotWithShape="0">
              <a:prstClr val="black">
                <a:alpha val="40000"/>
              </a:prstClr>
            </a:outerShdw>
          </a:effectLst>
        </p:spPr>
      </p:pic>
      <p:pic>
        <p:nvPicPr>
          <p:cNvPr id="5" name="Resim 4">
            <a:extLst>
              <a:ext uri="{FF2B5EF4-FFF2-40B4-BE49-F238E27FC236}">
                <a16:creationId xmlns:a16="http://schemas.microsoft.com/office/drawing/2014/main" id="{9FDB65B4-64DC-7870-4FCA-49F9F392F9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0997" y="3429000"/>
            <a:ext cx="2117461" cy="2117461"/>
          </a:xfrm>
          <a:prstGeom prst="rect">
            <a:avLst/>
          </a:prstGeom>
        </p:spPr>
      </p:pic>
      <p:pic>
        <p:nvPicPr>
          <p:cNvPr id="15" name="Resim 14">
            <a:extLst>
              <a:ext uri="{FF2B5EF4-FFF2-40B4-BE49-F238E27FC236}">
                <a16:creationId xmlns:a16="http://schemas.microsoft.com/office/drawing/2014/main" id="{CF2ED754-7B77-5C54-7BD3-0679528AF3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4570" y="3494576"/>
            <a:ext cx="1823708" cy="1823708"/>
          </a:xfrm>
          <a:prstGeom prst="rect">
            <a:avLst/>
          </a:prstGeom>
        </p:spPr>
      </p:pic>
    </p:spTree>
    <p:extLst>
      <p:ext uri="{BB962C8B-B14F-4D97-AF65-F5344CB8AC3E}">
        <p14:creationId xmlns:p14="http://schemas.microsoft.com/office/powerpoint/2010/main" val="15918376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AMAÇLARIMIZ</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43" name="Subtitle 2">
            <a:extLst>
              <a:ext uri="{FF2B5EF4-FFF2-40B4-BE49-F238E27FC236}">
                <a16:creationId xmlns:a16="http://schemas.microsoft.com/office/drawing/2014/main" id="{1979B387-E686-2EE0-5F4E-8663EC1E5DD9}"/>
              </a:ext>
              <a:ext uri="{C183D7F6-B498-43B3-948B-1728B52AA6E4}">
                <adec:decorative xmlns:adec="http://schemas.microsoft.com/office/drawing/2017/decorative" val="0"/>
              </a:ext>
            </a:extLst>
          </p:cNvPr>
          <p:cNvSpPr txBox="1">
            <a:spLocks/>
          </p:cNvSpPr>
          <p:nvPr/>
        </p:nvSpPr>
        <p:spPr>
          <a:xfrm>
            <a:off x="994324" y="1521741"/>
            <a:ext cx="10413481" cy="86635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tr-TR" sz="1600" dirty="0">
                <a:effectLst/>
                <a:latin typeface="Microsoft YaHei" panose="020B0503020204020204" pitchFamily="34" charset="-122"/>
                <a:ea typeface="Microsoft YaHei" panose="020B0503020204020204" pitchFamily="34" charset="-122"/>
              </a:rPr>
              <a:t>Yaptığımız yerli ve milli sistemin hem işitme engelli bireylerin hayatına yardımcı olmasını hem de iletişim sorununu azaltmasını amaçlıyoruz.</a:t>
            </a:r>
            <a:endParaRPr lang="en-US" sz="1600" dirty="0">
              <a:effectLst/>
              <a:latin typeface="Microsoft YaHei" panose="020B0503020204020204" pitchFamily="34" charset="-122"/>
              <a:ea typeface="Microsoft YaHei" panose="020B0503020204020204" pitchFamily="34" charset="-122"/>
            </a:endParaRPr>
          </a:p>
        </p:txBody>
      </p:sp>
      <p:sp>
        <p:nvSpPr>
          <p:cNvPr id="64" name="Rectangle: Single Corner Snipped 16">
            <a:extLst>
              <a:ext uri="{FF2B5EF4-FFF2-40B4-BE49-F238E27FC236}">
                <a16:creationId xmlns:a16="http://schemas.microsoft.com/office/drawing/2014/main" id="{735BE641-BD55-C6FC-0378-D4DACDC8C5A4}"/>
              </a:ext>
            </a:extLst>
          </p:cNvPr>
          <p:cNvSpPr/>
          <p:nvPr/>
        </p:nvSpPr>
        <p:spPr>
          <a:xfrm>
            <a:off x="1040458" y="2731394"/>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Single Corner Snipped 17">
            <a:extLst>
              <a:ext uri="{FF2B5EF4-FFF2-40B4-BE49-F238E27FC236}">
                <a16:creationId xmlns:a16="http://schemas.microsoft.com/office/drawing/2014/main" id="{FBBEE5E9-4269-3A1C-4ADF-18E13F29EF90}"/>
              </a:ext>
            </a:extLst>
          </p:cNvPr>
          <p:cNvSpPr/>
          <p:nvPr/>
        </p:nvSpPr>
        <p:spPr>
          <a:xfrm>
            <a:off x="4836055" y="2731394"/>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Single Corner Snipped 18">
            <a:extLst>
              <a:ext uri="{FF2B5EF4-FFF2-40B4-BE49-F238E27FC236}">
                <a16:creationId xmlns:a16="http://schemas.microsoft.com/office/drawing/2014/main" id="{79AA824E-1A96-B99B-5EA8-B102DFBD065D}"/>
              </a:ext>
            </a:extLst>
          </p:cNvPr>
          <p:cNvSpPr/>
          <p:nvPr/>
        </p:nvSpPr>
        <p:spPr>
          <a:xfrm>
            <a:off x="8631652" y="2731394"/>
            <a:ext cx="2776152" cy="2966712"/>
          </a:xfrm>
          <a:prstGeom prst="snip1Rect">
            <a:avLst>
              <a:gd name="adj" fmla="val 0"/>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Subtitle 2">
            <a:extLst>
              <a:ext uri="{FF2B5EF4-FFF2-40B4-BE49-F238E27FC236}">
                <a16:creationId xmlns:a16="http://schemas.microsoft.com/office/drawing/2014/main" id="{BDC6E658-0EE7-0F36-15CC-FB5857EB66C8}"/>
              </a:ext>
              <a:ext uri="{C183D7F6-B498-43B3-948B-1728B52AA6E4}">
                <adec:decorative xmlns:adec="http://schemas.microsoft.com/office/drawing/2017/decorative" val="0"/>
              </a:ext>
            </a:extLst>
          </p:cNvPr>
          <p:cNvSpPr>
            <a:spLocks noGrp="1"/>
          </p:cNvSpPr>
          <p:nvPr>
            <p:ph idx="1"/>
          </p:nvPr>
        </p:nvSpPr>
        <p:spPr>
          <a:xfrm>
            <a:off x="1040459" y="2849441"/>
            <a:ext cx="2776152" cy="858137"/>
          </a:xfrm>
        </p:spPr>
        <p:txBody>
          <a:bodyPr>
            <a:normAutofit/>
          </a:bodyPr>
          <a:lstStyle/>
          <a:p>
            <a:pPr marL="0" indent="0" algn="ctr">
              <a:buNone/>
            </a:pPr>
            <a:r>
              <a:rPr lang="tr-TR" sz="1600" dirty="0">
                <a:effectLst/>
                <a:latin typeface="Microsoft YaHei" panose="020B0503020204020204" pitchFamily="34" charset="-122"/>
                <a:ea typeface="Microsoft YaHei" panose="020B0503020204020204" pitchFamily="34" charset="-122"/>
              </a:rPr>
              <a:t>Kullanıcı uygulamaya sesli komutu verir</a:t>
            </a:r>
            <a:endParaRPr lang="en-US" sz="1600" dirty="0">
              <a:effectLst/>
              <a:latin typeface="Microsoft YaHei" panose="020B0503020204020204" pitchFamily="34" charset="-122"/>
              <a:ea typeface="Microsoft YaHei" panose="020B0503020204020204" pitchFamily="34" charset="-122"/>
            </a:endParaRPr>
          </a:p>
        </p:txBody>
      </p:sp>
      <p:sp>
        <p:nvSpPr>
          <p:cNvPr id="71" name="Subtitle 2">
            <a:extLst>
              <a:ext uri="{FF2B5EF4-FFF2-40B4-BE49-F238E27FC236}">
                <a16:creationId xmlns:a16="http://schemas.microsoft.com/office/drawing/2014/main" id="{7A2BB5B8-490E-4AFF-7BC5-FBEDF6988AB1}"/>
              </a:ext>
              <a:ext uri="{C183D7F6-B498-43B3-948B-1728B52AA6E4}">
                <adec:decorative xmlns:adec="http://schemas.microsoft.com/office/drawing/2017/decorative" val="0"/>
              </a:ext>
            </a:extLst>
          </p:cNvPr>
          <p:cNvSpPr txBox="1">
            <a:spLocks/>
          </p:cNvSpPr>
          <p:nvPr/>
        </p:nvSpPr>
        <p:spPr>
          <a:xfrm>
            <a:off x="4836056" y="2885107"/>
            <a:ext cx="2776152" cy="59346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5000"/>
              </a:lnSpc>
            </a:pPr>
            <a:r>
              <a:rPr lang="tr-TR" sz="1600" dirty="0">
                <a:latin typeface="Microsoft YaHei" panose="020B0503020204020204" pitchFamily="34" charset="-122"/>
                <a:ea typeface="Microsoft YaHei" panose="020B0503020204020204" pitchFamily="34" charset="-122"/>
              </a:rPr>
              <a:t>Ses analiz edilir</a:t>
            </a:r>
            <a:endParaRPr lang="en-US" sz="1600" dirty="0">
              <a:latin typeface="Microsoft YaHei" panose="020B0503020204020204" pitchFamily="34" charset="-122"/>
              <a:ea typeface="Microsoft YaHei" panose="020B0503020204020204" pitchFamily="34" charset="-122"/>
            </a:endParaRPr>
          </a:p>
        </p:txBody>
      </p:sp>
      <p:sp>
        <p:nvSpPr>
          <p:cNvPr id="72" name="Subtitle 2">
            <a:extLst>
              <a:ext uri="{FF2B5EF4-FFF2-40B4-BE49-F238E27FC236}">
                <a16:creationId xmlns:a16="http://schemas.microsoft.com/office/drawing/2014/main" id="{561F5FF9-7E1D-8CB7-7E66-5EDC14EA78E7}"/>
              </a:ext>
              <a:ext uri="{C183D7F6-B498-43B3-948B-1728B52AA6E4}">
                <adec:decorative xmlns:adec="http://schemas.microsoft.com/office/drawing/2017/decorative" val="0"/>
              </a:ext>
            </a:extLst>
          </p:cNvPr>
          <p:cNvSpPr txBox="1">
            <a:spLocks/>
          </p:cNvSpPr>
          <p:nvPr/>
        </p:nvSpPr>
        <p:spPr>
          <a:xfrm>
            <a:off x="8631653" y="2882391"/>
            <a:ext cx="2776152" cy="73820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5000"/>
              </a:lnSpc>
            </a:pPr>
            <a:r>
              <a:rPr lang="tr-TR" sz="1600" dirty="0">
                <a:latin typeface="Microsoft YaHei" panose="020B0503020204020204" pitchFamily="34" charset="-122"/>
                <a:ea typeface="Microsoft YaHei" panose="020B0503020204020204" pitchFamily="34" charset="-122"/>
              </a:rPr>
              <a:t>Sesin işaret dilindeki karşılığı kullanıcıya verilir </a:t>
            </a:r>
            <a:endParaRPr lang="en-US" sz="1600" dirty="0">
              <a:latin typeface="Microsoft YaHei" panose="020B0503020204020204" pitchFamily="34" charset="-122"/>
              <a:ea typeface="Microsoft YaHei" panose="020B0503020204020204" pitchFamily="34" charset="-122"/>
            </a:endParaRPr>
          </a:p>
        </p:txBody>
      </p:sp>
      <p:pic>
        <p:nvPicPr>
          <p:cNvPr id="2" name="Picture 9" descr="A picture containing text, sign&#10;&#10;Description automatically generated">
            <a:extLst>
              <a:ext uri="{FF2B5EF4-FFF2-40B4-BE49-F238E27FC236}">
                <a16:creationId xmlns:a16="http://schemas.microsoft.com/office/drawing/2014/main" id="{87A49686-1314-2FB5-0402-6A59922EDFC1}"/>
              </a:ext>
            </a:extLst>
          </p:cNvPr>
          <p:cNvPicPr>
            <a:picLocks noChangeAspect="1"/>
          </p:cNvPicPr>
          <p:nvPr/>
        </p:nvPicPr>
        <p:blipFill>
          <a:blip r:embed="rId7"/>
          <a:stretch>
            <a:fillRect/>
          </a:stretch>
        </p:blipFill>
        <p:spPr>
          <a:xfrm>
            <a:off x="5353223" y="3570926"/>
            <a:ext cx="1741816" cy="1741816"/>
          </a:xfrm>
          <a:prstGeom prst="rect">
            <a:avLst/>
          </a:prstGeom>
          <a:effectLst>
            <a:outerShdw blurRad="50800" dist="38100" dir="5400000" algn="t" rotWithShape="0">
              <a:prstClr val="black">
                <a:alpha val="40000"/>
              </a:prstClr>
            </a:outerShdw>
          </a:effectLst>
        </p:spPr>
      </p:pic>
      <p:pic>
        <p:nvPicPr>
          <p:cNvPr id="4" name="Resim 3">
            <a:extLst>
              <a:ext uri="{FF2B5EF4-FFF2-40B4-BE49-F238E27FC236}">
                <a16:creationId xmlns:a16="http://schemas.microsoft.com/office/drawing/2014/main" id="{E77EC234-F360-B040-D8F1-AC4B60489F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0997" y="3429000"/>
            <a:ext cx="2117461" cy="2117461"/>
          </a:xfrm>
          <a:prstGeom prst="rect">
            <a:avLst/>
          </a:prstGeom>
        </p:spPr>
      </p:pic>
      <p:pic>
        <p:nvPicPr>
          <p:cNvPr id="5" name="Resim 4">
            <a:extLst>
              <a:ext uri="{FF2B5EF4-FFF2-40B4-BE49-F238E27FC236}">
                <a16:creationId xmlns:a16="http://schemas.microsoft.com/office/drawing/2014/main" id="{208A5E30-0136-B3FC-3FC6-7A43A031F2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7198" y="3405202"/>
            <a:ext cx="2102672" cy="2102672"/>
          </a:xfrm>
          <a:prstGeom prst="rect">
            <a:avLst/>
          </a:prstGeom>
        </p:spPr>
      </p:pic>
    </p:spTree>
    <p:extLst>
      <p:ext uri="{BB962C8B-B14F-4D97-AF65-F5344CB8AC3E}">
        <p14:creationId xmlns:p14="http://schemas.microsoft.com/office/powerpoint/2010/main" val="31537607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EKİP TARAFINDAN GELİŞTİRİLEN UYGULAMA</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pic>
        <p:nvPicPr>
          <p:cNvPr id="5" name="Resim 4">
            <a:extLst>
              <a:ext uri="{FF2B5EF4-FFF2-40B4-BE49-F238E27FC236}">
                <a16:creationId xmlns:a16="http://schemas.microsoft.com/office/drawing/2014/main" id="{6E7A06EE-AE15-1081-57AC-A70FEA1A65EF}"/>
              </a:ext>
            </a:extLst>
          </p:cNvPr>
          <p:cNvPicPr>
            <a:picLocks/>
          </p:cNvPicPr>
          <p:nvPr/>
        </p:nvPicPr>
        <p:blipFill>
          <a:blip r:embed="rId7">
            <a:extLst>
              <a:ext uri="{28A0092B-C50C-407E-A947-70E740481C1C}">
                <a14:useLocalDpi xmlns:a14="http://schemas.microsoft.com/office/drawing/2010/main" val="0"/>
              </a:ext>
            </a:extLst>
          </a:blip>
          <a:srcRect/>
          <a:stretch/>
        </p:blipFill>
        <p:spPr>
          <a:xfrm>
            <a:off x="8578360" y="1521741"/>
            <a:ext cx="2671863" cy="4142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Resim 7">
            <a:extLst>
              <a:ext uri="{FF2B5EF4-FFF2-40B4-BE49-F238E27FC236}">
                <a16:creationId xmlns:a16="http://schemas.microsoft.com/office/drawing/2014/main" id="{2B230BCF-3880-8C7D-4886-321ED95DB009}"/>
              </a:ext>
            </a:extLst>
          </p:cNvPr>
          <p:cNvPicPr>
            <a:picLocks/>
          </p:cNvPicPr>
          <p:nvPr/>
        </p:nvPicPr>
        <p:blipFill>
          <a:blip r:embed="rId8">
            <a:extLst>
              <a:ext uri="{28A0092B-C50C-407E-A947-70E740481C1C}">
                <a14:useLocalDpi xmlns:a14="http://schemas.microsoft.com/office/drawing/2010/main" val="0"/>
              </a:ext>
            </a:extLst>
          </a:blip>
          <a:srcRect/>
          <a:stretch/>
        </p:blipFill>
        <p:spPr>
          <a:xfrm>
            <a:off x="4850645" y="1521741"/>
            <a:ext cx="2552338" cy="4142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Resim 3">
            <a:extLst>
              <a:ext uri="{FF2B5EF4-FFF2-40B4-BE49-F238E27FC236}">
                <a16:creationId xmlns:a16="http://schemas.microsoft.com/office/drawing/2014/main" id="{6F75358B-EDE3-4954-EF9F-CE4B46E21DB9}"/>
              </a:ext>
            </a:extLst>
          </p:cNvPr>
          <p:cNvPicPr>
            <a:picLocks/>
          </p:cNvPicPr>
          <p:nvPr/>
        </p:nvPicPr>
        <p:blipFill>
          <a:blip r:embed="rId9">
            <a:extLst>
              <a:ext uri="{28A0092B-C50C-407E-A947-70E740481C1C}">
                <a14:useLocalDpi xmlns:a14="http://schemas.microsoft.com/office/drawing/2010/main" val="0"/>
              </a:ext>
            </a:extLst>
          </a:blip>
          <a:srcRect/>
          <a:stretch/>
        </p:blipFill>
        <p:spPr>
          <a:xfrm>
            <a:off x="918003" y="1521741"/>
            <a:ext cx="2671863" cy="4142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6821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descr="beyaz tahta içeren bir resim&#10;&#10;Açıklama otomatik olarak oluşturuldu">
            <a:extLst>
              <a:ext uri="{FF2B5EF4-FFF2-40B4-BE49-F238E27FC236}">
                <a16:creationId xmlns:a16="http://schemas.microsoft.com/office/drawing/2014/main" id="{7FF16A38-A735-4589-BDD3-DA532C83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074AF273-1867-4E13-776A-FEA954E20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5616A9CD-1B91-394F-EB54-BFB183202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3" name="Resim 2" descr="logo içeren bir resim&#10;&#10;Açıklama otomatik olarak oluşturuldu">
            <a:extLst>
              <a:ext uri="{FF2B5EF4-FFF2-40B4-BE49-F238E27FC236}">
                <a16:creationId xmlns:a16="http://schemas.microsoft.com/office/drawing/2014/main" id="{E1A9C436-47B2-EB0E-761F-7219429A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sp>
        <p:nvSpPr>
          <p:cNvPr id="44" name="Rectangle: Single Corner Snipped 10">
            <a:extLst>
              <a:ext uri="{FF2B5EF4-FFF2-40B4-BE49-F238E27FC236}">
                <a16:creationId xmlns:a16="http://schemas.microsoft.com/office/drawing/2014/main" id="{B15CA7CC-930C-7A1C-05F1-3944577E829C}"/>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1">
            <a:extLst>
              <a:ext uri="{FF2B5EF4-FFF2-40B4-BE49-F238E27FC236}">
                <a16:creationId xmlns:a16="http://schemas.microsoft.com/office/drawing/2014/main" id="{47159258-98CC-4B14-AAB6-897E33107C2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MODULER YAPIMIZ</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pic>
        <p:nvPicPr>
          <p:cNvPr id="2" name="Resim 1" descr="diyagram içeren bir resim&#10;&#10;Açıklama otomatik olarak oluşturuldu">
            <a:extLst>
              <a:ext uri="{FF2B5EF4-FFF2-40B4-BE49-F238E27FC236}">
                <a16:creationId xmlns:a16="http://schemas.microsoft.com/office/drawing/2014/main" id="{6D52E2E9-B066-C314-7302-EA09659FE9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6953" y="1798232"/>
            <a:ext cx="9398093" cy="2780365"/>
          </a:xfrm>
          <a:prstGeom prst="rect">
            <a:avLst/>
          </a:prstGeom>
        </p:spPr>
      </p:pic>
      <p:sp>
        <p:nvSpPr>
          <p:cNvPr id="4" name="Dikdörtgen: Köşeleri Yuvarlatılmış 3">
            <a:extLst>
              <a:ext uri="{FF2B5EF4-FFF2-40B4-BE49-F238E27FC236}">
                <a16:creationId xmlns:a16="http://schemas.microsoft.com/office/drawing/2014/main" id="{90A8795D-C559-4CF9-945B-723C3D541A4D}"/>
              </a:ext>
            </a:extLst>
          </p:cNvPr>
          <p:cNvSpPr/>
          <p:nvPr/>
        </p:nvSpPr>
        <p:spPr>
          <a:xfrm>
            <a:off x="1396953" y="4965406"/>
            <a:ext cx="9398093" cy="61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Google API</a:t>
            </a:r>
            <a:endParaRPr lang="en-US" dirty="0"/>
          </a:p>
        </p:txBody>
      </p:sp>
      <p:cxnSp>
        <p:nvCxnSpPr>
          <p:cNvPr id="6" name="Düz Ok Bağlayıcısı 5">
            <a:extLst>
              <a:ext uri="{FF2B5EF4-FFF2-40B4-BE49-F238E27FC236}">
                <a16:creationId xmlns:a16="http://schemas.microsoft.com/office/drawing/2014/main" id="{1246E71D-DD34-8FA2-9080-31FD5F558820}"/>
              </a:ext>
            </a:extLst>
          </p:cNvPr>
          <p:cNvCxnSpPr>
            <a:cxnSpLocks/>
            <a:stCxn id="4" idx="0"/>
            <a:endCxn id="2" idx="2"/>
          </p:cNvCxnSpPr>
          <p:nvPr/>
        </p:nvCxnSpPr>
        <p:spPr>
          <a:xfrm flipV="1">
            <a:off x="6096000" y="4578597"/>
            <a:ext cx="0" cy="386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370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12" descr="beyaz tahta içeren bir resim&#10;&#10;Açıklama otomatik olarak oluşturuldu">
            <a:extLst>
              <a:ext uri="{FF2B5EF4-FFF2-40B4-BE49-F238E27FC236}">
                <a16:creationId xmlns:a16="http://schemas.microsoft.com/office/drawing/2014/main" id="{D481E7AE-7EDB-E306-7132-F054923B6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Single Corner Snipped 10">
            <a:extLst>
              <a:ext uri="{FF2B5EF4-FFF2-40B4-BE49-F238E27FC236}">
                <a16:creationId xmlns:a16="http://schemas.microsoft.com/office/drawing/2014/main" id="{A0E98E44-B52E-9D60-68D9-9EC40226CC68}"/>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5EE5797A-A73C-3795-5227-3A10502F802D}"/>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GÖRÜNTÜ İŞLEME</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pic>
        <p:nvPicPr>
          <p:cNvPr id="7" name="Resim 2" descr="logo içeren bir resim&#10;&#10;Açıklama otomatik olarak oluşturuldu">
            <a:extLst>
              <a:ext uri="{FF2B5EF4-FFF2-40B4-BE49-F238E27FC236}">
                <a16:creationId xmlns:a16="http://schemas.microsoft.com/office/drawing/2014/main" id="{0AD769EB-A135-6C7E-5739-9C5146739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pic>
        <p:nvPicPr>
          <p:cNvPr id="8" name="Resim 6">
            <a:extLst>
              <a:ext uri="{FF2B5EF4-FFF2-40B4-BE49-F238E27FC236}">
                <a16:creationId xmlns:a16="http://schemas.microsoft.com/office/drawing/2014/main" id="{2E753021-1C3A-851E-2160-76E2776F9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pic>
        <p:nvPicPr>
          <p:cNvPr id="9" name="Resim 8">
            <a:extLst>
              <a:ext uri="{FF2B5EF4-FFF2-40B4-BE49-F238E27FC236}">
                <a16:creationId xmlns:a16="http://schemas.microsoft.com/office/drawing/2014/main" id="{6D84C919-FC03-689D-4AA0-546A9DD71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sp>
        <p:nvSpPr>
          <p:cNvPr id="10" name="TextBox 9">
            <a:extLst>
              <a:ext uri="{FF2B5EF4-FFF2-40B4-BE49-F238E27FC236}">
                <a16:creationId xmlns:a16="http://schemas.microsoft.com/office/drawing/2014/main" id="{D0A59A2A-BD57-76F5-56B9-16199C17CFDB}"/>
              </a:ext>
            </a:extLst>
          </p:cNvPr>
          <p:cNvSpPr txBox="1"/>
          <p:nvPr/>
        </p:nvSpPr>
        <p:spPr>
          <a:xfrm>
            <a:off x="1011523" y="1605536"/>
            <a:ext cx="6951306" cy="1077218"/>
          </a:xfrm>
          <a:prstGeom prst="rect">
            <a:avLst/>
          </a:prstGeom>
          <a:noFill/>
        </p:spPr>
        <p:txBody>
          <a:bodyPr wrap="square" rtlCol="0">
            <a:spAutoFit/>
          </a:bodyPr>
          <a:lstStyle/>
          <a:p>
            <a:r>
              <a:rPr lang="tr-TR" sz="1600" dirty="0">
                <a:latin typeface="Microsoft YaHei" panose="020B0503020204020204" pitchFamily="34" charset="-122"/>
                <a:ea typeface="Microsoft YaHei" panose="020B0503020204020204" pitchFamily="34" charset="-122"/>
              </a:rPr>
              <a:t>Görüntü işlemede </a:t>
            </a:r>
            <a:r>
              <a:rPr lang="tr-TR" sz="1600" b="1" dirty="0">
                <a:latin typeface="Microsoft YaHei" panose="020B0503020204020204" pitchFamily="34" charset="-122"/>
                <a:ea typeface="Microsoft YaHei" panose="020B0503020204020204" pitchFamily="34" charset="-122"/>
              </a:rPr>
              <a:t>MediaPipe </a:t>
            </a:r>
            <a:r>
              <a:rPr lang="tr-TR" sz="1600" dirty="0">
                <a:latin typeface="Microsoft YaHei" panose="020B0503020204020204" pitchFamily="34" charset="-122"/>
                <a:ea typeface="Microsoft YaHei" panose="020B0503020204020204" pitchFamily="34" charset="-122"/>
              </a:rPr>
              <a:t>ve </a:t>
            </a:r>
            <a:r>
              <a:rPr lang="tr-TR" sz="1600" b="1" dirty="0">
                <a:latin typeface="Microsoft YaHei" panose="020B0503020204020204" pitchFamily="34" charset="-122"/>
                <a:ea typeface="Microsoft YaHei" panose="020B0503020204020204" pitchFamily="34" charset="-122"/>
              </a:rPr>
              <a:t>OpenCV </a:t>
            </a:r>
            <a:r>
              <a:rPr lang="tr-TR" sz="1600" dirty="0">
                <a:latin typeface="Microsoft YaHei" panose="020B0503020204020204" pitchFamily="34" charset="-122"/>
                <a:ea typeface="Microsoft YaHei" panose="020B0503020204020204" pitchFamily="34" charset="-122"/>
              </a:rPr>
              <a:t>kütüphaneleri kullanılmıştır.</a:t>
            </a:r>
          </a:p>
          <a:p>
            <a:endParaRPr lang="tr-TR" sz="1600" dirty="0">
              <a:latin typeface="Microsoft YaHei" panose="020B0503020204020204" pitchFamily="34" charset="-122"/>
              <a:ea typeface="Microsoft YaHei" panose="020B0503020204020204" pitchFamily="34" charset="-122"/>
            </a:endParaRPr>
          </a:p>
          <a:p>
            <a:r>
              <a:rPr lang="tr-TR" sz="1600" dirty="0">
                <a:latin typeface="Microsoft YaHei" panose="020B0503020204020204" pitchFamily="34" charset="-122"/>
                <a:ea typeface="Microsoft YaHei" panose="020B0503020204020204" pitchFamily="34" charset="-122"/>
              </a:rPr>
              <a:t>Bu kütüphaneler:</a:t>
            </a:r>
            <a:endParaRPr lang="en-US" sz="1600" dirty="0">
              <a:latin typeface="Microsoft YaHei" panose="020B0503020204020204" pitchFamily="34" charset="-122"/>
              <a:ea typeface="Microsoft YaHei" panose="020B0503020204020204" pitchFamily="34" charset="-122"/>
            </a:endParaRPr>
          </a:p>
        </p:txBody>
      </p:sp>
      <p:sp>
        <p:nvSpPr>
          <p:cNvPr id="12" name="TextBox 11">
            <a:extLst>
              <a:ext uri="{FF2B5EF4-FFF2-40B4-BE49-F238E27FC236}">
                <a16:creationId xmlns:a16="http://schemas.microsoft.com/office/drawing/2014/main" id="{59A80C06-F61E-F39F-FA43-0B44094C21E3}"/>
              </a:ext>
            </a:extLst>
          </p:cNvPr>
          <p:cNvSpPr txBox="1"/>
          <p:nvPr/>
        </p:nvSpPr>
        <p:spPr>
          <a:xfrm>
            <a:off x="1011523" y="2883317"/>
            <a:ext cx="4683967" cy="3539430"/>
          </a:xfrm>
          <a:prstGeom prst="rect">
            <a:avLst/>
          </a:prstGeom>
          <a:noFill/>
        </p:spPr>
        <p:txBody>
          <a:bodyPr wrap="square">
            <a:spAutoFit/>
          </a:bodyPr>
          <a:lstStyle/>
          <a:p>
            <a:pPr marL="285750" indent="-285750">
              <a:lnSpc>
                <a:spcPct val="100000"/>
              </a:lnSpc>
              <a:buFont typeface="Wingdings" panose="05000000000000000000" pitchFamily="2" charset="2"/>
              <a:buChar char="q"/>
            </a:pPr>
            <a:r>
              <a:rPr lang="tr-TR" sz="1600" dirty="0">
                <a:effectLst/>
                <a:latin typeface="Microsoft YaHei" panose="020B0503020204020204" pitchFamily="34" charset="-122"/>
                <a:ea typeface="Microsoft YaHei" panose="020B0503020204020204" pitchFamily="34" charset="-122"/>
              </a:rPr>
              <a:t>Yüz algılama ve izleme, el algılama ve izleme, poz tahmini, nesne algılama sağlar.</a:t>
            </a:r>
          </a:p>
          <a:p>
            <a:pPr marL="285750" indent="-285750">
              <a:lnSpc>
                <a:spcPct val="100000"/>
              </a:lnSpc>
              <a:buFont typeface="Wingdings" panose="05000000000000000000" pitchFamily="2" charset="2"/>
              <a:buChar char="q"/>
            </a:pPr>
            <a:endParaRPr lang="tr-TR" sz="1600" dirty="0">
              <a:effectLst/>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tr-TR" sz="1600" dirty="0">
                <a:latin typeface="Microsoft YaHei" panose="020B0503020204020204" pitchFamily="34" charset="-122"/>
                <a:ea typeface="Microsoft YaHei" panose="020B0503020204020204" pitchFamily="34" charset="-122"/>
              </a:rPr>
              <a:t>Bilgisayarlı görü uygulamaları oluşturmayı kolaylaştırır.</a:t>
            </a:r>
          </a:p>
          <a:p>
            <a:pPr marL="285750" indent="-285750">
              <a:buFont typeface="Wingdings" panose="05000000000000000000" pitchFamily="2" charset="2"/>
              <a:buChar char="q"/>
            </a:pPr>
            <a:endParaRPr lang="tr-TR" sz="16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tr-TR" sz="1600" dirty="0">
                <a:effectLst/>
                <a:latin typeface="Microsoft YaHei" panose="020B0503020204020204" pitchFamily="34" charset="-122"/>
                <a:ea typeface="Microsoft YaHei" panose="020B0503020204020204" pitchFamily="34" charset="-122"/>
              </a:rPr>
              <a:t>Çok çeşitli bilgisayarla görme görevleri için çeşitli algoritmalar ve işlevler içeren, görüntü ve video işleme için güçlü yönler sağlar.</a:t>
            </a:r>
          </a:p>
          <a:p>
            <a:pPr marL="285750" indent="-285750">
              <a:buFont typeface="Wingdings" panose="05000000000000000000" pitchFamily="2" charset="2"/>
              <a:buChar char="q"/>
            </a:pPr>
            <a:endParaRPr lang="tr-TR" sz="16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endParaRPr lang="tr-TR" sz="16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endParaRPr lang="tr-TR" sz="1600" dirty="0">
              <a:latin typeface="Microsoft YaHei" panose="020B0503020204020204" pitchFamily="34" charset="-122"/>
              <a:ea typeface="Microsoft YaHei" panose="020B0503020204020204" pitchFamily="34" charset="-122"/>
            </a:endParaRPr>
          </a:p>
          <a:p>
            <a:pPr marL="285750" indent="-285750">
              <a:lnSpc>
                <a:spcPct val="100000"/>
              </a:lnSpc>
              <a:buFont typeface="Wingdings" panose="05000000000000000000" pitchFamily="2" charset="2"/>
              <a:buChar char="q"/>
            </a:pPr>
            <a:endParaRPr lang="tr-TR" sz="1600" dirty="0">
              <a:effectLst/>
              <a:latin typeface="Microsoft YaHei" panose="020B0503020204020204" pitchFamily="34" charset="-122"/>
              <a:ea typeface="Microsoft YaHei" panose="020B0503020204020204" pitchFamily="34" charset="-122"/>
            </a:endParaRPr>
          </a:p>
        </p:txBody>
      </p:sp>
      <p:pic>
        <p:nvPicPr>
          <p:cNvPr id="17" name="Picture 16">
            <a:extLst>
              <a:ext uri="{FF2B5EF4-FFF2-40B4-BE49-F238E27FC236}">
                <a16:creationId xmlns:a16="http://schemas.microsoft.com/office/drawing/2014/main" id="{24110C55-CA1F-06AB-C574-CE106D81F6D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128933" y="1845921"/>
            <a:ext cx="4145978" cy="3636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MediaPipe">
            <a:extLst>
              <a:ext uri="{FF2B5EF4-FFF2-40B4-BE49-F238E27FC236}">
                <a16:creationId xmlns:a16="http://schemas.microsoft.com/office/drawing/2014/main" id="{8593941C-C1D4-978E-A8F9-351741682058}"/>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4595" r="92560">
                        <a14:foregroundMark x1="5033" y1="70909" x2="5033" y2="70909"/>
                        <a14:foregroundMark x1="4814" y1="35455" x2="4814" y2="35455"/>
                        <a14:foregroundMark x1="9628" y1="42727" x2="9628" y2="42727"/>
                        <a14:foregroundMark x1="14442" y1="62727" x2="14442" y2="62727"/>
                        <a14:foregroundMark x1="10066" y1="81818" x2="10066" y2="81818"/>
                        <a14:foregroundMark x1="14880" y1="20000" x2="14880" y2="20000"/>
                        <a14:foregroundMark x1="19256" y1="45455" x2="19256" y2="45455"/>
                        <a14:foregroundMark x1="28446" y1="56364" x2="28446" y2="56364"/>
                        <a14:foregroundMark x1="33260" y1="59091" x2="33260" y2="59091"/>
                        <a14:foregroundMark x1="39825" y1="54545" x2="39825" y2="54545"/>
                        <a14:foregroundMark x1="29322" y1="45455" x2="29322" y2="45455"/>
                        <a14:foregroundMark x1="29103" y1="42727" x2="29103" y2="42727"/>
                        <a14:foregroundMark x1="28884" y1="48182" x2="28884" y2="49091"/>
                        <a14:foregroundMark x1="28884" y1="46364" x2="28884" y2="48182"/>
                        <a14:foregroundMark x1="28884" y1="45455" x2="28884" y2="46364"/>
                        <a14:foregroundMark x1="28884" y1="43636" x2="28884" y2="45455"/>
                        <a14:foregroundMark x1="49015" y1="46364" x2="49015" y2="46364"/>
                        <a14:foregroundMark x1="56893" y1="52727" x2="56893" y2="52727"/>
                        <a14:foregroundMark x1="61050" y1="56364" x2="61050" y2="56364"/>
                        <a14:foregroundMark x1="68053" y1="46364" x2="68053" y2="46364"/>
                        <a14:foregroundMark x1="76149" y1="52727" x2="76149" y2="52727"/>
                        <a14:foregroundMark x1="80306" y1="51818" x2="80306" y2="51818"/>
                        <a14:foregroundMark x1="88184" y1="47273" x2="88184" y2="47273"/>
                        <a14:foregroundMark x1="76149" y1="33636" x2="76149" y2="33636"/>
                        <a14:foregroundMark x1="56674" y1="32727" x2="56674" y2="32727"/>
                        <a14:foregroundMark x1="52298" y1="45455" x2="52298" y2="45455"/>
                        <a14:foregroundMark x1="92560" y1="55455" x2="92560" y2="55455"/>
                        <a14:foregroundMark x1="13567" y1="56364" x2="13567" y2="56364"/>
                        <a14:foregroundMark x1="13567" y1="44545" x2="13786" y2="57273"/>
                        <a14:foregroundMark x1="14442" y1="69091" x2="14661" y2="74545"/>
                        <a14:backgroundMark x1="29540" y1="48182" x2="29540" y2="48182"/>
                        <a14:backgroundMark x1="29540" y1="46364" x2="29540" y2="46364"/>
                        <a14:backgroundMark x1="29322" y1="45455" x2="29322" y2="45455"/>
                      </a14:backgroundRemoval>
                    </a14:imgEffect>
                  </a14:imgLayer>
                </a14:imgProps>
              </a:ext>
              <a:ext uri="{28A0092B-C50C-407E-A947-70E740481C1C}">
                <a14:useLocalDpi xmlns:a14="http://schemas.microsoft.com/office/drawing/2010/main" val="0"/>
              </a:ext>
            </a:extLst>
          </a:blip>
          <a:srcRect/>
          <a:stretch>
            <a:fillRect/>
          </a:stretch>
        </p:blipFill>
        <p:spPr bwMode="auto">
          <a:xfrm>
            <a:off x="4719490" y="5864624"/>
            <a:ext cx="1853114" cy="4460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penCV - Wikipedia">
            <a:extLst>
              <a:ext uri="{FF2B5EF4-FFF2-40B4-BE49-F238E27FC236}">
                <a16:creationId xmlns:a16="http://schemas.microsoft.com/office/drawing/2014/main" id="{243F3FC8-6222-BEEC-A7E4-47E01499B67B}"/>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3213" b="98394" l="1485" r="96535">
                        <a14:foregroundMark x1="32673" y1="18072" x2="32673" y2="18072"/>
                        <a14:foregroundMark x1="17327" y1="45783" x2="17327" y2="45783"/>
                        <a14:foregroundMark x1="50990" y1="3614" x2="50495" y2="4819"/>
                        <a14:foregroundMark x1="4950" y1="56627" x2="4950" y2="57831"/>
                        <a14:foregroundMark x1="63861" y1="53414" x2="62871" y2="57831"/>
                        <a14:foregroundMark x1="96535" y1="59036" x2="96040" y2="54217"/>
                        <a14:foregroundMark x1="2475" y1="84739" x2="2475" y2="84739"/>
                        <a14:foregroundMark x1="3465" y1="93574" x2="14851" y2="93574"/>
                        <a14:foregroundMark x1="23267" y1="90361" x2="23267" y2="90361"/>
                        <a14:foregroundMark x1="22277" y1="98394" x2="22277" y2="98394"/>
                        <a14:foregroundMark x1="32178" y1="89558" x2="32178" y2="89558"/>
                        <a14:foregroundMark x1="37624" y1="88353" x2="37624" y2="88353"/>
                        <a14:foregroundMark x1="37129" y1="90763" x2="37129" y2="90763"/>
                        <a14:foregroundMark x1="51980" y1="89157" x2="51980" y2="89157"/>
                        <a14:foregroundMark x1="60891" y1="86747" x2="60891" y2="86747"/>
                        <a14:foregroundMark x1="67822" y1="81928" x2="67822" y2="81928"/>
                        <a14:foregroundMark x1="66832" y1="88353" x2="66832" y2="88353"/>
                        <a14:foregroundMark x1="85644" y1="83133" x2="85644" y2="83133"/>
                        <a14:foregroundMark x1="88614" y1="90763" x2="88614" y2="90763"/>
                      </a14:backgroundRemoval>
                    </a14:imgEffect>
                  </a14:imgLayer>
                </a14:imgProps>
              </a:ext>
              <a:ext uri="{28A0092B-C50C-407E-A947-70E740481C1C}">
                <a14:useLocalDpi xmlns:a14="http://schemas.microsoft.com/office/drawing/2010/main" val="0"/>
              </a:ext>
            </a:extLst>
          </a:blip>
          <a:srcRect/>
          <a:stretch>
            <a:fillRect/>
          </a:stretch>
        </p:blipFill>
        <p:spPr bwMode="auto">
          <a:xfrm>
            <a:off x="3093419" y="5562851"/>
            <a:ext cx="877114" cy="10811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2797954-F341-A574-0D23-CE9E2DFA0534}"/>
              </a:ext>
            </a:extLst>
          </p:cNvPr>
          <p:cNvSpPr txBox="1"/>
          <p:nvPr/>
        </p:nvSpPr>
        <p:spPr>
          <a:xfrm>
            <a:off x="6929737" y="5594349"/>
            <a:ext cx="4562483" cy="523220"/>
          </a:xfrm>
          <a:prstGeom prst="rect">
            <a:avLst/>
          </a:prstGeom>
          <a:noFill/>
        </p:spPr>
        <p:txBody>
          <a:bodyPr wrap="square" rtlCol="0">
            <a:spAutoFit/>
          </a:bodyPr>
          <a:lstStyle/>
          <a:p>
            <a:pPr algn="ctr"/>
            <a:r>
              <a:rPr lang="tr-TR" sz="1400" dirty="0">
                <a:latin typeface="Microsoft YaHei" panose="020B0503020204020204" pitchFamily="34" charset="-122"/>
                <a:ea typeface="Microsoft YaHei" panose="020B0503020204020204" pitchFamily="34" charset="-122"/>
              </a:rPr>
              <a:t>OpenCV kütüphanesi aracılığıyla projemiz için veri toplarken alınan bir ekran görüntüsü</a:t>
            </a:r>
            <a:endParaRPr lang="en-US"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65161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12" descr="beyaz tahta içeren bir resim&#10;&#10;Açıklama otomatik olarak oluşturuldu">
            <a:extLst>
              <a:ext uri="{FF2B5EF4-FFF2-40B4-BE49-F238E27FC236}">
                <a16:creationId xmlns:a16="http://schemas.microsoft.com/office/drawing/2014/main" id="{56E0CBC6-BE96-FE07-8A96-2035C87AF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Single Corner Snipped 10">
            <a:extLst>
              <a:ext uri="{FF2B5EF4-FFF2-40B4-BE49-F238E27FC236}">
                <a16:creationId xmlns:a16="http://schemas.microsoft.com/office/drawing/2014/main" id="{F099B55B-0F4B-24AB-C158-1C41215587D7}"/>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4A77715A-28B3-1531-572E-966A134C6912}"/>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MODEL EĞİTİMİ</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pic>
        <p:nvPicPr>
          <p:cNvPr id="14" name="Resim 2" descr="logo içeren bir resim&#10;&#10;Açıklama otomatik olarak oluşturuldu">
            <a:extLst>
              <a:ext uri="{FF2B5EF4-FFF2-40B4-BE49-F238E27FC236}">
                <a16:creationId xmlns:a16="http://schemas.microsoft.com/office/drawing/2014/main" id="{0AB2DCD3-550C-4F39-E2DF-156FCEB0C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pic>
        <p:nvPicPr>
          <p:cNvPr id="15" name="Resim 8">
            <a:extLst>
              <a:ext uri="{FF2B5EF4-FFF2-40B4-BE49-F238E27FC236}">
                <a16:creationId xmlns:a16="http://schemas.microsoft.com/office/drawing/2014/main" id="{B38EE010-0D79-3EA0-3504-0A829158D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16" name="Resim 6">
            <a:extLst>
              <a:ext uri="{FF2B5EF4-FFF2-40B4-BE49-F238E27FC236}">
                <a16:creationId xmlns:a16="http://schemas.microsoft.com/office/drawing/2014/main" id="{4E450ECD-5D8F-E67E-87D1-3416FEED25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sp>
        <p:nvSpPr>
          <p:cNvPr id="18" name="TextBox 17">
            <a:extLst>
              <a:ext uri="{FF2B5EF4-FFF2-40B4-BE49-F238E27FC236}">
                <a16:creationId xmlns:a16="http://schemas.microsoft.com/office/drawing/2014/main" id="{2718E96C-41CE-845F-F910-1F945458C3F6}"/>
              </a:ext>
            </a:extLst>
          </p:cNvPr>
          <p:cNvSpPr txBox="1"/>
          <p:nvPr/>
        </p:nvSpPr>
        <p:spPr>
          <a:xfrm>
            <a:off x="571174" y="2290512"/>
            <a:ext cx="3444463" cy="1077218"/>
          </a:xfrm>
          <a:prstGeom prst="rect">
            <a:avLst/>
          </a:prstGeom>
          <a:noFill/>
        </p:spPr>
        <p:txBody>
          <a:bodyPr wrap="square">
            <a:spAutoFit/>
          </a:bodyPr>
          <a:lstStyle/>
          <a:p>
            <a:pPr>
              <a:lnSpc>
                <a:spcPct val="100000"/>
              </a:lnSpc>
            </a:pPr>
            <a:r>
              <a:rPr lang="tr-TR" sz="1600" dirty="0">
                <a:effectLst/>
                <a:latin typeface="Microsoft YaHei" panose="020B0503020204020204" pitchFamily="34" charset="-122"/>
                <a:ea typeface="Microsoft YaHei" panose="020B0503020204020204" pitchFamily="34" charset="-122"/>
              </a:rPr>
              <a:t>Model eğitimi için </a:t>
            </a:r>
            <a:r>
              <a:rPr lang="tr-TR" sz="1600" b="1" dirty="0">
                <a:effectLst/>
                <a:latin typeface="Microsoft YaHei" panose="020B0503020204020204" pitchFamily="34" charset="-122"/>
                <a:ea typeface="Microsoft YaHei" panose="020B0503020204020204" pitchFamily="34" charset="-122"/>
              </a:rPr>
              <a:t>TensorFlow </a:t>
            </a:r>
            <a:r>
              <a:rPr lang="tr-TR" sz="1600" dirty="0">
                <a:effectLst/>
                <a:latin typeface="Microsoft YaHei" panose="020B0503020204020204" pitchFamily="34" charset="-122"/>
                <a:ea typeface="Microsoft YaHei" panose="020B0503020204020204" pitchFamily="34" charset="-122"/>
              </a:rPr>
              <a:t>kütüphanesi kullanılmıştır.</a:t>
            </a:r>
          </a:p>
          <a:p>
            <a:pPr>
              <a:lnSpc>
                <a:spcPct val="100000"/>
              </a:lnSpc>
            </a:pPr>
            <a:endParaRPr lang="tr-TR" sz="1600" dirty="0">
              <a:latin typeface="Microsoft YaHei" panose="020B0503020204020204" pitchFamily="34" charset="-122"/>
              <a:ea typeface="Microsoft YaHei" panose="020B0503020204020204" pitchFamily="34" charset="-122"/>
            </a:endParaRPr>
          </a:p>
          <a:p>
            <a:pPr>
              <a:lnSpc>
                <a:spcPct val="100000"/>
              </a:lnSpc>
            </a:pPr>
            <a:r>
              <a:rPr lang="tr-TR" sz="1600" dirty="0">
                <a:latin typeface="Microsoft YaHei" panose="020B0503020204020204" pitchFamily="34" charset="-122"/>
                <a:ea typeface="Microsoft YaHei" panose="020B0503020204020204" pitchFamily="34" charset="-122"/>
              </a:rPr>
              <a:t>Bu kütüphane:</a:t>
            </a:r>
            <a:endParaRPr lang="tr-TR" sz="1600" dirty="0">
              <a:effectLst/>
              <a:latin typeface="Microsoft YaHei" panose="020B0503020204020204" pitchFamily="34" charset="-122"/>
              <a:ea typeface="Microsoft YaHei" panose="020B0503020204020204" pitchFamily="34" charset="-122"/>
            </a:endParaRPr>
          </a:p>
        </p:txBody>
      </p:sp>
      <p:sp>
        <p:nvSpPr>
          <p:cNvPr id="20" name="TextBox 19">
            <a:extLst>
              <a:ext uri="{FF2B5EF4-FFF2-40B4-BE49-F238E27FC236}">
                <a16:creationId xmlns:a16="http://schemas.microsoft.com/office/drawing/2014/main" id="{64223F87-F68F-959C-586A-72AEDDAC14D2}"/>
              </a:ext>
            </a:extLst>
          </p:cNvPr>
          <p:cNvSpPr txBox="1"/>
          <p:nvPr/>
        </p:nvSpPr>
        <p:spPr>
          <a:xfrm>
            <a:off x="546235" y="3448706"/>
            <a:ext cx="3444463" cy="2800767"/>
          </a:xfrm>
          <a:prstGeom prst="rect">
            <a:avLst/>
          </a:prstGeom>
          <a:noFill/>
        </p:spPr>
        <p:txBody>
          <a:bodyPr wrap="square">
            <a:spAutoFit/>
          </a:bodyPr>
          <a:lstStyle/>
          <a:p>
            <a:pPr marL="285750" indent="-285750">
              <a:lnSpc>
                <a:spcPct val="100000"/>
              </a:lnSpc>
              <a:buFont typeface="Wingdings" panose="05000000000000000000" pitchFamily="2" charset="2"/>
              <a:buChar char="q"/>
            </a:pPr>
            <a:r>
              <a:rPr lang="tr-TR" sz="1600" dirty="0">
                <a:latin typeface="Microsoft YaHei" panose="020B0503020204020204" pitchFamily="34" charset="-122"/>
                <a:ea typeface="Microsoft YaHei" panose="020B0503020204020204" pitchFamily="34" charset="-122"/>
              </a:rPr>
              <a:t>D</a:t>
            </a:r>
            <a:r>
              <a:rPr lang="tr-TR" sz="1600" dirty="0">
                <a:effectLst/>
                <a:latin typeface="Microsoft YaHei" panose="020B0503020204020204" pitchFamily="34" charset="-122"/>
                <a:ea typeface="Microsoft YaHei" panose="020B0503020204020204" pitchFamily="34" charset="-122"/>
              </a:rPr>
              <a:t>ağıtılmış bilgi işlem ve GPU hızlandırma desteği sağlar.</a:t>
            </a:r>
          </a:p>
          <a:p>
            <a:pPr marL="285750" indent="-285750">
              <a:lnSpc>
                <a:spcPct val="100000"/>
              </a:lnSpc>
              <a:buFont typeface="Wingdings" panose="05000000000000000000" pitchFamily="2" charset="2"/>
              <a:buChar char="q"/>
            </a:pPr>
            <a:endParaRPr lang="tr-TR" sz="1600" dirty="0">
              <a:effectLst/>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tr-TR" sz="1600" dirty="0">
                <a:latin typeface="Microsoft YaHei" panose="020B0503020204020204" pitchFamily="34" charset="-122"/>
                <a:ea typeface="Microsoft YaHei" panose="020B0503020204020204" pitchFamily="34" charset="-122"/>
              </a:rPr>
              <a:t>Diğer araç ve kitaplıklarla kolayca entegre edilir.</a:t>
            </a:r>
          </a:p>
          <a:p>
            <a:pPr marL="285750" indent="-285750">
              <a:buFont typeface="Wingdings" panose="05000000000000000000" pitchFamily="2" charset="2"/>
              <a:buChar char="q"/>
            </a:pPr>
            <a:endParaRPr lang="tr-TR" sz="16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tr-TR" sz="1600" dirty="0">
                <a:latin typeface="Microsoft YaHei" panose="020B0503020204020204" pitchFamily="34" charset="-122"/>
                <a:ea typeface="Microsoft YaHei" panose="020B0503020204020204" pitchFamily="34" charset="-122"/>
              </a:rPr>
              <a:t>Kullanım amacına özel spesifik seçilmiş parametrelere kolaylık sağlar.</a:t>
            </a:r>
          </a:p>
          <a:p>
            <a:pPr marL="285750" indent="-285750">
              <a:lnSpc>
                <a:spcPct val="100000"/>
              </a:lnSpc>
              <a:buFont typeface="Wingdings" panose="05000000000000000000" pitchFamily="2" charset="2"/>
              <a:buChar char="q"/>
            </a:pPr>
            <a:endParaRPr lang="tr-TR" sz="1600" dirty="0">
              <a:effectLst/>
              <a:latin typeface="Microsoft YaHei" panose="020B0503020204020204" pitchFamily="34" charset="-122"/>
              <a:ea typeface="Microsoft YaHei" panose="020B0503020204020204" pitchFamily="34" charset="-122"/>
            </a:endParaRPr>
          </a:p>
          <a:p>
            <a:pPr marL="285750" indent="-285750">
              <a:lnSpc>
                <a:spcPct val="100000"/>
              </a:lnSpc>
              <a:buFont typeface="Wingdings" panose="05000000000000000000" pitchFamily="2" charset="2"/>
              <a:buChar char="q"/>
            </a:pPr>
            <a:endParaRPr lang="tr-TR" sz="1600" dirty="0">
              <a:effectLst/>
              <a:latin typeface="Microsoft YaHei" panose="020B0503020204020204" pitchFamily="34" charset="-122"/>
              <a:ea typeface="Microsoft YaHei" panose="020B0503020204020204" pitchFamily="34" charset="-122"/>
            </a:endParaRPr>
          </a:p>
        </p:txBody>
      </p:sp>
      <p:pic>
        <p:nvPicPr>
          <p:cNvPr id="23" name="Resim 4" descr="diyagram içeren bir resim">
            <a:extLst>
              <a:ext uri="{FF2B5EF4-FFF2-40B4-BE49-F238E27FC236}">
                <a16:creationId xmlns:a16="http://schemas.microsoft.com/office/drawing/2014/main" id="{208D5633-90B0-1329-A050-88CFD6ABD2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5639" y="1720100"/>
            <a:ext cx="6829942" cy="3841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Subtitle 2">
            <a:extLst>
              <a:ext uri="{FF2B5EF4-FFF2-40B4-BE49-F238E27FC236}">
                <a16:creationId xmlns:a16="http://schemas.microsoft.com/office/drawing/2014/main" id="{2F693F09-D50B-252B-B9A3-8065F6C765B8}"/>
              </a:ext>
              <a:ext uri="{C183D7F6-B498-43B3-948B-1728B52AA6E4}">
                <adec:decorative xmlns:adec="http://schemas.microsoft.com/office/drawing/2017/decorative" val="0"/>
              </a:ext>
            </a:extLst>
          </p:cNvPr>
          <p:cNvSpPr txBox="1">
            <a:spLocks/>
          </p:cNvSpPr>
          <p:nvPr/>
        </p:nvSpPr>
        <p:spPr>
          <a:xfrm>
            <a:off x="4657834" y="5763318"/>
            <a:ext cx="5338632" cy="37045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tr-TR" dirty="0">
                <a:effectLst/>
                <a:latin typeface="Microsoft YaHei" panose="020B0503020204020204" pitchFamily="34" charset="-122"/>
                <a:ea typeface="Microsoft YaHei" panose="020B0503020204020204" pitchFamily="34" charset="-122"/>
              </a:rPr>
              <a:t>TensorFlow model mimarisi [1]</a:t>
            </a:r>
            <a:endParaRPr lang="tr-TR" sz="1200" dirty="0">
              <a:latin typeface="Microsoft YaHei" panose="020B0503020204020204" pitchFamily="34" charset="-122"/>
              <a:ea typeface="Microsoft YaHei" panose="020B0503020204020204" pitchFamily="34" charset="-122"/>
            </a:endParaRPr>
          </a:p>
        </p:txBody>
      </p:sp>
      <p:pic>
        <p:nvPicPr>
          <p:cNvPr id="1026" name="Picture 2" descr="TensorFlow SVG Vector Logos - Vector Logo Zone">
            <a:extLst>
              <a:ext uri="{FF2B5EF4-FFF2-40B4-BE49-F238E27FC236}">
                <a16:creationId xmlns:a16="http://schemas.microsoft.com/office/drawing/2014/main" id="{83A3F1B2-B997-698B-B5B6-D8D4384D140C}"/>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6500" r="94250">
                        <a14:foregroundMark x1="6583" y1="45833" x2="6583" y2="45833"/>
                        <a14:foregroundMark x1="33917" y1="47333" x2="33917" y2="47333"/>
                        <a14:foregroundMark x1="37667" y1="50833" x2="37667" y2="50833"/>
                        <a14:foregroundMark x1="45167" y1="52833" x2="45167" y2="52833"/>
                        <a14:foregroundMark x1="52667" y1="51500" x2="52667" y2="51500"/>
                        <a14:foregroundMark x1="57833" y1="51667" x2="57833" y2="51667"/>
                        <a14:foregroundMark x1="65333" y1="52333" x2="65333" y2="52333"/>
                        <a14:foregroundMark x1="70250" y1="50667" x2="70250" y2="50667"/>
                        <a14:foregroundMark x1="70333" y1="49833" x2="70333" y2="49833"/>
                        <a14:foregroundMark x1="48667" y1="48167" x2="48667" y2="48167"/>
                        <a14:foregroundMark x1="70250" y1="57667" x2="70250" y2="56000"/>
                        <a14:foregroundMark x1="70250" y1="47167" x2="69917" y2="45333"/>
                        <a14:foregroundMark x1="70083" y1="43000" x2="70083" y2="43000"/>
                        <a14:foregroundMark x1="70250" y1="41167" x2="71667" y2="41667"/>
                        <a14:foregroundMark x1="77417" y1="46167" x2="77333" y2="47167"/>
                        <a14:foregroundMark x1="77583" y1="51667" x2="77417" y2="55333"/>
                        <a14:foregroundMark x1="79750" y1="50000" x2="79750" y2="53500"/>
                        <a14:foregroundMark x1="79833" y1="49667" x2="80833" y2="47167"/>
                        <a14:foregroundMark x1="82333" y1="47167" x2="82833" y2="47167"/>
                        <a14:foregroundMark x1="83583" y1="47167" x2="83583" y2="47167"/>
                        <a14:foregroundMark x1="84500" y1="49833" x2="84500" y2="49833"/>
                        <a14:foregroundMark x1="84667" y1="52833" x2="84667" y2="52833"/>
                        <a14:foregroundMark x1="84917" y1="57333" x2="84917" y2="57333"/>
                        <a14:foregroundMark x1="87167" y1="51000" x2="87167" y2="51000"/>
                        <a14:foregroundMark x1="88833" y1="53167" x2="88833" y2="53167"/>
                        <a14:foregroundMark x1="89167" y1="55000" x2="89167" y2="55000"/>
                        <a14:foregroundMark x1="89000" y1="55333" x2="89000" y2="55333"/>
                        <a14:foregroundMark x1="88500" y1="56167" x2="88500" y2="56167"/>
                        <a14:foregroundMark x1="89583" y1="49833" x2="89583" y2="49833"/>
                        <a14:foregroundMark x1="90167" y1="49167" x2="90167" y2="49167"/>
                        <a14:foregroundMark x1="90417" y1="47333" x2="90417" y2="47333"/>
                        <a14:foregroundMark x1="91250" y1="51500" x2="91250" y2="51500"/>
                        <a14:foregroundMark x1="91917" y1="55333" x2="91917" y2="55333"/>
                        <a14:foregroundMark x1="94250" y1="49667" x2="94250" y2="49667"/>
                      </a14:backgroundRemoval>
                    </a14:imgEffect>
                  </a14:imgLayer>
                </a14:imgProps>
              </a:ext>
              <a:ext uri="{28A0092B-C50C-407E-A947-70E740481C1C}">
                <a14:useLocalDpi xmlns:a14="http://schemas.microsoft.com/office/drawing/2010/main" val="0"/>
              </a:ext>
            </a:extLst>
          </a:blip>
          <a:srcRect/>
          <a:stretch>
            <a:fillRect/>
          </a:stretch>
        </p:blipFill>
        <p:spPr bwMode="auto">
          <a:xfrm>
            <a:off x="9012206" y="1878696"/>
            <a:ext cx="1833375" cy="91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28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12" descr="beyaz tahta içeren bir resim&#10;&#10;Açıklama otomatik olarak oluşturuldu">
            <a:extLst>
              <a:ext uri="{FF2B5EF4-FFF2-40B4-BE49-F238E27FC236}">
                <a16:creationId xmlns:a16="http://schemas.microsoft.com/office/drawing/2014/main" id="{FC89E99C-0B49-0A23-EAB5-26D999E7C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Resim 2" descr="logo içeren bir resim&#10;&#10;Açıklama otomatik olarak oluşturuldu">
            <a:extLst>
              <a:ext uri="{FF2B5EF4-FFF2-40B4-BE49-F238E27FC236}">
                <a16:creationId xmlns:a16="http://schemas.microsoft.com/office/drawing/2014/main" id="{681CB752-0E2E-C4F0-CDFA-0B9DA191B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68" y="414569"/>
            <a:ext cx="1856154" cy="770986"/>
          </a:xfrm>
          <a:prstGeom prst="rect">
            <a:avLst/>
          </a:prstGeom>
        </p:spPr>
      </p:pic>
      <p:pic>
        <p:nvPicPr>
          <p:cNvPr id="6" name="Resim 8">
            <a:extLst>
              <a:ext uri="{FF2B5EF4-FFF2-40B4-BE49-F238E27FC236}">
                <a16:creationId xmlns:a16="http://schemas.microsoft.com/office/drawing/2014/main" id="{6A6C90DC-E130-8EC3-804C-5E6F9889E1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5298" y="312088"/>
            <a:ext cx="1053846" cy="1209653"/>
          </a:xfrm>
          <a:prstGeom prst="rect">
            <a:avLst/>
          </a:prstGeom>
        </p:spPr>
      </p:pic>
      <p:pic>
        <p:nvPicPr>
          <p:cNvPr id="7" name="Resim 6">
            <a:extLst>
              <a:ext uri="{FF2B5EF4-FFF2-40B4-BE49-F238E27FC236}">
                <a16:creationId xmlns:a16="http://schemas.microsoft.com/office/drawing/2014/main" id="{C22600D5-D2FE-2379-9F66-1CBC4F0323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511" y="5429786"/>
            <a:ext cx="2111890" cy="1493790"/>
          </a:xfrm>
          <a:prstGeom prst="rect">
            <a:avLst/>
          </a:prstGeom>
        </p:spPr>
      </p:pic>
      <p:sp>
        <p:nvSpPr>
          <p:cNvPr id="8" name="Rectangle: Single Corner Snipped 10">
            <a:extLst>
              <a:ext uri="{FF2B5EF4-FFF2-40B4-BE49-F238E27FC236}">
                <a16:creationId xmlns:a16="http://schemas.microsoft.com/office/drawing/2014/main" id="{7E9A6E90-DC6D-5462-A685-741A5D043C15}"/>
              </a:ext>
            </a:extLst>
          </p:cNvPr>
          <p:cNvSpPr/>
          <p:nvPr/>
        </p:nvSpPr>
        <p:spPr>
          <a:xfrm rot="10800000">
            <a:off x="2563042" y="357548"/>
            <a:ext cx="7983735" cy="975948"/>
          </a:xfrm>
          <a:prstGeom prst="snip1Rect">
            <a:avLst>
              <a:gd name="adj" fmla="val 17485"/>
            </a:avLst>
          </a:prstGeom>
          <a:solidFill>
            <a:srgbClr val="F2F2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6513CA0-0C20-ADDF-F6D3-7BBBDF865DBB}"/>
              </a:ext>
              <a:ext uri="{C183D7F6-B498-43B3-948B-1728B52AA6E4}">
                <adec:decorative xmlns:adec="http://schemas.microsoft.com/office/drawing/2017/decorative" val="0"/>
              </a:ext>
            </a:extLst>
          </p:cNvPr>
          <p:cNvSpPr>
            <a:spLocks noGrp="1"/>
          </p:cNvSpPr>
          <p:nvPr>
            <p:ph type="title"/>
          </p:nvPr>
        </p:nvSpPr>
        <p:spPr>
          <a:xfrm>
            <a:off x="2517944" y="357548"/>
            <a:ext cx="8052152" cy="975949"/>
          </a:xfrm>
        </p:spPr>
        <p:txBody>
          <a:bodyPr anchor="ctr">
            <a:noAutofit/>
          </a:bodyPr>
          <a:lstStyle/>
          <a:p>
            <a:pPr algn="ctr"/>
            <a:r>
              <a:rPr lang="tr-TR"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SES İŞLEME &amp; GOOGLE API</a:t>
            </a:r>
            <a:endParaRPr lang="en-ZA" sz="2800" b="1" dirty="0">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10" name="TextBox 9">
            <a:extLst>
              <a:ext uri="{FF2B5EF4-FFF2-40B4-BE49-F238E27FC236}">
                <a16:creationId xmlns:a16="http://schemas.microsoft.com/office/drawing/2014/main" id="{67177FFE-D44F-F472-4E3C-B8B8894A16F7}"/>
              </a:ext>
            </a:extLst>
          </p:cNvPr>
          <p:cNvSpPr txBox="1"/>
          <p:nvPr/>
        </p:nvSpPr>
        <p:spPr>
          <a:xfrm>
            <a:off x="595080" y="2057281"/>
            <a:ext cx="4963886" cy="830997"/>
          </a:xfrm>
          <a:prstGeom prst="rect">
            <a:avLst/>
          </a:prstGeom>
          <a:noFill/>
        </p:spPr>
        <p:txBody>
          <a:bodyPr wrap="square" rtlCol="0">
            <a:spAutoFit/>
          </a:bodyPr>
          <a:lstStyle/>
          <a:p>
            <a:r>
              <a:rPr lang="tr-TR" sz="1600" dirty="0">
                <a:latin typeface="Microsoft YaHei" panose="020B0503020204020204" pitchFamily="34" charset="-122"/>
                <a:ea typeface="Microsoft YaHei" panose="020B0503020204020204" pitchFamily="34" charset="-122"/>
              </a:rPr>
              <a:t>Ses işlemede </a:t>
            </a:r>
            <a:r>
              <a:rPr lang="tr-TR" sz="1600" b="1" dirty="0">
                <a:latin typeface="Microsoft YaHei" panose="020B0503020204020204" pitchFamily="34" charset="-122"/>
                <a:ea typeface="Microsoft YaHei" panose="020B0503020204020204" pitchFamily="34" charset="-122"/>
              </a:rPr>
              <a:t>Speech Recognition </a:t>
            </a:r>
            <a:r>
              <a:rPr lang="tr-TR" sz="1600" dirty="0">
                <a:latin typeface="Microsoft YaHei" panose="020B0503020204020204" pitchFamily="34" charset="-122"/>
                <a:ea typeface="Microsoft YaHei" panose="020B0503020204020204" pitchFamily="34" charset="-122"/>
              </a:rPr>
              <a:t>kütüphanesi ve Metin işlemede </a:t>
            </a:r>
            <a:r>
              <a:rPr lang="tr-TR" sz="1600" b="1" dirty="0">
                <a:latin typeface="Microsoft YaHei" panose="020B0503020204020204" pitchFamily="34" charset="-122"/>
                <a:ea typeface="Microsoft YaHei" panose="020B0503020204020204" pitchFamily="34" charset="-122"/>
              </a:rPr>
              <a:t>GOOGLE API </a:t>
            </a:r>
            <a:r>
              <a:rPr lang="tr-TR" sz="1600" dirty="0">
                <a:latin typeface="Microsoft YaHei" panose="020B0503020204020204" pitchFamily="34" charset="-122"/>
                <a:ea typeface="Microsoft YaHei" panose="020B0503020204020204" pitchFamily="34" charset="-122"/>
              </a:rPr>
              <a:t>kullanılmıştır.</a:t>
            </a:r>
          </a:p>
          <a:p>
            <a:r>
              <a:rPr lang="tr-TR" sz="1600" dirty="0">
                <a:latin typeface="Microsoft YaHei" panose="020B0503020204020204" pitchFamily="34" charset="-122"/>
                <a:ea typeface="Microsoft YaHei" panose="020B0503020204020204" pitchFamily="34" charset="-122"/>
              </a:rPr>
              <a:t>Bu </a:t>
            </a:r>
            <a:r>
              <a:rPr lang="tr-TR" sz="1600" dirty="0" err="1">
                <a:latin typeface="Microsoft YaHei" panose="020B0503020204020204" pitchFamily="34" charset="-122"/>
                <a:ea typeface="Microsoft YaHei" panose="020B0503020204020204" pitchFamily="34" charset="-122"/>
              </a:rPr>
              <a:t>moduller</a:t>
            </a:r>
            <a:r>
              <a:rPr lang="tr-TR" sz="1600" dirty="0">
                <a:latin typeface="Microsoft YaHei" panose="020B0503020204020204" pitchFamily="34" charset="-122"/>
                <a:ea typeface="Microsoft YaHei" panose="020B0503020204020204" pitchFamily="34" charset="-122"/>
              </a:rPr>
              <a:t>:</a:t>
            </a:r>
            <a:endParaRPr lang="en-US" sz="1600" dirty="0">
              <a:latin typeface="Microsoft YaHei" panose="020B0503020204020204" pitchFamily="34" charset="-122"/>
              <a:ea typeface="Microsoft YaHei" panose="020B0503020204020204" pitchFamily="34" charset="-122"/>
            </a:endParaRPr>
          </a:p>
        </p:txBody>
      </p:sp>
      <p:sp>
        <p:nvSpPr>
          <p:cNvPr id="12" name="TextBox 11">
            <a:extLst>
              <a:ext uri="{FF2B5EF4-FFF2-40B4-BE49-F238E27FC236}">
                <a16:creationId xmlns:a16="http://schemas.microsoft.com/office/drawing/2014/main" id="{E6A8BEC9-0FB0-2EE3-7CE9-7302A0CE03EC}"/>
              </a:ext>
            </a:extLst>
          </p:cNvPr>
          <p:cNvSpPr txBox="1"/>
          <p:nvPr/>
        </p:nvSpPr>
        <p:spPr>
          <a:xfrm>
            <a:off x="595081" y="2957852"/>
            <a:ext cx="4963885" cy="2554545"/>
          </a:xfrm>
          <a:prstGeom prst="rect">
            <a:avLst/>
          </a:prstGeom>
          <a:noFill/>
        </p:spPr>
        <p:txBody>
          <a:bodyPr wrap="square">
            <a:spAutoFit/>
          </a:bodyPr>
          <a:lstStyle/>
          <a:p>
            <a:pPr marL="285750" indent="-285750">
              <a:lnSpc>
                <a:spcPct val="100000"/>
              </a:lnSpc>
              <a:buFont typeface="Wingdings" panose="05000000000000000000" pitchFamily="2" charset="2"/>
              <a:buChar char="q"/>
            </a:pPr>
            <a:r>
              <a:rPr lang="tr-TR" sz="1600" dirty="0">
                <a:effectLst/>
                <a:latin typeface="Microsoft YaHei" panose="020B0503020204020204" pitchFamily="34" charset="-122"/>
                <a:ea typeface="Microsoft YaHei" panose="020B0503020204020204" pitchFamily="34" charset="-122"/>
              </a:rPr>
              <a:t>Çeşitli konuşma tanıma API'lerini kullanarak konuşulan kelimeleri kolayca metne dönüştürmeyi sağlar.</a:t>
            </a:r>
          </a:p>
          <a:p>
            <a:pPr marL="285750" indent="-285750">
              <a:lnSpc>
                <a:spcPct val="100000"/>
              </a:lnSpc>
              <a:buFont typeface="Wingdings" panose="05000000000000000000" pitchFamily="2" charset="2"/>
              <a:buChar char="q"/>
            </a:pPr>
            <a:endParaRPr lang="tr-TR" sz="1600" dirty="0">
              <a:effectLst/>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tr-TR" sz="1600" dirty="0">
                <a:latin typeface="Microsoft YaHei" panose="020B0503020204020204" pitchFamily="34" charset="-122"/>
                <a:ea typeface="Microsoft YaHei" panose="020B0503020204020204" pitchFamily="34" charset="-122"/>
              </a:rPr>
              <a:t>Kitaplık, mikrofon kullanma veya önceden kaydedilmiş ses dosyalarını okuma dahil olmak üzere ses kaydı için çeşitli seçenekler sunar.</a:t>
            </a:r>
          </a:p>
          <a:p>
            <a:pPr marL="285750" indent="-285750">
              <a:buFont typeface="Wingdings" panose="05000000000000000000" pitchFamily="2" charset="2"/>
              <a:buChar char="q"/>
            </a:pPr>
            <a:endParaRPr lang="tr-TR" sz="1600" dirty="0">
              <a:effectLst/>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q"/>
            </a:pPr>
            <a:r>
              <a:rPr lang="tr-TR" sz="1600" dirty="0">
                <a:latin typeface="Microsoft YaHei" panose="020B0503020204020204" pitchFamily="34" charset="-122"/>
                <a:ea typeface="Microsoft YaHei" panose="020B0503020204020204" pitchFamily="34" charset="-122"/>
              </a:rPr>
              <a:t>Gerçek zamanlı çevirim yapmayı sağlar.</a:t>
            </a:r>
            <a:endParaRPr lang="tr-TR" sz="1600" dirty="0">
              <a:effectLst/>
              <a:latin typeface="Microsoft YaHei" panose="020B0503020204020204" pitchFamily="34" charset="-122"/>
              <a:ea typeface="Microsoft YaHei" panose="020B0503020204020204" pitchFamily="34" charset="-122"/>
            </a:endParaRPr>
          </a:p>
        </p:txBody>
      </p:sp>
      <p:pic>
        <p:nvPicPr>
          <p:cNvPr id="14" name="Picture 13" descr="A picture containing text, clipart&#10;&#10;Description automatically generated">
            <a:extLst>
              <a:ext uri="{FF2B5EF4-FFF2-40B4-BE49-F238E27FC236}">
                <a16:creationId xmlns:a16="http://schemas.microsoft.com/office/drawing/2014/main" id="{65A8514B-6571-1AD7-B5FA-328441B9E05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890" b="89890" l="8789" r="89941">
                        <a14:foregroundMark x1="31934" y1="38901" x2="31934" y2="38901"/>
                        <a14:foregroundMark x1="30469" y1="41978" x2="30469" y2="41978"/>
                        <a14:foregroundMark x1="33203" y1="36703" x2="33203" y2="36703"/>
                        <a14:foregroundMark x1="26367" y1="51868" x2="26367" y2="51868"/>
                        <a14:foregroundMark x1="25195" y1="61099" x2="25195" y2="61099"/>
                        <a14:foregroundMark x1="22266" y1="85275" x2="22266" y2="85275"/>
                        <a14:foregroundMark x1="8789" y1="72527" x2="8789" y2="72527"/>
                        <a14:foregroundMark x1="34180" y1="58462" x2="34180" y2="58462"/>
                        <a14:foregroundMark x1="38086" y1="58681" x2="38086" y2="58681"/>
                        <a14:foregroundMark x1="41406" y1="58022" x2="41406" y2="58022"/>
                        <a14:foregroundMark x1="44141" y1="56484" x2="44141" y2="56484"/>
                        <a14:foregroundMark x1="47754" y1="57582" x2="47754" y2="57582"/>
                        <a14:foregroundMark x1="50781" y1="57582" x2="50781" y2="57582"/>
                        <a14:foregroundMark x1="54688" y1="57143" x2="54688" y2="57143"/>
                        <a14:foregroundMark x1="56836" y1="58022" x2="56836" y2="58022"/>
                        <a14:foregroundMark x1="60547" y1="57582" x2="60840" y2="57582"/>
                        <a14:foregroundMark x1="64941" y1="54505" x2="64941" y2="54505"/>
                        <a14:foregroundMark x1="72754" y1="56044" x2="72754" y2="56044"/>
                        <a14:foregroundMark x1="72852" y1="68571" x2="72852" y2="68571"/>
                      </a14:backgroundRemoval>
                    </a14:imgEffect>
                  </a14:imgLayer>
                </a14:imgProps>
              </a:ext>
              <a:ext uri="{28A0092B-C50C-407E-A947-70E740481C1C}">
                <a14:useLocalDpi xmlns:a14="http://schemas.microsoft.com/office/drawing/2010/main" val="0"/>
              </a:ext>
            </a:extLst>
          </a:blip>
          <a:stretch>
            <a:fillRect/>
          </a:stretch>
        </p:blipFill>
        <p:spPr>
          <a:xfrm>
            <a:off x="7041090" y="5007486"/>
            <a:ext cx="2972242" cy="1255535"/>
          </a:xfrm>
          <a:prstGeom prst="rect">
            <a:avLst/>
          </a:prstGeom>
        </p:spPr>
      </p:pic>
      <p:pic>
        <p:nvPicPr>
          <p:cNvPr id="16" name="Picture 15" descr="Graphical user interface, text, application, Word&#10;&#10;Description automatically generated">
            <a:extLst>
              <a:ext uri="{FF2B5EF4-FFF2-40B4-BE49-F238E27FC236}">
                <a16:creationId xmlns:a16="http://schemas.microsoft.com/office/drawing/2014/main" id="{BD7477A0-DEC5-38DA-6088-5B3A263E6A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84327" y="1730016"/>
            <a:ext cx="4085769" cy="2808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16137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airplane" invX="1"/>
      </p:transition>
    </mc:Choice>
    <mc:Fallback>
      <p:transition spd="slow" advClick="0" advTm="5000">
        <p:fade/>
      </p:transition>
    </mc:Fallback>
  </mc:AlternateContent>
</p:sld>
</file>

<file path=ppt/theme/theme1.xml><?xml version="1.0" encoding="utf-8"?>
<a:theme xmlns:a="http://schemas.openxmlformats.org/drawingml/2006/main" name="Office Teması">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C00000"/>
      </a:accent5>
      <a:accent6>
        <a:srgbClr val="70AD47"/>
      </a:accent6>
      <a:hlink>
        <a:srgbClr val="38175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1667</Words>
  <Application>Microsoft Office PowerPoint</Application>
  <PresentationFormat>Geniş ekran</PresentationFormat>
  <Paragraphs>159</Paragraphs>
  <Slides>15</Slides>
  <Notes>15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Microsoft YaHei</vt:lpstr>
      <vt:lpstr>Arial</vt:lpstr>
      <vt:lpstr>Calibri</vt:lpstr>
      <vt:lpstr>Calibri Light</vt:lpstr>
      <vt:lpstr>Söhne</vt:lpstr>
      <vt:lpstr>Wingdings</vt:lpstr>
      <vt:lpstr>Office Teması</vt:lpstr>
      <vt:lpstr>PowerPoint Sunusu</vt:lpstr>
      <vt:lpstr>PROJE MEVCUT DURUM DEĞERLENDİRİLMESİ</vt:lpstr>
      <vt:lpstr>AMAÇLARIMIZ</vt:lpstr>
      <vt:lpstr>AMAÇLARIMIZ</vt:lpstr>
      <vt:lpstr>EKİP TARAFINDAN GELİŞTİRİLEN UYGULAMA</vt:lpstr>
      <vt:lpstr>MODULER YAPIMIZ</vt:lpstr>
      <vt:lpstr>GÖRÜNTÜ İŞLEME</vt:lpstr>
      <vt:lpstr>MODEL EĞİTİMİ</vt:lpstr>
      <vt:lpstr>SES İŞLEME &amp; GOOGLE API</vt:lpstr>
      <vt:lpstr>ÖZGÜNLÜK</vt:lpstr>
      <vt:lpstr>ARAŞTIRMA SONUÇLARI</vt:lpstr>
      <vt:lpstr>PowerPoint Sunusu</vt:lpstr>
      <vt:lpstr>KULLANIM ALANLARI</vt:lpstr>
      <vt:lpstr>REFERANSLAR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ali gozukara</dc:creator>
  <cp:lastModifiedBy>EMİR ÇETİN MEMİŞ</cp:lastModifiedBy>
  <cp:revision>46</cp:revision>
  <dcterms:created xsi:type="dcterms:W3CDTF">2022-03-10T09:21:09Z</dcterms:created>
  <dcterms:modified xsi:type="dcterms:W3CDTF">2023-04-29T10:47:21Z</dcterms:modified>
</cp:coreProperties>
</file>