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9" r:id="rId4"/>
    <p:sldId id="290" r:id="rId5"/>
    <p:sldId id="259" r:id="rId6"/>
    <p:sldId id="260" r:id="rId7"/>
    <p:sldId id="278" r:id="rId8"/>
    <p:sldId id="294" r:id="rId9"/>
    <p:sldId id="265" r:id="rId10"/>
    <p:sldId id="266" r:id="rId11"/>
    <p:sldId id="293" r:id="rId12"/>
    <p:sldId id="283" r:id="rId13"/>
    <p:sldId id="284" r:id="rId14"/>
    <p:sldId id="285" r:id="rId15"/>
    <p:sldId id="286" r:id="rId16"/>
    <p:sldId id="292" r:id="rId17"/>
    <p:sldId id="288" r:id="rId18"/>
    <p:sldId id="291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36" userDrawn="1">
          <p15:clr>
            <a:srgbClr val="A4A3A4"/>
          </p15:clr>
        </p15:guide>
        <p15:guide id="4" pos="360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pos="7320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  <p:guide orient="horz" pos="3936"/>
        <p:guide pos="360"/>
        <p:guide orient="horz" pos="384"/>
        <p:guide pos="73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1F41-B1DE-4423-A55E-3D3518A3C56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4911-6385-4646-8277-7D440656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8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30F6-8806-08A6-0592-BA15ACC3E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3B812-233D-C3D8-E67C-574A02040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B3CD4-0F23-40A8-F21D-77CF0764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D0FE2-B85C-7934-9467-31C86471A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5675-560C-B00E-AA7B-F5782D571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565A7-0A3C-E2C4-663C-84E9D6DEA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148B4-C812-983D-08B4-F32D49F3F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2638-4FBF-6EE0-4C63-77CBE2A1A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B049-200B-4FD2-F0AB-4973414C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18BDB-9836-F33D-8C4D-AA7CBE085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70D35-4C4E-A27C-B459-68E5E6079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9887-8A0B-D942-A0E9-F303A2F37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BA16-D5A6-6147-C1D8-8BAD382B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3BA3F-C1EB-1D2F-90C6-B29AB0920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22098-8A8C-166D-F800-629180B4B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24028-EC30-500E-02FF-F16DD20BE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BFF0-9FA8-FF7A-F387-6A4D46389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285E8-D451-9DC7-89C7-7D7D132FF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00B32-4620-036D-33FB-0AA7333F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9931-C8DA-97F5-20A0-BDD20FD46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A5B88-2846-18D2-EE2F-E77999C1B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074BC-3880-B639-1FA6-DA2C31248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7653D-FD56-27E0-D786-919E4E982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267C-0BB8-369D-CB95-979F7EBB6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0D2C-56EC-F1FA-1450-7039D00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5A54C-628D-2A78-A096-53B3314D9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5A6A1-CADB-5DA9-ADB8-E7D847E46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8791-2F30-FD64-6B60-950278A36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7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B16A-9FD2-8ED2-12E2-4BD29B11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5A50C-20B4-2E68-85BA-F5034EB1A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BA84D-9169-8409-1401-A5165E692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BEAC-56C4-883C-5A35-36B4A0D76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CD6CB-BB7F-A265-7BB4-3488906C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F84CD-0F3B-49E4-D64F-56D4DFC60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0079B-F33C-2083-A7B2-9AE63C080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FD29-6228-3E5E-BAFB-E4A0C0009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36193-AC51-0E60-1978-5DB56BBA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3D21B-ACAF-003B-5D3D-B0804D02E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52E33-259C-A0A0-4E3D-9B1582430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30A36-BB68-507F-CCAF-9033F5F52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3337-4E35-2EDF-1F53-1162506C1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AD944-74AD-6D76-30B1-3260F2805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0A2BA-237C-415F-AED6-7987F99A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D631D-33DF-0F85-D687-9E49EBA56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7DE6-AFC1-3AF7-CD2F-5CE9A4E8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3CD6A-766D-C406-AAC5-2A55B56F8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C6BED-921C-2D73-3DA5-86643A951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2790D-6DFE-E07F-6813-ECF490A5A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EE12-FD8E-318C-D357-F7C0A29B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4F5E-CDF2-BFD1-6F48-9180164A7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A552-E62C-EC21-67D4-CBF59F4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ABD0-3CCA-33D9-F12E-69A6DBF9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28E2-8D7B-8B6A-C769-82141D9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429A-FE3C-3B23-86A1-86023BFF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8E0A9-5EA2-B2D0-D5B4-CED0B96C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E29F-2E1E-9523-A332-60488DEA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2B9F-F7D7-CEAE-297C-BC5112B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1A92-BA83-A5D5-F71A-EFCDC2AA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3F428-62C6-49A7-394A-F004C4B0D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3144-2315-1BE2-C2C2-6402CF0A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83388-F2A7-E894-498E-5344D7C4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B393-BF74-278B-1B82-18405976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9D09-1D2D-57D1-AD61-CCBFFD3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7C4A-1C9D-8967-9641-E405AA7B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7AA8-9D0D-E150-A55D-53C4FC1E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76A0-5503-2A34-8DAD-64D3C818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F8F6-1A6B-010D-1508-BE4924C7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0B17-C8EC-3F4B-997E-A896466A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2930-367B-8185-C7F7-E758615C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2507D-9583-28BB-2BBF-91CF050C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6DBB0-0E32-6E6C-5C9F-D49043EF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80ED-5A4D-7417-19C7-6E4A3D2C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8864-179C-DF23-A696-C42EBAEC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1942-2A55-1D17-F040-BD4BD67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3237-D7E0-D1FD-726D-B9CA50E8B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939E-9273-5EE5-C15F-89169875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51DFC-6588-31CC-2132-6B322D09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6F6C-0C6E-A84B-0B9F-64828B37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6141-FA8D-B9B4-C5DB-A1ADB24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267-9655-8775-9DB7-ACC43328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2A1B-91CC-4856-BC30-3A751E35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157E-7DAA-8203-1114-C8B2B912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4BBA9-F589-5E2B-79E5-534029ECE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09F9F-D507-D0D4-1FE7-4208A833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75340-1A2B-8F0E-9C93-B85CE96A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8489E-AD18-B513-E940-A476CD4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D7B72-6678-DE3C-7C71-AAA83CD5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2592-C7DE-DC09-826B-ECE54945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F7AF9-A7D7-A7D0-E04C-30F4D71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00AB6-F208-643E-49CB-7A90138A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B6F47-E46B-38C8-6410-D7E84D4B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0FD20-8FE3-EB36-6FA7-FE2F5A29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C7356-088A-EB96-5CC7-1135D5E4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7004C-75F4-C60A-1EEA-EFFECD1C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6C60-D1CD-964A-0EB3-E3FBE599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A9C-FB02-12EE-26BC-66C906FC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8FC2-474B-878B-67E7-E27112D0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DE46-04DC-0557-8A87-7146428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2EB0-2768-6926-8785-647CD988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58F9-BD7C-CC0E-AFC5-41D5585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984B-0BEF-C10E-3D53-2313AB2B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2EDC4-357C-2C29-AECC-BBB20A86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9A926-7116-B8C4-4573-5DC40BE5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FFBF-46CC-E8F3-F5D4-DAC13D1D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1A0C-5BEA-80EE-F3A4-F9CA3D67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13B7-278F-9AC9-203A-FF4F905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E263D-DD02-F3B1-9EA6-D0D2A678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0D31-4559-3247-7D54-AF7A7852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F73D-E7E4-77CB-9E53-525E27BA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4B507-B72B-416F-AE40-14937E775C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4A4D-7993-4128-202C-3A7F14B2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3F95-06F1-CA26-2C8C-A696A176D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BA45-D9DF-4329-B8DD-B8A3CECB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17FF-8300-EA13-F7EE-979D6BC1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74"/>
            <a:ext cx="9144000" cy="2822729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Therapy Efficacy Model for Autism Spectrum Disorder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6B66-DAD2-6E0A-9E9C-477B5689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26" y="3356264"/>
            <a:ext cx="5524501" cy="2819400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17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 V M	            (211521244032)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GURU VARSHENI A	(211521244015)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DHANUSHREE S	(211521244011)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656E58-1664-7720-1A80-FC74B1FC88F0}"/>
              </a:ext>
            </a:extLst>
          </p:cNvPr>
          <p:cNvSpPr txBox="1">
            <a:spLocks/>
          </p:cNvSpPr>
          <p:nvPr/>
        </p:nvSpPr>
        <p:spPr>
          <a:xfrm>
            <a:off x="6096000" y="3695311"/>
            <a:ext cx="7480852" cy="281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Hemalatha M. E., Ph. D.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Systems 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 of Technology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7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C8D73-C11A-C37E-EC45-4987F49B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BAD4-9B17-858A-FD6D-02351B46D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2523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CEBF4-C7F4-C66C-784A-913E32FB3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085022"/>
            <a:ext cx="11049001" cy="4414928"/>
          </a:xfrm>
        </p:spPr>
        <p:txBody>
          <a:bodyPr anchor="t">
            <a:normAutofit fontScale="25000" lnSpcReduction="20000"/>
          </a:bodyPr>
          <a:lstStyle/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ensemble learning and feature importance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: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boosting and high prediction precision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classification and decision boundaries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standardizing numerical data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encoding categorical data into numerical labels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Measures the proportion of actual positives identified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Balances precision and recall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Visualizes prediction performance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(Shapley Additive Explanations) :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importance and individual predictions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(Local Interpretable Model-agnostic Explanations) :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local interpretability.</a:t>
            </a:r>
          </a:p>
          <a:p>
            <a:pPr marL="857250" indent="-857250" algn="just">
              <a:lnSpc>
                <a:spcPct val="120000"/>
              </a:lnSpc>
              <a:spcBef>
                <a:spcPts val="600"/>
              </a:spcBef>
              <a:buSzPct val="104000"/>
              <a:buFont typeface="Arial" panose="020B0604020202020204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 :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unbiased and secure predictions.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en-IN" dirty="0"/>
          </a:p>
          <a:p>
            <a:pPr algn="l">
              <a:lnSpc>
                <a:spcPct val="120000"/>
              </a:lnSpc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51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B6B8-A17A-972E-8202-45AD43B6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32" y="154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  <a:endParaRPr lang="en-IN" sz="6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2C3F8F-0466-5AB2-0E1B-44BB4CBDD485}"/>
              </a:ext>
            </a:extLst>
          </p:cNvPr>
          <p:cNvSpPr/>
          <p:nvPr/>
        </p:nvSpPr>
        <p:spPr>
          <a:xfrm>
            <a:off x="1447801" y="1144036"/>
            <a:ext cx="1149626" cy="477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40D3A-8051-D075-CC18-8CC3CC5A7B3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022614" y="1621114"/>
            <a:ext cx="8283" cy="417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C511E5-0EBE-5DF6-7AB7-25EAC2E9B9E7}"/>
              </a:ext>
            </a:extLst>
          </p:cNvPr>
          <p:cNvSpPr/>
          <p:nvPr/>
        </p:nvSpPr>
        <p:spPr>
          <a:xfrm>
            <a:off x="1456084" y="2038557"/>
            <a:ext cx="11496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CHECKUP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1E70D2-7101-4BE5-F476-AB8805CEACD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30897" y="2515635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5B9442-257E-3041-325F-BC1B45F0CA99}"/>
              </a:ext>
            </a:extLst>
          </p:cNvPr>
          <p:cNvSpPr/>
          <p:nvPr/>
        </p:nvSpPr>
        <p:spPr>
          <a:xfrm>
            <a:off x="1456084" y="2972836"/>
            <a:ext cx="11496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61D12-3C5B-ADF1-24C4-A894847BE63F}"/>
              </a:ext>
            </a:extLst>
          </p:cNvPr>
          <p:cNvSpPr/>
          <p:nvPr/>
        </p:nvSpPr>
        <p:spPr>
          <a:xfrm>
            <a:off x="1489215" y="3837541"/>
            <a:ext cx="11496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273A8-F795-9D4D-9B14-FCC82363B5C3}"/>
              </a:ext>
            </a:extLst>
          </p:cNvPr>
          <p:cNvCxnSpPr/>
          <p:nvPr/>
        </p:nvCxnSpPr>
        <p:spPr>
          <a:xfrm>
            <a:off x="2064028" y="3449914"/>
            <a:ext cx="0" cy="38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01D4B2-24BC-6CCE-AA67-8B01FCE7BA41}"/>
              </a:ext>
            </a:extLst>
          </p:cNvPr>
          <p:cNvSpPr/>
          <p:nvPr/>
        </p:nvSpPr>
        <p:spPr>
          <a:xfrm>
            <a:off x="1505781" y="4702246"/>
            <a:ext cx="11496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THERAPY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1293AD-9DCB-E89B-8CDC-CCB860815678}"/>
              </a:ext>
            </a:extLst>
          </p:cNvPr>
          <p:cNvCxnSpPr/>
          <p:nvPr/>
        </p:nvCxnSpPr>
        <p:spPr>
          <a:xfrm>
            <a:off x="2080594" y="4314619"/>
            <a:ext cx="0" cy="38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AC189E-5F7E-DDDD-B6E0-D827BDFA18AD}"/>
              </a:ext>
            </a:extLst>
          </p:cNvPr>
          <p:cNvCxnSpPr>
            <a:cxnSpLocks/>
          </p:cNvCxnSpPr>
          <p:nvPr/>
        </p:nvCxnSpPr>
        <p:spPr>
          <a:xfrm flipV="1">
            <a:off x="2655407" y="4969362"/>
            <a:ext cx="359463" cy="14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92FED5-BBB7-9398-A627-8E97A272A064}"/>
              </a:ext>
            </a:extLst>
          </p:cNvPr>
          <p:cNvSpPr/>
          <p:nvPr/>
        </p:nvSpPr>
        <p:spPr>
          <a:xfrm>
            <a:off x="3014870" y="4745314"/>
            <a:ext cx="1280487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THERAPIST REVIEW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B1B7F2-A0FF-5D86-D3D8-6E66F602F15A}"/>
              </a:ext>
            </a:extLst>
          </p:cNvPr>
          <p:cNvCxnSpPr>
            <a:cxnSpLocks/>
          </p:cNvCxnSpPr>
          <p:nvPr/>
        </p:nvCxnSpPr>
        <p:spPr>
          <a:xfrm flipV="1">
            <a:off x="4295357" y="4969362"/>
            <a:ext cx="429044" cy="1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C6D811FF-24BD-8CBF-DDA9-7D5031665EBA}"/>
              </a:ext>
            </a:extLst>
          </p:cNvPr>
          <p:cNvSpPr/>
          <p:nvPr/>
        </p:nvSpPr>
        <p:spPr>
          <a:xfrm>
            <a:off x="4704534" y="4407801"/>
            <a:ext cx="1676395" cy="112312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VERIFIED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2BD452-8687-B29E-7F4F-67F9F956C0F4}"/>
              </a:ext>
            </a:extLst>
          </p:cNvPr>
          <p:cNvSpPr/>
          <p:nvPr/>
        </p:nvSpPr>
        <p:spPr>
          <a:xfrm>
            <a:off x="6811611" y="4702246"/>
            <a:ext cx="1325222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THERAPY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6F0D4-5E38-A15D-B35C-28AA98B1A88C}"/>
              </a:ext>
            </a:extLst>
          </p:cNvPr>
          <p:cNvCxnSpPr>
            <a:cxnSpLocks/>
          </p:cNvCxnSpPr>
          <p:nvPr/>
        </p:nvCxnSpPr>
        <p:spPr>
          <a:xfrm>
            <a:off x="8136833" y="4940785"/>
            <a:ext cx="493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2FD0342-5F9E-E462-86B9-488EC645FFD1}"/>
              </a:ext>
            </a:extLst>
          </p:cNvPr>
          <p:cNvSpPr/>
          <p:nvPr/>
        </p:nvSpPr>
        <p:spPr>
          <a:xfrm>
            <a:off x="8630479" y="4745314"/>
            <a:ext cx="1280487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PROGRESS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62D044-DAF7-5BBA-59FC-E2579F69C93C}"/>
              </a:ext>
            </a:extLst>
          </p:cNvPr>
          <p:cNvCxnSpPr>
            <a:cxnSpLocks/>
          </p:cNvCxnSpPr>
          <p:nvPr/>
        </p:nvCxnSpPr>
        <p:spPr>
          <a:xfrm>
            <a:off x="9910966" y="4969361"/>
            <a:ext cx="419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7929D69-0169-14A9-5B8C-459B1AB57192}"/>
              </a:ext>
            </a:extLst>
          </p:cNvPr>
          <p:cNvSpPr/>
          <p:nvPr/>
        </p:nvSpPr>
        <p:spPr>
          <a:xfrm>
            <a:off x="10330070" y="4745314"/>
            <a:ext cx="1351722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TEM SYSTEM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7C591A-B89D-64AA-7B84-AD4652D92F44}"/>
              </a:ext>
            </a:extLst>
          </p:cNvPr>
          <p:cNvCxnSpPr>
            <a:cxnSpLocks/>
          </p:cNvCxnSpPr>
          <p:nvPr/>
        </p:nvCxnSpPr>
        <p:spPr>
          <a:xfrm>
            <a:off x="11039062" y="5222392"/>
            <a:ext cx="0" cy="308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9800A34-6BEE-5A2D-7982-FC99ED310C6B}"/>
              </a:ext>
            </a:extLst>
          </p:cNvPr>
          <p:cNvSpPr/>
          <p:nvPr/>
        </p:nvSpPr>
        <p:spPr>
          <a:xfrm>
            <a:off x="10464249" y="5530922"/>
            <a:ext cx="1149626" cy="4770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83212C-04F6-7466-86BD-9E1038C698E9}"/>
              </a:ext>
            </a:extLst>
          </p:cNvPr>
          <p:cNvCxnSpPr>
            <a:cxnSpLocks/>
          </p:cNvCxnSpPr>
          <p:nvPr/>
        </p:nvCxnSpPr>
        <p:spPr>
          <a:xfrm flipV="1">
            <a:off x="5542731" y="4076080"/>
            <a:ext cx="0" cy="331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E6BFD09-ECA0-A9AB-125D-274DD1AF53F9}"/>
              </a:ext>
            </a:extLst>
          </p:cNvPr>
          <p:cNvSpPr/>
          <p:nvPr/>
        </p:nvSpPr>
        <p:spPr>
          <a:xfrm>
            <a:off x="4724401" y="3599002"/>
            <a:ext cx="1604331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THERAPY OPTIMIZATION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854E0-60F6-8687-26BB-B044C42FC688}"/>
              </a:ext>
            </a:extLst>
          </p:cNvPr>
          <p:cNvSpPr txBox="1"/>
          <p:nvPr/>
        </p:nvSpPr>
        <p:spPr>
          <a:xfrm>
            <a:off x="6344476" y="4602231"/>
            <a:ext cx="92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214FA5-90B0-7946-68F4-7DD4E8C0A674}"/>
              </a:ext>
            </a:extLst>
          </p:cNvPr>
          <p:cNvSpPr txBox="1"/>
          <p:nvPr/>
        </p:nvSpPr>
        <p:spPr>
          <a:xfrm>
            <a:off x="5582483" y="4100303"/>
            <a:ext cx="92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C5178E8-3CCF-A16A-A6F1-A84955BD718C}"/>
              </a:ext>
            </a:extLst>
          </p:cNvPr>
          <p:cNvCxnSpPr>
            <a:stCxn id="42" idx="1"/>
            <a:endCxn id="20" idx="0"/>
          </p:cNvCxnSpPr>
          <p:nvPr/>
        </p:nvCxnSpPr>
        <p:spPr>
          <a:xfrm rot="10800000" flipV="1">
            <a:off x="3655115" y="3837540"/>
            <a:ext cx="1069287" cy="9077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8473DC-1851-9F55-29E4-C3D1E35702E3}"/>
              </a:ext>
            </a:extLst>
          </p:cNvPr>
          <p:cNvCxnSpPr>
            <a:cxnSpLocks/>
          </p:cNvCxnSpPr>
          <p:nvPr/>
        </p:nvCxnSpPr>
        <p:spPr>
          <a:xfrm flipV="1">
            <a:off x="6375959" y="4951764"/>
            <a:ext cx="429044" cy="1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2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8901-4E44-2C76-E260-AEB2462D8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452-C455-3232-9D69-17BDF0D2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155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3A4ED-9274-7927-2610-AFD29BEBC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"/>
          <a:stretch/>
        </p:blipFill>
        <p:spPr>
          <a:xfrm>
            <a:off x="2014326" y="1473421"/>
            <a:ext cx="8163347" cy="4730627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4A5D76C9-BEC2-85FC-8CB9-65229E3E0787}"/>
              </a:ext>
            </a:extLst>
          </p:cNvPr>
          <p:cNvSpPr/>
          <p:nvPr/>
        </p:nvSpPr>
        <p:spPr>
          <a:xfrm>
            <a:off x="5171440" y="3335814"/>
            <a:ext cx="1239520" cy="58594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68CE-921B-2137-9C57-EFAB4FBBF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DA1-1953-EEF1-5280-B6A6C9AD2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209" y="214746"/>
            <a:ext cx="95504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DC80E-86D3-B03A-A03F-19C310014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6" y="1246910"/>
            <a:ext cx="10790487" cy="5001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9F0CD-E560-CF9F-66A6-2E1A8C31A943}"/>
              </a:ext>
            </a:extLst>
          </p:cNvPr>
          <p:cNvSpPr/>
          <p:nvPr/>
        </p:nvSpPr>
        <p:spPr>
          <a:xfrm>
            <a:off x="6705600" y="3546765"/>
            <a:ext cx="843280" cy="200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366732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C9F5-984D-3F05-6792-154B7A97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6AF7-CAD6-174A-82E7-4DE861EA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62" y="73000"/>
            <a:ext cx="10725075" cy="614796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1DF4-21A3-B8EA-6539-1C7DD62B9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64" y="687796"/>
            <a:ext cx="8218291" cy="6180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D0F254-F800-B908-1D50-F357C2314A56}"/>
              </a:ext>
            </a:extLst>
          </p:cNvPr>
          <p:cNvSpPr/>
          <p:nvPr/>
        </p:nvSpPr>
        <p:spPr>
          <a:xfrm>
            <a:off x="5254449" y="2672080"/>
            <a:ext cx="14935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3802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61BE5-774D-344A-7110-4F9CC3ED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826-28F6-E43E-5E73-E7742647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" y="266701"/>
            <a:ext cx="1038352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134F7-00BD-91CD-A090-830AF7F2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" y="1351742"/>
            <a:ext cx="10383520" cy="50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AC69B-146E-C4F4-ED7D-19B1F800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66" y="1131567"/>
            <a:ext cx="9263268" cy="5126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C97B0B-5021-748B-B374-AAAD506B784F}"/>
              </a:ext>
            </a:extLst>
          </p:cNvPr>
          <p:cNvSpPr txBox="1"/>
          <p:nvPr/>
        </p:nvSpPr>
        <p:spPr>
          <a:xfrm>
            <a:off x="1845366" y="199031"/>
            <a:ext cx="11201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Entity Relationship Diagram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B567D-1FCC-04E0-7887-32B2BE95E7B3}"/>
              </a:ext>
            </a:extLst>
          </p:cNvPr>
          <p:cNvSpPr/>
          <p:nvPr/>
        </p:nvSpPr>
        <p:spPr>
          <a:xfrm>
            <a:off x="7660640" y="5384800"/>
            <a:ext cx="119888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39530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5E51-5051-CD5A-5681-11CB33142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B29-AF14-3494-9E23-0CDFA986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1" y="92066"/>
            <a:ext cx="10313383" cy="655969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3933E-0372-737B-F784-B25D58C36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8" y="915742"/>
            <a:ext cx="8925791" cy="58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EC27-9226-0841-4215-F18047A7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3EF8-336C-C99C-BE05-7258BAD2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1814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ECF9762-1EBF-035A-35FE-A3CFF213F0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7058" y="1134313"/>
            <a:ext cx="11497883" cy="492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tracking and assessments for therapy effectiveness.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Recommendations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individualized therapy based on patient features.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 and LIME offer clear explanations for predictions.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Analysis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therapy progress over time, offering insights into long-term treatment.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Treatment Strategies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dynamic modifications based on patient progress</a:t>
            </a:r>
          </a:p>
          <a:p>
            <a:pPr marL="285750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Identification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critical factors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therapy intensity </a:t>
            </a:r>
          </a:p>
          <a:p>
            <a:pPr marL="285750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Multi-Algorithm Ensemble Learning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I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Random Forest, XGBoost, and SVM.</a:t>
            </a:r>
          </a:p>
          <a:p>
            <a:pPr marL="285750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Utilizing data-driven insights and adaptive treatment strategies </a:t>
            </a:r>
            <a:endParaRPr kumimoji="0" lang="en-I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2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32D1-170F-DD52-68A8-FD45D92D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EB8F-CE4B-AFC1-BE24-6096BAF8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43"/>
            <a:ext cx="9144000" cy="952499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851E10-80AB-A01D-0972-00D4009D6A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5761" y="982276"/>
            <a:ext cx="11340478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1.Incorporation of Additional Therapies: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model to include therapies like music therapy, social skills training, and cognitive-behavioral therapy (CBT) for a broader range of treatment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2.Real-Time Data Integration: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data collection from wearable devices and sensors to monitor patient progress continuously. This enables timely adjustments to therapy plans, improving treatment effectiveness and personalization.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.Adaptive Learning Mechanism: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adaptive system that updates its predictions as new patient data becomes available, ensuring dynamic and personalized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8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D235D-3491-54A6-2CC0-AA31A7BA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477-1EAB-06F3-83CD-A036AD70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17909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224D-AC38-C67C-AA45-A0AA20F8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347053"/>
            <a:ext cx="11049001" cy="3200401"/>
          </a:xfrm>
        </p:spPr>
        <p:txBody>
          <a:bodyPr anchor="t">
            <a:normAutofit fontScale="25000" lnSpcReduction="200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(ASD) is 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heterogeneous neurodevelopmental condition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significant variability in therapeutic response, necessitating a paradigm shift towards data-driven, precision-based interventions.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the development of a 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Therapy Efficacy Model (TEM) for ASD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multi-source data fusion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therapy selection and efficacy prediction.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integrates 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multimodal datasets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behavioural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phenotyping, longitudinal therapy response trajectories, genetic predispositions, socio-environmental determinants, and neurocognitive biomarkers.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these features, this study enables continuous monitoring of therapy progress, ensuring adaptive recommendations for </a:t>
            </a: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plans.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3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BFAF-EE8A-4F46-F5C7-E9C78EA7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B525-70FB-6866-9EF9-2928351C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B8F44-0F19-8618-79A6-792391A1B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82" y="1794834"/>
            <a:ext cx="11017857" cy="326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Therapy Efficacy Model (TEM)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Random Forest,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SVM effectively predicts the outcomes of therapies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ABA, Speech Therapy, and Occupational Therapy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individuals with Autism Spectrum Disorder (ASD). The model identifies key factors such as early intervention age, therapy intensity, and baseline severity score,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aiding personalized treatment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Its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into therapy progression over time. By incorporating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and socioeconomic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model ensures broader applicability across diverse populations.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7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AF4C0-838D-FA16-1088-87975969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BCC5-9541-DE7A-D305-5668AE7D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FAAE-FB94-8427-10C0-55F82382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66" y="1022073"/>
            <a:ext cx="11484666" cy="4414928"/>
          </a:xfrm>
        </p:spPr>
        <p:txBody>
          <a:bodyPr anchor="t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Ibrahim, A. K. Al-Talabani and C. K. Loo, "Utilizing Support Vector Machine to Help with Social Robot Therapy for Autism Spectrum Disorder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2024 21st International Multi-Conference on Systems, Signals &amp; Devices (SSD), pp. 562-567, Apr.–June 2024.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R. Mishra, "Towards adaptive and personalized robotic therapy for children with Autism Spectrum Disorder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2022 10th International Conference on Affective Computing and Intelligent Interaction Workshops and Demos, Oct,2022.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Sandygulova, A. Amirova, Z.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Telisheva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Zhanatkyzy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Rakhymbayeva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"Individual Differences of Children with Autism in Robot-assisted Autism Therapy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2022 17th ACM/IEEE International Conference on Human-Robot Interaction (HRI), Sept.2022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Dobesh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Albert, S. Ahmed and M. Sharmin, "Moving Towards an Accessible Approach to Music Therapy for Autistic People: A Systematic Review,"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IEEE 47th Annual Computers, Software, and Applications Conference (COMPSAC), Torino, Italy, 2023, pp. 472-480, Jun.2023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A. Zakaria,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Syazwana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Tajuddin, N. F.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Sufea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Supian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Dhiya’ul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Hafidh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Fatah Yasin,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Lutfiani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S. Ahmad, "Systematic Mapping of Telehealth Features for Autism Spectrum Disorder Children: A Preliminary Results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2024 3rd International Conference on Creative Communication and Innovative Technology (ICCIT), Tangerang, Indonesia, 2024, pp. 1-5, Aug.2024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Rachel, C. Buvana and S. Srinithi, "LEARNAUT - Upgraded Learning Environment and Web Application for Autism Environment using AR-VR,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2023 7th International Conference On Computing, Communication, Control And Automation (ICCUBEA), Pune, India, 2023, pp. 1-5,Aug.2023.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Al-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Nafjan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Alarifi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Almuways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Alhameed and R. A. Hussain, "Artificial Virtual Reality Simulation Design for Children on Autism Spectrum Disorder,"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Congress in Computer Science, Computer Engineering, &amp; Applied Computing (CSCE), Las Vegas, NV, USA, 2023, pp. 2052-2056, July.2023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Yu, "Analysis of VR Technology in Treating Autism,"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Computer Science, Electronic Information Engineering and Intelligent Control Technology (CEI), Fuzhou, China, 2021, pp. 72-75, Sept.2021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Santiputri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B.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Sembiring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Z. Janah and M. K. Mufida, "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Abangmanis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Speech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Theraphy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Autism Monitoring Mobile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2019 2nd International Conference on Applied Engineering (ICAE), Batam, Indonesia, 2019, pp. 1-6, Oct.2020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Z. Wu, J. Q. Zheng, Z. F. He and S. C. Wang, "Application and Prospect of VR Technology in the Treatment of Autism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2021 3rd International Conference on Machine Learning, Big Data and Business Intelligence (MLBDBI), Taiyuan, China, 2021, pp. 704-707, Dec,2021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9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D121-8FB0-6FC7-E65E-5C6226E8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D520-E0CA-84D9-DB43-A30BA033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</p:spPr>
        <p:txBody>
          <a:bodyPr anchor="ctr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339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34539-C595-F260-B037-4C7F5E257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1833"/>
              </p:ext>
            </p:extLst>
          </p:nvPr>
        </p:nvGraphicFramePr>
        <p:xfrm>
          <a:off x="571500" y="2316480"/>
          <a:ext cx="11049003" cy="2866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076">
                  <a:extLst>
                    <a:ext uri="{9D8B030D-6E8A-4147-A177-3AD203B41FA5}">
                      <a16:colId xmlns:a16="http://schemas.microsoft.com/office/drawing/2014/main" val="157908372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381822305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4022336028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1717667055"/>
                    </a:ext>
                  </a:extLst>
                </a:gridCol>
                <a:gridCol w="1997531">
                  <a:extLst>
                    <a:ext uri="{9D8B030D-6E8A-4147-A177-3AD203B41FA5}">
                      <a16:colId xmlns:a16="http://schemas.microsoft.com/office/drawing/2014/main" val="75030407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3263170210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00455208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42319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therapies for the treatment of autism spectrum disorder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Clara Lucato dos Santos Indyanara Inacio Barreto  Ana Carolina Furian da Silva,</a:t>
                      </a:r>
                    </a:p>
                    <a:p>
                      <a:pPr algn="ctr"/>
                      <a:r>
                        <a:rPr lang="pt-B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Juliana Firmino Batista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Non-randomized clinical trials and observational studies.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communication,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randomization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087639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advances in the diagnosis and treatment of autism spectrum disorders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 Qin,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Haijiao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Wang, Wenjing Ning,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Mengmeng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Reviews advancements and integrates neuroimaging, genetic screening.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diagnostic accuracy, Real-time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treatment plans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06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104271-E24B-1A20-3FAF-877B29D6A854}"/>
              </a:ext>
            </a:extLst>
          </p:cNvPr>
          <p:cNvSpPr txBox="1"/>
          <p:nvPr/>
        </p:nvSpPr>
        <p:spPr>
          <a:xfrm>
            <a:off x="3585541" y="48608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Literary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6B42-4B99-A398-DC53-964B8401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0A27EC-F8D1-BB7F-D154-57D20A4B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12804"/>
              </p:ext>
            </p:extLst>
          </p:nvPr>
        </p:nvGraphicFramePr>
        <p:xfrm>
          <a:off x="571500" y="2316480"/>
          <a:ext cx="11049003" cy="286634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84076">
                  <a:extLst>
                    <a:ext uri="{9D8B030D-6E8A-4147-A177-3AD203B41FA5}">
                      <a16:colId xmlns:a16="http://schemas.microsoft.com/office/drawing/2014/main" val="157908372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381822305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4022336028"/>
                    </a:ext>
                  </a:extLst>
                </a:gridCol>
                <a:gridCol w="2108718">
                  <a:extLst>
                    <a:ext uri="{9D8B030D-6E8A-4147-A177-3AD203B41FA5}">
                      <a16:colId xmlns:a16="http://schemas.microsoft.com/office/drawing/2014/main" val="1717667055"/>
                    </a:ext>
                  </a:extLst>
                </a:gridCol>
                <a:gridCol w="1997531">
                  <a:extLst>
                    <a:ext uri="{9D8B030D-6E8A-4147-A177-3AD203B41FA5}">
                      <a16:colId xmlns:a16="http://schemas.microsoft.com/office/drawing/2014/main" val="75030407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3263170210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100455208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42319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 Deep Learning in Early Autism Detection—Recent Advances and Challenges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Sheril Sophia,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Jawahar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Pradeepkandhasamy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deep learning techniques 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analyse neuroimaging for ASD detection.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early ASD detection accuracy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expensive, high hyperparameter tuning.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0876391"/>
                  </a:ext>
                </a:extLst>
              </a:tr>
              <a:tr h="12068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and evaluating treatments for the challenges of autism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Abbeduto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Mustafa Sahin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explores and evaluates various treatment approaches for autism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comprehensive analysis of multiple therapeutic approaches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on observational studies so introduces bias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5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88A3-6F54-0BD1-AE14-AA7886A7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12BB-2E2C-555D-D426-2F2E4228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1974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CF41-D253-1D88-A550-D4A581AE8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174473"/>
            <a:ext cx="11049001" cy="3928973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landscape of therapy efficacy assessment for Autism Spectrum Disorder (ASD) predominantly relies on subjective assessment, clinical judgment, and standardized behavioral assessment tools.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traditional approaches, while widely used, exhibit significant limitations in terms of accuracy, adaptability, and personalization.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lacks personalization, resulting in a trial-and-error approach to therapy selection. It has limited integration of advanced computational techniques, offering minimal real-time tracking and adaptation.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explainability reduces trust in predictive models and their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120125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6693-9C65-EB2B-76D2-BEF7025A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E6F1-5CC5-FFDB-8123-4C410718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2827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5308-5B23-DBE1-F490-3D9A87B8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8" y="1555177"/>
            <a:ext cx="11049001" cy="4414928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 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assessments, therapy response history,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function data, and socio-environmental factors for a holistic therapy evaluation.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utilize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attention mechanisms, autoencoders, and ensemble               learning for therapy effectiveness prediction.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SHAP, Layer-wise Relevance Propagation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(LRP), and feature importance analysis to enhance clinical interpretability and transparency.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therapy progress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dynamically adjusting recommendations using reinforcement learning.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integrates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ensure unbiased and secure predictions.0</a:t>
            </a:r>
          </a:p>
        </p:txBody>
      </p:sp>
    </p:spTree>
    <p:extLst>
      <p:ext uri="{BB962C8B-B14F-4D97-AF65-F5344CB8AC3E}">
        <p14:creationId xmlns:p14="http://schemas.microsoft.com/office/powerpoint/2010/main" val="34379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5CF9-D4B2-4B28-59C1-4C33977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408-37FA-EBF4-0DD5-972EDDF64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5C440-15BA-0E94-2EC7-DDDF919A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28" y="1744020"/>
            <a:ext cx="5332345" cy="4414928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Hardware Requirements: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i5/AMD Ryzen 5 or higher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 GB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256 GB SSD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: NVIDIA GPU with CUDA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7285B-4FD4-4302-0A38-C312D112AE84}"/>
              </a:ext>
            </a:extLst>
          </p:cNvPr>
          <p:cNvSpPr txBox="1"/>
          <p:nvPr/>
        </p:nvSpPr>
        <p:spPr>
          <a:xfrm>
            <a:off x="6382576" y="1744020"/>
            <a:ext cx="5991640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Software Requirements: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10/11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ML:  Random Forest, xgboost, Support Vector Machine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matplotlib, seaborn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XAI: SHAP, LIME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D908D7-61C8-68F7-0AEC-F477D4FF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5" y="4697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D518B-77C6-C7EA-8365-A0DA58577630}"/>
              </a:ext>
            </a:extLst>
          </p:cNvPr>
          <p:cNvSpPr/>
          <p:nvPr/>
        </p:nvSpPr>
        <p:spPr>
          <a:xfrm>
            <a:off x="685800" y="1555133"/>
            <a:ext cx="1490870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E412B1-ED71-96A4-6CCE-4D50E3F64D95}"/>
              </a:ext>
            </a:extLst>
          </p:cNvPr>
          <p:cNvCxnSpPr>
            <a:cxnSpLocks/>
          </p:cNvCxnSpPr>
          <p:nvPr/>
        </p:nvCxnSpPr>
        <p:spPr>
          <a:xfrm>
            <a:off x="1431235" y="2062029"/>
            <a:ext cx="0" cy="36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F7C45D-2FC1-91A5-6584-3E6823948751}"/>
              </a:ext>
            </a:extLst>
          </p:cNvPr>
          <p:cNvSpPr/>
          <p:nvPr/>
        </p:nvSpPr>
        <p:spPr>
          <a:xfrm>
            <a:off x="685800" y="2429777"/>
            <a:ext cx="1490870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F6050-59CB-2443-D678-1B7546B239E8}"/>
              </a:ext>
            </a:extLst>
          </p:cNvPr>
          <p:cNvCxnSpPr>
            <a:stCxn id="12" idx="2"/>
          </p:cNvCxnSpPr>
          <p:nvPr/>
        </p:nvCxnSpPr>
        <p:spPr>
          <a:xfrm>
            <a:off x="1431235" y="2936673"/>
            <a:ext cx="0" cy="308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47B9F5-6AEF-4715-ED7A-0BE3B446DDA4}"/>
              </a:ext>
            </a:extLst>
          </p:cNvPr>
          <p:cNvSpPr/>
          <p:nvPr/>
        </p:nvSpPr>
        <p:spPr>
          <a:xfrm>
            <a:off x="685800" y="3244785"/>
            <a:ext cx="1490870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Therapy booking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CBA4B-C417-9EB8-A3B2-54CB5A3F8B5B}"/>
              </a:ext>
            </a:extLst>
          </p:cNvPr>
          <p:cNvCxnSpPr>
            <a:stCxn id="12" idx="3"/>
          </p:cNvCxnSpPr>
          <p:nvPr/>
        </p:nvCxnSpPr>
        <p:spPr>
          <a:xfrm>
            <a:off x="2176670" y="2683225"/>
            <a:ext cx="6957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6CDD7A-8BB5-F7E6-74CB-C85DDB19E77D}"/>
              </a:ext>
            </a:extLst>
          </p:cNvPr>
          <p:cNvCxnSpPr>
            <a:stCxn id="15" idx="3"/>
          </p:cNvCxnSpPr>
          <p:nvPr/>
        </p:nvCxnSpPr>
        <p:spPr>
          <a:xfrm>
            <a:off x="2176670" y="3498233"/>
            <a:ext cx="7255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7362ED-F471-4398-1C3E-710A2F25DEB2}"/>
              </a:ext>
            </a:extLst>
          </p:cNvPr>
          <p:cNvCxnSpPr/>
          <p:nvPr/>
        </p:nvCxnSpPr>
        <p:spPr>
          <a:xfrm>
            <a:off x="2872409" y="2683225"/>
            <a:ext cx="0" cy="815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F75B58-FD04-429D-2EB8-A2622BB3E9FF}"/>
              </a:ext>
            </a:extLst>
          </p:cNvPr>
          <p:cNvCxnSpPr/>
          <p:nvPr/>
        </p:nvCxnSpPr>
        <p:spPr>
          <a:xfrm>
            <a:off x="2872409" y="3090729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6F7901-6866-4290-E521-ECA10E25C4B3}"/>
              </a:ext>
            </a:extLst>
          </p:cNvPr>
          <p:cNvCxnSpPr>
            <a:cxnSpLocks/>
          </p:cNvCxnSpPr>
          <p:nvPr/>
        </p:nvCxnSpPr>
        <p:spPr>
          <a:xfrm>
            <a:off x="3329609" y="1625743"/>
            <a:ext cx="0" cy="35515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A76E1C-EE84-E62C-F072-1AFFCE89329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329609" y="162574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14C215D-EAEE-4E90-F3A2-64860BA882F9}"/>
              </a:ext>
            </a:extLst>
          </p:cNvPr>
          <p:cNvSpPr/>
          <p:nvPr/>
        </p:nvSpPr>
        <p:spPr>
          <a:xfrm>
            <a:off x="3786809" y="1372295"/>
            <a:ext cx="1570382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2CABB0-9319-878A-68A8-44F00792BFA7}"/>
              </a:ext>
            </a:extLst>
          </p:cNvPr>
          <p:cNvSpPr/>
          <p:nvPr/>
        </p:nvSpPr>
        <p:spPr>
          <a:xfrm>
            <a:off x="3667540" y="2382981"/>
            <a:ext cx="1689651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A99420-2AEA-6328-EA9C-62701BC5EEEF}"/>
              </a:ext>
            </a:extLst>
          </p:cNvPr>
          <p:cNvSpPr/>
          <p:nvPr/>
        </p:nvSpPr>
        <p:spPr>
          <a:xfrm>
            <a:off x="3667540" y="3368818"/>
            <a:ext cx="1689651" cy="596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Processing 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2EAC77-980D-417B-BF62-752CD6E23EB0}"/>
              </a:ext>
            </a:extLst>
          </p:cNvPr>
          <p:cNvCxnSpPr>
            <a:cxnSpLocks/>
          </p:cNvCxnSpPr>
          <p:nvPr/>
        </p:nvCxnSpPr>
        <p:spPr>
          <a:xfrm>
            <a:off x="4537213" y="1869873"/>
            <a:ext cx="0" cy="50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2FDCA7-7800-CE4A-229E-E1191F0597A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512366" y="2889877"/>
            <a:ext cx="0" cy="478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B66D08-8995-11FC-514B-AB7DDF937BD8}"/>
              </a:ext>
            </a:extLst>
          </p:cNvPr>
          <p:cNvCxnSpPr/>
          <p:nvPr/>
        </p:nvCxnSpPr>
        <p:spPr>
          <a:xfrm>
            <a:off x="3329609" y="517732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2B57A30-4D7D-28D7-E62C-A08AC9616862}"/>
              </a:ext>
            </a:extLst>
          </p:cNvPr>
          <p:cNvSpPr/>
          <p:nvPr/>
        </p:nvSpPr>
        <p:spPr>
          <a:xfrm>
            <a:off x="4015409" y="4858448"/>
            <a:ext cx="1341782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3F1B05-0412-02BC-3E70-C7B22B5B1E7C}"/>
              </a:ext>
            </a:extLst>
          </p:cNvPr>
          <p:cNvCxnSpPr/>
          <p:nvPr/>
        </p:nvCxnSpPr>
        <p:spPr>
          <a:xfrm>
            <a:off x="5357191" y="3622267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B8155A-FF8C-EBB8-13D8-CC6D1384D204}"/>
              </a:ext>
            </a:extLst>
          </p:cNvPr>
          <p:cNvCxnSpPr>
            <a:cxnSpLocks/>
          </p:cNvCxnSpPr>
          <p:nvPr/>
        </p:nvCxnSpPr>
        <p:spPr>
          <a:xfrm flipH="1">
            <a:off x="5814390" y="1718509"/>
            <a:ext cx="36443" cy="2860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02DF25-AAB6-D4A5-D2D7-98CC5FCEA2E8}"/>
              </a:ext>
            </a:extLst>
          </p:cNvPr>
          <p:cNvCxnSpPr/>
          <p:nvPr/>
        </p:nvCxnSpPr>
        <p:spPr>
          <a:xfrm>
            <a:off x="5837582" y="171850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51A504D-7EDE-A09E-4A05-324E747022C4}"/>
              </a:ext>
            </a:extLst>
          </p:cNvPr>
          <p:cNvSpPr/>
          <p:nvPr/>
        </p:nvSpPr>
        <p:spPr>
          <a:xfrm>
            <a:off x="6508472" y="1407288"/>
            <a:ext cx="1341782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MODEL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26A8B4-FD36-BE8A-63B5-7B87FEC1523B}"/>
              </a:ext>
            </a:extLst>
          </p:cNvPr>
          <p:cNvCxnSpPr>
            <a:cxnSpLocks/>
          </p:cNvCxnSpPr>
          <p:nvPr/>
        </p:nvCxnSpPr>
        <p:spPr>
          <a:xfrm flipH="1">
            <a:off x="6508472" y="1933233"/>
            <a:ext cx="685801" cy="496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4E48DE-0D3D-8F54-FB92-95507CD3F5D5}"/>
              </a:ext>
            </a:extLst>
          </p:cNvPr>
          <p:cNvCxnSpPr>
            <a:cxnSpLocks/>
          </p:cNvCxnSpPr>
          <p:nvPr/>
        </p:nvCxnSpPr>
        <p:spPr>
          <a:xfrm>
            <a:off x="7179363" y="1914184"/>
            <a:ext cx="670891" cy="515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66F6D5-1139-8811-0500-5990B715AE8C}"/>
              </a:ext>
            </a:extLst>
          </p:cNvPr>
          <p:cNvCxnSpPr>
            <a:cxnSpLocks/>
          </p:cNvCxnSpPr>
          <p:nvPr/>
        </p:nvCxnSpPr>
        <p:spPr>
          <a:xfrm>
            <a:off x="6508472" y="2432883"/>
            <a:ext cx="0" cy="50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838852-ABCD-1CF8-8C9A-9A0B45C58A3C}"/>
              </a:ext>
            </a:extLst>
          </p:cNvPr>
          <p:cNvCxnSpPr>
            <a:cxnSpLocks/>
          </p:cNvCxnSpPr>
          <p:nvPr/>
        </p:nvCxnSpPr>
        <p:spPr>
          <a:xfrm>
            <a:off x="7850254" y="2429777"/>
            <a:ext cx="0" cy="503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ED1272B-1691-095C-DE0A-E13934190CF7}"/>
              </a:ext>
            </a:extLst>
          </p:cNvPr>
          <p:cNvSpPr/>
          <p:nvPr/>
        </p:nvSpPr>
        <p:spPr>
          <a:xfrm>
            <a:off x="6013172" y="2933567"/>
            <a:ext cx="1341782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Algorithms 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C6DEAB1-6E83-B0AC-214E-F87DBCFE2C39}"/>
              </a:ext>
            </a:extLst>
          </p:cNvPr>
          <p:cNvSpPr/>
          <p:nvPr/>
        </p:nvSpPr>
        <p:spPr>
          <a:xfrm>
            <a:off x="7479190" y="2923422"/>
            <a:ext cx="1341782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C6FB40-23C8-6B02-D2AA-E53FD25141AF}"/>
              </a:ext>
            </a:extLst>
          </p:cNvPr>
          <p:cNvCxnSpPr>
            <a:stCxn id="57" idx="2"/>
          </p:cNvCxnSpPr>
          <p:nvPr/>
        </p:nvCxnSpPr>
        <p:spPr>
          <a:xfrm>
            <a:off x="6684063" y="3440463"/>
            <a:ext cx="0" cy="435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9703BC-6F3E-6DAA-A9AB-B2AD292A315C}"/>
              </a:ext>
            </a:extLst>
          </p:cNvPr>
          <p:cNvCxnSpPr/>
          <p:nvPr/>
        </p:nvCxnSpPr>
        <p:spPr>
          <a:xfrm>
            <a:off x="8049037" y="3440463"/>
            <a:ext cx="0" cy="435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715A56-DDA4-A519-8024-900326690471}"/>
              </a:ext>
            </a:extLst>
          </p:cNvPr>
          <p:cNvCxnSpPr>
            <a:cxnSpLocks/>
          </p:cNvCxnSpPr>
          <p:nvPr/>
        </p:nvCxnSpPr>
        <p:spPr>
          <a:xfrm>
            <a:off x="6684063" y="3875715"/>
            <a:ext cx="13649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6FCB16-336C-8F3F-C3E2-D9F08A00729C}"/>
              </a:ext>
            </a:extLst>
          </p:cNvPr>
          <p:cNvSpPr/>
          <p:nvPr/>
        </p:nvSpPr>
        <p:spPr>
          <a:xfrm>
            <a:off x="6042990" y="4240359"/>
            <a:ext cx="2777978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and explains therapy recommendation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133638-98C7-718B-29F1-7415EC071BB4}"/>
              </a:ext>
            </a:extLst>
          </p:cNvPr>
          <p:cNvCxnSpPr>
            <a:cxnSpLocks/>
          </p:cNvCxnSpPr>
          <p:nvPr/>
        </p:nvCxnSpPr>
        <p:spPr>
          <a:xfrm>
            <a:off x="7354954" y="3875715"/>
            <a:ext cx="0" cy="364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5849B5-B359-A48D-BCE9-28F7183F6601}"/>
              </a:ext>
            </a:extLst>
          </p:cNvPr>
          <p:cNvCxnSpPr>
            <a:cxnSpLocks/>
          </p:cNvCxnSpPr>
          <p:nvPr/>
        </p:nvCxnSpPr>
        <p:spPr>
          <a:xfrm>
            <a:off x="5827641" y="4578804"/>
            <a:ext cx="21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D56F1E-5102-64D5-4CC8-5D50FA4B6598}"/>
              </a:ext>
            </a:extLst>
          </p:cNvPr>
          <p:cNvCxnSpPr>
            <a:cxnSpLocks/>
          </p:cNvCxnSpPr>
          <p:nvPr/>
        </p:nvCxnSpPr>
        <p:spPr>
          <a:xfrm flipV="1">
            <a:off x="8820968" y="4466164"/>
            <a:ext cx="197140" cy="6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9F986E-4AA0-AE2D-FE2E-2D782ED4F135}"/>
              </a:ext>
            </a:extLst>
          </p:cNvPr>
          <p:cNvCxnSpPr>
            <a:cxnSpLocks/>
          </p:cNvCxnSpPr>
          <p:nvPr/>
        </p:nvCxnSpPr>
        <p:spPr>
          <a:xfrm>
            <a:off x="9018108" y="1563885"/>
            <a:ext cx="3291" cy="29022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7BC392-6294-71A2-D9B6-154A3B6BF4D5}"/>
              </a:ext>
            </a:extLst>
          </p:cNvPr>
          <p:cNvCxnSpPr>
            <a:cxnSpLocks/>
          </p:cNvCxnSpPr>
          <p:nvPr/>
        </p:nvCxnSpPr>
        <p:spPr>
          <a:xfrm>
            <a:off x="9018108" y="1555133"/>
            <a:ext cx="496945" cy="8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65BDCC3-943A-025A-22B6-DF0051F40F25}"/>
              </a:ext>
            </a:extLst>
          </p:cNvPr>
          <p:cNvSpPr/>
          <p:nvPr/>
        </p:nvSpPr>
        <p:spPr>
          <a:xfrm>
            <a:off x="9493544" y="1330260"/>
            <a:ext cx="1167854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7965226-A8DE-CA33-87AD-A5A3F0FAA6F8}"/>
              </a:ext>
            </a:extLst>
          </p:cNvPr>
          <p:cNvSpPr/>
          <p:nvPr/>
        </p:nvSpPr>
        <p:spPr>
          <a:xfrm>
            <a:off x="9506778" y="2209873"/>
            <a:ext cx="1236618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patient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B171E71-7A1D-A35E-A385-49B0960FC147}"/>
              </a:ext>
            </a:extLst>
          </p:cNvPr>
          <p:cNvSpPr/>
          <p:nvPr/>
        </p:nvSpPr>
        <p:spPr>
          <a:xfrm>
            <a:off x="9359749" y="3112112"/>
            <a:ext cx="1530675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Therapy Recommendation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B037F4-4D19-3297-0647-2F266461A3F1}"/>
              </a:ext>
            </a:extLst>
          </p:cNvPr>
          <p:cNvCxnSpPr>
            <a:cxnSpLocks/>
          </p:cNvCxnSpPr>
          <p:nvPr/>
        </p:nvCxnSpPr>
        <p:spPr>
          <a:xfrm flipH="1">
            <a:off x="7354953" y="4735035"/>
            <a:ext cx="11596" cy="27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39B1A91-F999-A5A1-784A-A6F74F006214}"/>
              </a:ext>
            </a:extLst>
          </p:cNvPr>
          <p:cNvSpPr/>
          <p:nvPr/>
        </p:nvSpPr>
        <p:spPr>
          <a:xfrm>
            <a:off x="6608688" y="5751108"/>
            <a:ext cx="1492531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EE1C81B-FAD6-4D83-9263-ADD15A36F9AC}"/>
              </a:ext>
            </a:extLst>
          </p:cNvPr>
          <p:cNvSpPr/>
          <p:nvPr/>
        </p:nvSpPr>
        <p:spPr>
          <a:xfrm>
            <a:off x="6608688" y="4990764"/>
            <a:ext cx="1492531" cy="50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06F219D-634A-3A71-F03B-3ECE1A61A088}"/>
              </a:ext>
            </a:extLst>
          </p:cNvPr>
          <p:cNvCxnSpPr>
            <a:cxnSpLocks/>
          </p:cNvCxnSpPr>
          <p:nvPr/>
        </p:nvCxnSpPr>
        <p:spPr>
          <a:xfrm>
            <a:off x="7345011" y="5497660"/>
            <a:ext cx="0" cy="258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6D4A29C-2FEC-A83E-5224-58BA2F397FA0}"/>
              </a:ext>
            </a:extLst>
          </p:cNvPr>
          <p:cNvCxnSpPr>
            <a:stCxn id="40" idx="2"/>
          </p:cNvCxnSpPr>
          <p:nvPr/>
        </p:nvCxnSpPr>
        <p:spPr>
          <a:xfrm>
            <a:off x="4686300" y="5365344"/>
            <a:ext cx="0" cy="1195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006AC5-B638-ED63-FE04-1626C3FE9374}"/>
              </a:ext>
            </a:extLst>
          </p:cNvPr>
          <p:cNvCxnSpPr>
            <a:cxnSpLocks/>
          </p:cNvCxnSpPr>
          <p:nvPr/>
        </p:nvCxnSpPr>
        <p:spPr>
          <a:xfrm>
            <a:off x="4686300" y="6580606"/>
            <a:ext cx="50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22C5AF1-8032-3A9D-FE13-9AB653CF0E92}"/>
              </a:ext>
            </a:extLst>
          </p:cNvPr>
          <p:cNvCxnSpPr>
            <a:cxnSpLocks/>
          </p:cNvCxnSpPr>
          <p:nvPr/>
        </p:nvCxnSpPr>
        <p:spPr>
          <a:xfrm flipV="1">
            <a:off x="9773900" y="4333299"/>
            <a:ext cx="0" cy="223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3BABE7D-8C18-1076-E249-B9528C5FB5E1}"/>
              </a:ext>
            </a:extLst>
          </p:cNvPr>
          <p:cNvSpPr/>
          <p:nvPr/>
        </p:nvSpPr>
        <p:spPr>
          <a:xfrm>
            <a:off x="10115120" y="4079852"/>
            <a:ext cx="1052733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Records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B242FC-FE33-451C-14A8-10B3FB3F4ECC}"/>
              </a:ext>
            </a:extLst>
          </p:cNvPr>
          <p:cNvCxnSpPr>
            <a:cxnSpLocks/>
          </p:cNvCxnSpPr>
          <p:nvPr/>
        </p:nvCxnSpPr>
        <p:spPr>
          <a:xfrm>
            <a:off x="10056743" y="1810134"/>
            <a:ext cx="0" cy="39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F135F75-7487-FE5D-BEDD-020159E5E887}"/>
              </a:ext>
            </a:extLst>
          </p:cNvPr>
          <p:cNvCxnSpPr>
            <a:cxnSpLocks/>
          </p:cNvCxnSpPr>
          <p:nvPr/>
        </p:nvCxnSpPr>
        <p:spPr>
          <a:xfrm>
            <a:off x="10056743" y="2716767"/>
            <a:ext cx="0" cy="399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A91F7D4-DF92-CE32-F698-60D9D1A2234A}"/>
              </a:ext>
            </a:extLst>
          </p:cNvPr>
          <p:cNvCxnSpPr>
            <a:cxnSpLocks/>
          </p:cNvCxnSpPr>
          <p:nvPr/>
        </p:nvCxnSpPr>
        <p:spPr>
          <a:xfrm>
            <a:off x="9785483" y="6124219"/>
            <a:ext cx="36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6FA40B-3417-E8AB-144C-29DA16926A60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9773900" y="5271117"/>
            <a:ext cx="341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E685DB2-14CB-4D10-971E-5A075B7A4C04}"/>
              </a:ext>
            </a:extLst>
          </p:cNvPr>
          <p:cNvSpPr/>
          <p:nvPr/>
        </p:nvSpPr>
        <p:spPr>
          <a:xfrm>
            <a:off x="10115120" y="5017670"/>
            <a:ext cx="1052733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Clinicial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723CD71-4723-3B5A-0FC9-397649ACE172}"/>
              </a:ext>
            </a:extLst>
          </p:cNvPr>
          <p:cNvSpPr/>
          <p:nvPr/>
        </p:nvSpPr>
        <p:spPr>
          <a:xfrm>
            <a:off x="10135031" y="5870772"/>
            <a:ext cx="1052733" cy="5068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Scores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839176-529E-A6A4-D330-5109825E6FBA}"/>
              </a:ext>
            </a:extLst>
          </p:cNvPr>
          <p:cNvCxnSpPr>
            <a:cxnSpLocks/>
          </p:cNvCxnSpPr>
          <p:nvPr/>
        </p:nvCxnSpPr>
        <p:spPr>
          <a:xfrm>
            <a:off x="9773900" y="4333299"/>
            <a:ext cx="341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4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A59D-47BF-4A96-CB3B-8A400D19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D394-C8A1-CEE2-A53C-F9BACE36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1914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F65B-FA15-6A8E-D982-2FE9A054C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29" y="1296759"/>
            <a:ext cx="11049001" cy="4414928"/>
          </a:xfrm>
        </p:spPr>
        <p:txBody>
          <a:bodyPr anchor="t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</a:p>
        </p:txBody>
      </p:sp>
    </p:spTree>
    <p:extLst>
      <p:ext uri="{BB962C8B-B14F-4D97-AF65-F5344CB8AC3E}">
        <p14:creationId xmlns:p14="http://schemas.microsoft.com/office/powerpoint/2010/main" val="14025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12112</TotalTime>
  <Words>1733</Words>
  <Application>Microsoft Office PowerPoint</Application>
  <PresentationFormat>Widescreen</PresentationFormat>
  <Paragraphs>205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Development of Therapy Efficacy Model for Autism Spectrum Disorder</vt:lpstr>
      <vt:lpstr>Abstract</vt:lpstr>
      <vt:lpstr>PowerPoint Presentation</vt:lpstr>
      <vt:lpstr>PowerPoint Presentation</vt:lpstr>
      <vt:lpstr>Existing System</vt:lpstr>
      <vt:lpstr>Proposed System</vt:lpstr>
      <vt:lpstr>System Requirements</vt:lpstr>
      <vt:lpstr>System Architecture</vt:lpstr>
      <vt:lpstr>List of Modules</vt:lpstr>
      <vt:lpstr>Algorithm</vt:lpstr>
      <vt:lpstr>Workflow Diagram</vt:lpstr>
      <vt:lpstr>Use-case Diagram</vt:lpstr>
      <vt:lpstr>Class Diagram</vt:lpstr>
      <vt:lpstr>Activity Diagram</vt:lpstr>
      <vt:lpstr>Sequence Diagram</vt:lpstr>
      <vt:lpstr>PowerPoint Presentation</vt:lpstr>
      <vt:lpstr>Collaboration Diagram</vt:lpstr>
      <vt:lpstr>Advantages</vt:lpstr>
      <vt:lpstr>Future Enhancements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Maximus R</dc:creator>
  <cp:lastModifiedBy>KRISHNA PREETI A</cp:lastModifiedBy>
  <cp:revision>38</cp:revision>
  <dcterms:created xsi:type="dcterms:W3CDTF">2024-10-16T09:20:27Z</dcterms:created>
  <dcterms:modified xsi:type="dcterms:W3CDTF">2025-03-18T18:15:33Z</dcterms:modified>
</cp:coreProperties>
</file>