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3" r:id="rId2"/>
    <p:sldId id="257" r:id="rId3"/>
    <p:sldId id="262" r:id="rId4"/>
    <p:sldId id="259" r:id="rId5"/>
    <p:sldId id="260" r:id="rId6"/>
    <p:sldId id="261" r:id="rId7"/>
    <p:sldId id="264" r:id="rId8"/>
    <p:sldId id="298" r:id="rId9"/>
    <p:sldId id="286" r:id="rId10"/>
    <p:sldId id="299" r:id="rId11"/>
    <p:sldId id="300" r:id="rId12"/>
    <p:sldId id="297" r:id="rId13"/>
    <p:sldId id="290" r:id="rId14"/>
    <p:sldId id="301" r:id="rId15"/>
    <p:sldId id="302" r:id="rId16"/>
    <p:sldId id="275" r:id="rId17"/>
    <p:sldId id="276" r:id="rId18"/>
    <p:sldId id="294" r:id="rId19"/>
    <p:sldId id="29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8C3C8-463E-469F-B6AB-6E4091AC63E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57155-1443-4CF1-B159-5A333C48B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13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69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A5B88-2846-18D2-EE2F-E77999C1B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0074BC-3880-B639-1FA6-DA2C312487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A7653D-FD56-27E0-D786-919E4E982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4267C-0BB8-369D-CB95-979F7EBB64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91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C0D2C-56EC-F1FA-1450-7039D0060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75A54C-628D-2A78-A096-53B3314D99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E5A6A1-CADB-5DA9-ADB8-E7D847E467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D8791-2F30-FD64-6B60-950278A36B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17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63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37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62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97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BB16A-9FD2-8ED2-12E2-4BD29B11D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F5A50C-20B4-2E68-85BA-F5034EB1AD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DBA84D-9169-8409-1401-A5165E6920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ABEAC-56C4-883C-5A35-36B4A0D764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72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57155-1443-4CF1-B159-5A333C48B3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42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EB969-620C-9C0D-F124-EDC264448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AE3A89-A940-DE6B-D285-222039213E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2AA17C-FA2D-3271-70C4-55A2B5C85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1BD1E-1396-E123-DC19-F62F351EF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65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A1C4E-95AA-2EE4-06AD-889E51412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5F3ADA-B436-FA13-B1D3-4D287057C8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14B913-175E-EF00-EBD8-AE88DFCA64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34ABE-0B9A-BFB9-462B-06F55529A5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72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CB67A-2274-B5DF-B5D1-ED4A83499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EFC48E-4DE5-E88F-0779-609B755222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5C3CB4-881F-37DC-AD2F-762F18EA4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2BC6E-C951-0B70-51FC-410A67D8C1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85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197F-E4B8-E323-BC1D-995595CA1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48ABA-EDB3-3359-A9CE-184FC7C3A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A6532-E83C-C273-D9B6-F1ED68B7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BB8C-BAD1-44C8-8AC3-2766476B8B6F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07DC0-6370-81A1-D0D8-8D0D42CB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08B5E-53D7-5125-003E-857FC919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0779-7B65-4211-ADD8-C2C67524D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7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6067-DD32-81C8-9DBD-52C8626A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8A6F3-6B18-C1EA-18C8-54F8AAD07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CEB69-A4C9-A8D9-E095-22DEB7B33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BB8C-BAD1-44C8-8AC3-2766476B8B6F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A36BC-BFC4-2D92-4CFE-0D570EF2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E7E36-BF24-F927-D6A8-F5262729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0779-7B65-4211-ADD8-C2C67524D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2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66934-CCCF-633D-E0E1-E759B1B09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02A6A-2EE9-AC14-1482-98BB5ED07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0593B-7995-6B04-FBE1-4CC3FB4B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BB8C-BAD1-44C8-8AC3-2766476B8B6F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92DB4-26D8-162B-FD27-395289E7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1083C-53A2-E7EA-C2EF-69F53119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0779-7B65-4211-ADD8-C2C67524D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5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3EB5-1F41-F9CE-2BE5-C8B67802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453BF-C5F7-2A89-4548-19865F5AB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C2FBC-8A5E-DE79-9BFD-EB534198F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BB8C-BAD1-44C8-8AC3-2766476B8B6F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D734B-01B5-D778-8C23-B5F21732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1B111-1CCD-2EBE-5D15-ABD4F33D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0779-7B65-4211-ADD8-C2C67524D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0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7226-EA58-F519-F520-204B30E21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A1CB3-2B25-8ED4-6334-F85223C2C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CEE9B-47F5-9B7D-3E10-E3DCF3DAD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BB8C-BAD1-44C8-8AC3-2766476B8B6F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96939-D6B9-E8C2-811E-98EC99F6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0359F-45A6-D23E-FE9F-D680A5D0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0779-7B65-4211-ADD8-C2C67524D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3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11E2-B525-ED59-8EA7-0FAEC5494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64FBB-0BAB-902C-CAD1-3084C2FAD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66993-14CE-DCD4-5202-1B1B333A2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30200-9D6A-6982-8B59-7B0DA712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BB8C-BAD1-44C8-8AC3-2766476B8B6F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13CD6-5B3C-C470-CB48-BD74915CB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9D066-ADD7-1F0F-E9EC-8D89684C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0779-7B65-4211-ADD8-C2C67524D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3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2639-31AB-9785-0976-409A745C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6E2AC-E06F-77E2-7D27-11C7005F8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608C8-B412-5EC4-DCBE-F3E5EEFE6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565917-A7EB-505B-A854-2D26EA054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0DA4C-6A55-AD0E-B7E3-153A4F8F7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FC59DE-BD76-BC91-4AC9-CB6BF3E67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BB8C-BAD1-44C8-8AC3-2766476B8B6F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30749E-1E76-9FA4-0D56-F91C3960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02B756-5AAC-1147-4C9B-A299CE4F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0779-7B65-4211-ADD8-C2C67524D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1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14B9-6919-6843-0197-C78DB47F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808EDC-F7F4-2A83-865C-6D3F78C0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BB8C-BAD1-44C8-8AC3-2766476B8B6F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CAB25-2953-798B-113E-9DA3D9FD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F018C-1CA1-1955-9A52-15832EC1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0779-7B65-4211-ADD8-C2C67524D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7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ADCF12-10E9-B9C4-6722-67D33EFF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BB8C-BAD1-44C8-8AC3-2766476B8B6F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F1C17A-9AE3-AED5-082D-5532D1A3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B3C13-9730-B015-EE3C-7909B1A8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0779-7B65-4211-ADD8-C2C67524D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6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20CD-290A-ABE9-D70D-9D552DABE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A112E-4D98-137B-3560-F9FBDB19C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F09CD-BAF2-3BAE-F095-25A6242CD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EE22C-059A-29D3-5A15-A363F30C9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BB8C-BAD1-44C8-8AC3-2766476B8B6F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F055F-A0ED-E0F1-CA9B-6A50ECE2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D011E-875E-676E-FB3E-C90D4C834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0779-7B65-4211-ADD8-C2C67524D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EBF4-3BA5-748F-802A-442AE35C4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F16664-5DA9-31BC-6EB1-C01B1229D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4977C-4F99-D6F4-C9C1-B78A42AC1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46E67-9A08-7513-FD1E-D5EA2047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BB8C-BAD1-44C8-8AC3-2766476B8B6F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FF06A-5ABE-89D6-77D1-18E0161E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4AA1D-97F3-1743-7BE7-9A8FB6EE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0779-7B65-4211-ADD8-C2C67524D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8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D1FACF-15F1-ADE5-E3CD-BC2942A4B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CB07D-3B40-0ADC-3867-D40D6549C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C12D9-A3DD-66D3-9AD8-E7A373A4A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2BBB8C-BAD1-44C8-8AC3-2766476B8B6F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8B56A-E76F-0BA1-E016-A678F250B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0568C-8060-0BB1-5FAA-18AB91976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0B0779-7B65-4211-ADD8-C2C67524D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0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jpe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8.png"/><Relationship Id="rId20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E17FF-8300-EA13-F7EE-979D6BC17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974"/>
            <a:ext cx="9144000" cy="2822729"/>
          </a:xfrm>
        </p:spPr>
        <p:txBody>
          <a:bodyPr anchor="ctr">
            <a:norm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Therapy Efficacy Model for Autism Spectrum Disorder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B6B66-DAD2-6E0A-9E9C-477B56896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926" y="3356264"/>
            <a:ext cx="5524501" cy="2819400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No: 17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MEGA V M	            (211521244032)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GURU VARSHENI A	(211521244015)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DHANUSHREE S	(211521244011)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7656E58-1664-7720-1A80-FC74B1FC88F0}"/>
              </a:ext>
            </a:extLst>
          </p:cNvPr>
          <p:cNvSpPr txBox="1">
            <a:spLocks/>
          </p:cNvSpPr>
          <p:nvPr/>
        </p:nvSpPr>
        <p:spPr>
          <a:xfrm>
            <a:off x="6096000" y="3711353"/>
            <a:ext cx="7480852" cy="2819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S. Hemalatha M. E., Ph. D.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and Head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Systems  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Panimalar Institute of Technology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314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B7C02-FF12-2902-54E9-E637D5D0C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98B9-0B3A-174A-1B71-4ED4D18DB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52012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 Module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F9C53-2B43-39CC-5B81-16E06ADB17D6}"/>
              </a:ext>
            </a:extLst>
          </p:cNvPr>
          <p:cNvSpPr txBox="1">
            <a:spLocks/>
          </p:cNvSpPr>
          <p:nvPr/>
        </p:nvSpPr>
        <p:spPr>
          <a:xfrm>
            <a:off x="571499" y="1853063"/>
            <a:ext cx="11049001" cy="4395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A9A69B3-9DFD-0C1B-E5D3-BC5AC4AA5943}"/>
              </a:ext>
            </a:extLst>
          </p:cNvPr>
          <p:cNvSpPr txBox="1">
            <a:spLocks/>
          </p:cNvSpPr>
          <p:nvPr/>
        </p:nvSpPr>
        <p:spPr>
          <a:xfrm>
            <a:off x="404350" y="1019588"/>
            <a:ext cx="7776089" cy="548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to predict the effectiveness of different therapies for individuals with Autism Spectrum Disorder (ASD). 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Collects and analyzes patient data to recommend the best treatment.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like Random Forest,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Support Vector Machines are used for accurate predictions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like SHAP and Layer-wise Relevance Propagation (LRP) enhance transparency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 provides personalized, data-driven therapy recommendations for better ASD treatment outcomes.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F15DDA-A66C-D0B0-6A8E-8C8E59F24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880" y="1853063"/>
            <a:ext cx="4092120" cy="370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34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3A126-233A-36DC-D8C2-29A1117BA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7F0E-33F8-A9ED-89DE-4FB364FDA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52012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Module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57178-EEEA-1A8F-3130-09ECCB3120A8}"/>
              </a:ext>
            </a:extLst>
          </p:cNvPr>
          <p:cNvSpPr txBox="1">
            <a:spLocks/>
          </p:cNvSpPr>
          <p:nvPr/>
        </p:nvSpPr>
        <p:spPr>
          <a:xfrm>
            <a:off x="571499" y="1853063"/>
            <a:ext cx="11049001" cy="4395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80CAD25-CB82-D0FA-CD35-5FE3B129C56E}"/>
              </a:ext>
            </a:extLst>
          </p:cNvPr>
          <p:cNvSpPr txBox="1">
            <a:spLocks/>
          </p:cNvSpPr>
          <p:nvPr/>
        </p:nvSpPr>
        <p:spPr>
          <a:xfrm>
            <a:off x="404350" y="1019588"/>
            <a:ext cx="7776089" cy="548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component responsible for handling, processing, and managing all therapy-related data.</a:t>
            </a:r>
          </a:p>
          <a:p>
            <a:pPr marL="4572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securely stores patient records and therapy history while          ensuring only authorized access </a:t>
            </a:r>
          </a:p>
          <a:p>
            <a:pPr marL="4572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Analyzes patient data to give personalized therapy suggestions. </a:t>
            </a:r>
          </a:p>
          <a:p>
            <a:pPr marL="4572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fast therapy suggestions using real-time patient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Enhances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decision-making with data-driven insights.</a:t>
            </a:r>
          </a:p>
          <a:p>
            <a:pPr marL="4572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measures such as access control and encryption are implemented to protect sensitive information.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server module">
            <a:hlinkClick r:id="" action="ppaction://media"/>
            <a:extLst>
              <a:ext uri="{FF2B5EF4-FFF2-40B4-BE49-F238E27FC236}">
                <a16:creationId xmlns:a16="http://schemas.microsoft.com/office/drawing/2014/main" id="{942BFE4F-2351-1E8D-0006-AE1BC18CFA1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032955" y="1837638"/>
            <a:ext cx="3979220" cy="3850300"/>
          </a:xfrm>
          <a:prstGeom prst="roundRect">
            <a:avLst>
              <a:gd name="adj" fmla="val 5439"/>
            </a:avLst>
          </a:prstGeom>
          <a:ln>
            <a:noFill/>
          </a:ln>
          <a:effectLst>
            <a:innerShdw blurRad="114300" dist="50800">
              <a:srgbClr val="000000">
                <a:alpha val="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84044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2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ZAAAAA0AAAAAkAAAAEgAAACQAAAASAAAAAAAAAABAAAAAAAAAAEAAABQAAAAAAAAAAAA4D8AAAAAAADgPwAAAAAAAOA/AAAAAAAA4D8AAAAAAADgPwAAAAAAAOA/AAAAAAAA4D8AAAAAAADgPwAAAAAAAOA/AAAAAAAA4D8CAAAAjAAAAAAAAAAAAAAAFWCC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o6OgKAAAAACgAAAAoAAAAZAAAAGQAAAAAAAAAzMzMAAAAAABQAAAAUAAAAGQAAABkAAAAAAAAABcAAAAUAAAAAAAAAAAAAAD/fwAA/38AAAAAAAAJAAAABAAAADIwMD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WCCBf///wEAAAAAAAAAAAAAAAAAAAAAAAAAAAAAAAAAAAAAAAAAAAAAAAJ/f38A6OjoA8zMzADAwP8Af39/AAAAAAAAAAAAAAAAAAAAAAAAAAAAIQAAABgAAAAUAAAAjQcAAAAAAAA9SAAAKAgAABAAAAAmAAAACAAAAAEgAAAAAAAA"/>
              </a:ext>
            </a:extLst>
          </p:cNvSpPr>
          <p:nvPr>
            <p:ph type="title"/>
          </p:nvPr>
        </p:nvSpPr>
        <p:spPr>
          <a:xfrm>
            <a:off x="824230" y="-255429"/>
            <a:ext cx="10515600" cy="132588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  <a:r>
              <a:rPr lang="en-us" sz="6000" cap="none" dirty="0">
                <a:latin typeface="Times New Roman" pitchFamily="1" charset="0"/>
                <a:ea typeface="Aptos Display" charset="0"/>
                <a:cs typeface="Times New Roman" pitchFamily="1" charset="0"/>
              </a:rPr>
              <a:t>System Architecture</a:t>
            </a:r>
          </a:p>
        </p:txBody>
      </p:sp>
      <p:cxnSp>
        <p:nvCxnSpPr>
          <p:cNvPr id="3" name="Straight Arrow Connector 8"/>
          <p:cNvCxn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gAAAADAwP8Af39/AAAAAAAAAAAAAAAAAAAAAAAAAAAAIQAAABgAAAAUAAAA1AcAAG8LAADoBwAAsg0AABAAAAAmAAAACAAAAP//////////"/>
              </a:ext>
            </a:extLst>
          </p:cNvCxnSpPr>
          <p:nvPr/>
        </p:nvCxnSpPr>
        <p:spPr>
          <a:xfrm>
            <a:off x="1272540" y="1858645"/>
            <a:ext cx="12700" cy="367665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triangle" w="med" len="med"/>
          </a:ln>
          <a:effectLst/>
        </p:spPr>
      </p:cxnSp>
      <p:sp>
        <p:nvSpPr>
          <p:cNvPr id="5" name="Straight Connector 24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gAAAADAwP8Af39/AAAAAAAAAAAAAAAAAAAAAAAAAAAAIQAAABgAAAAUAAAAlQ4AAGUJAAC/DgAANCYAABAAAAAmAAAACAAAAP//////////"/>
              </a:ext>
            </a:extLst>
          </p:cNvSpPr>
          <p:nvPr/>
        </p:nvSpPr>
        <p:spPr>
          <a:xfrm>
            <a:off x="2370455" y="1527175"/>
            <a:ext cx="26670" cy="46831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6" name="Straight Arrow Connector 26"/>
          <p:cNvCxn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gAAAADAwP8Af39/AAAAAAAAAAAAAAAAAAAAAAAAAAAAIQAAABgAAAAUAAAAnw4AAGoJAABvEQAAfgkAABAAAAAmAAAACAAAAP//////////"/>
              </a:ext>
            </a:extLst>
          </p:cNvCxnSpPr>
          <p:nvPr/>
        </p:nvCxnSpPr>
        <p:spPr>
          <a:xfrm>
            <a:off x="2379172" y="1547812"/>
            <a:ext cx="457200" cy="1270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7" name="Straight Arrow Connector 30"/>
          <p:cNvCxn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gAAAADAwP8Af39/AAAAAAAAAAAAAAAAAAAAAAAAAAAAIQAAABgAAAAUAAAArxQAAOkNAAC+FAAACREAABAAAAAmAAAACAAAAP//////////"/>
              </a:ext>
            </a:extLst>
          </p:cNvCxnSpPr>
          <p:nvPr/>
        </p:nvCxnSpPr>
        <p:spPr>
          <a:xfrm rot="16200000" flipH="1">
            <a:off x="3113405" y="2510155"/>
            <a:ext cx="508000" cy="9525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8" name="Straight Arrow Connector 33"/>
          <p:cNvCxnSpPr>
            <a:stCxn id="32" idx="2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gAAAADAwP8Af39/AAAAAAAAAAAAAAAAAAAAAAAAAAAAIQAAABgAAAAUAAAA7BQAACEXAAD5FAAANRoAABAAAAAmAAAACAAAAP//////////"/>
              </a:ext>
            </a:extLst>
          </p:cNvCxnSpPr>
          <p:nvPr/>
        </p:nvCxnSpPr>
        <p:spPr>
          <a:xfrm rot="5400000">
            <a:off x="3155315" y="4005580"/>
            <a:ext cx="500380" cy="8255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9" name="Straight Arrow Connector 35"/>
          <p:cNvCxnSpPr>
            <a:cxnSpLocks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gAAAADAwP8Af39/AAAAAAAAAAAAAAAAAAAAAAAAAAAAIQAAABgAAAAUAAAAqQ4AADwmAAC9EQAAUCYAABAAAAAmAAAACAAAAP//////////"/>
              </a:ext>
            </a:extLst>
          </p:cNvCxnSpPr>
          <p:nvPr/>
        </p:nvCxnSpPr>
        <p:spPr>
          <a:xfrm>
            <a:off x="2383155" y="6215380"/>
            <a:ext cx="500380" cy="984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10" name="Straight Arrow Connector 44"/>
          <p:cNvCxn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gAAAADAwP8Af39/AAAAAAAAAAAAAAAAAAAAAAAAAAAAIQAAABgAAAAUAAAAZhwAAAkKAACaIAAACwoAABAAAAAmAAAACAAAAP//////////"/>
              </a:ext>
            </a:extLst>
          </p:cNvCxnSpPr>
          <p:nvPr/>
        </p:nvCxnSpPr>
        <p:spPr>
          <a:xfrm rot="16200000" flipH="1">
            <a:off x="4995862" y="1300314"/>
            <a:ext cx="1270" cy="68326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triangle" w="med" len="med"/>
          </a:ln>
          <a:effectLst/>
        </p:spPr>
      </p:cxnSp>
      <p:sp>
        <p:nvSpPr>
          <p:cNvPr id="11" name="Straight Connector 6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gAAAADAwP8Af39/AAAAAAAAAAAAAAAAAAAAAAAAAAAAIQAAABgAAAAUAAAAgCEAABgYAACAIQAAxRoAABAAAAAmAAAACAAAAP//////////"/>
              </a:ext>
            </a:extLst>
          </p:cNvSpPr>
          <p:nvPr/>
        </p:nvSpPr>
        <p:spPr>
          <a:xfrm>
            <a:off x="5445760" y="3916680"/>
            <a:ext cx="0" cy="43497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Straight Connector 62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gAAAADAwP8Af39/AAAAAAAAAAAAAAAAAAAAAAAAAAAAIQAAABgAAAAUAAAA5ikAABgYAADmKQAAxRoAABAAAAAmAAAACAAAAP//////////"/>
              </a:ext>
            </a:extLst>
          </p:cNvSpPr>
          <p:nvPr/>
        </p:nvSpPr>
        <p:spPr>
          <a:xfrm>
            <a:off x="6811010" y="3916680"/>
            <a:ext cx="0" cy="43497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Straight Connector 63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gAAAADAwP8Af39/AAAAAAAAAAAAAAAAAAAAAAAAAAAAIQAAABgAAAAUAAAAgCEAAMUaAADmKQAAxRoAABAAAAAmAAAACAAAAP//////////"/>
              </a:ext>
            </a:extLst>
          </p:cNvSpPr>
          <p:nvPr/>
        </p:nvSpPr>
        <p:spPr>
          <a:xfrm>
            <a:off x="5445760" y="4351655"/>
            <a:ext cx="136525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14" name="Straight Arrow Connector 69"/>
          <p:cNvCxn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gAAAADAwP8Af39/AAAAAAAAAAAAAAAAAAAAAAAAAAAAIQAAABgAAAAUAAAAoSUAAMUaAAC1JQAABB0AABAAAAAmAAAACAAAAP//////////"/>
              </a:ext>
            </a:extLst>
          </p:cNvCxnSpPr>
          <p:nvPr/>
        </p:nvCxnSpPr>
        <p:spPr>
          <a:xfrm>
            <a:off x="6116955" y="4351655"/>
            <a:ext cx="12700" cy="365125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triangle" w="med" len="med"/>
          </a:ln>
          <a:effectLst/>
        </p:spPr>
      </p:cxnSp>
      <p:sp>
        <p:nvSpPr>
          <p:cNvPr id="15" name="Straight Connector 11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DAwI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gAAAADAwP8Af39/AAAAAAAAAAAAAAAAAAAAAAAAAAAAIQAAABgAAAAUAAAAYBoAAIgoAAA0PAAAnSgAABAAAAAmAAAACAAAAP//////////"/>
              </a:ext>
            </a:extLst>
          </p:cNvSpPr>
          <p:nvPr/>
        </p:nvSpPr>
        <p:spPr>
          <a:xfrm>
            <a:off x="3996056" y="6576695"/>
            <a:ext cx="5741352" cy="1460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Straight Connector 115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CgAAAA0AAAAAkAAAAEgAAACQAAAASAAAAAAAAAAAAAAAAg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GE6d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gAAAADAwP8Af39/AAAAAAAAAAAAAAAAAAAAAAAAAAAAIQAAABgAAAAUAAAA8zsAAOgdAAAmPAAAfCgAABAAAAAmAAAACAAAAP//////////"/>
              </a:ext>
            </a:extLst>
          </p:cNvSpPr>
          <p:nvPr/>
        </p:nvSpPr>
        <p:spPr>
          <a:xfrm flipV="1">
            <a:off x="9745345" y="4861560"/>
            <a:ext cx="32385" cy="171958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17" name="Straight Arrow Connector 123"/>
          <p:cNvCxn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DxhOn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gAAAADAwP8Af39/AAAAAAAAAAAAAAAAAAAAAAAAAAAAIQAAABgAAAAUAAAAADwAAPAiAAA5PgAABCMAABAAAAAmAAAACAAAAP//////////"/>
              </a:ext>
            </a:extLst>
          </p:cNvCxnSpPr>
          <p:nvPr/>
        </p:nvCxnSpPr>
        <p:spPr>
          <a:xfrm>
            <a:off x="9753600" y="5679440"/>
            <a:ext cx="361315" cy="1270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18" name="Straight Arrow Connector 125"/>
          <p:cNvCxn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Gw9In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gAAAADAwP8Af39/AAAAAAAAAAAAAAAAAAAAAAAAAAAAIQAAABgAAAAUAAAABTwAANgdAAAePgAA7B0AABAAAAAmAAAACAAAAP//////////"/>
              </a:ext>
            </a:extLst>
          </p:cNvCxnSpPr>
          <p:nvPr/>
        </p:nvCxnSpPr>
        <p:spPr>
          <a:xfrm>
            <a:off x="9756775" y="4851400"/>
            <a:ext cx="340995" cy="1270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triangle" w="med" len="med"/>
          </a:ln>
          <a:effectLst/>
        </p:spPr>
      </p:cxnSp>
      <p:sp>
        <p:nvSpPr>
          <p:cNvPr id="19" name="TextBox 2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ZAAAAE0AAAAAkAAAAEgAAACQAAAASAAAAAAAAAAAAAAAAAAAAAEAAABQAAAAAAAAAAAA4D8AAAAAAADgPwAAAAAAAOA/AAAAAAAA4D8AAAAAAADgPwAAAAAAAOA/AAAAAAAA4D8AAAAAAADgPwAAAAAAAOA/AAAAAAAA4D8CAAAAjAAAAAAAAAAAAAAAFWCC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o6OgKAAAAACgAAAAoAAAAZAAAAGQAAAAAAAAAzMzMAAAAAABQAAAAUAAAAGQAAABkAAAAAAAAABcAAAAUAAAAAAAAAAAAAAD/fwAA/38AAAAAAAAJAAAABAAAAGQiLz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WCCBf///wEAAAAAAAAAAAAAAAAAAAAAAAAAAAAAAAAAAAAAAAAAAAAAAAB/f38A6OjoA8zMzADAwP8Af39/AAAAAAAAAAAAAAAAAAAAAAAAAAAAIQAAABgAAAAUAAAAf/z//w0JAACaFQAATQsAABAgAAAmAAAACAAAAP//////////"/>
              </a:ext>
            </a:extLst>
          </p:cNvSpPr>
          <p:nvPr/>
        </p:nvSpPr>
        <p:spPr>
          <a:xfrm>
            <a:off x="-768033" y="1490980"/>
            <a:ext cx="408114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en-in" cap="none" dirty="0">
                <a:latin typeface="Times New Roman" pitchFamily="1" charset="0"/>
                <a:ea typeface="Aptos" charset="0"/>
                <a:cs typeface="Times New Roman" pitchFamily="1" charset="0"/>
              </a:rPr>
              <a:t> Autism Patients</a:t>
            </a:r>
          </a:p>
        </p:txBody>
      </p:sp>
      <p:sp>
        <p:nvSpPr>
          <p:cNvPr id="20" name="TextBox 25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ZAAAAE0AAAAAkAAAAEgAAACQAAAASAAAAAAAAAAAAAAAAAAAAAEAAABQAAAAAAAAAAAA4D8AAAAAAADgPwAAAAAAAOA/AAAAAAAA4D8AAAAAAADgPwAAAAAAAOA/AAAAAAAA4D8AAAAAAADgPwAAAAAAAOA/AAAAAAAA4D8CAAAAjAAAAAAAAAAAAAAAFWCC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o6OgKAAAAACgAAAAoAAAAZAAAAGQAAAAAAAAAzMzMAAAAAABQAAAAUAAAAGQAAABkAAAAAAAAABcAAAAUAAAAAAAAAAAAAAD/fwAA/38AAAAAAAAJAAAABAAAAGE6cj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WCCBf///wEAAAAAAAAAAAAAAAAAAAAAAAAAAAAAAAAAAAAAAAAAAAAAAAB/f38A6OjoA8zMzADAwP8Af39/AAAAAAAAAAAAAAAAAAAAAAAAAAAAIQAAABgAAAAUAAAAPfL//wUSAACcHAAASxQAABAgAAAmAAAACAAAAP//////////"/>
              </a:ext>
            </a:extLst>
          </p:cNvSpPr>
          <p:nvPr/>
        </p:nvSpPr>
        <p:spPr>
          <a:xfrm>
            <a:off x="-2237105" y="2929255"/>
            <a:ext cx="688784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en-in" cap="none">
                <a:latin typeface="Times New Roman" pitchFamily="1" charset="0"/>
                <a:ea typeface="Aptos" charset="0"/>
                <a:cs typeface="Times New Roman" pitchFamily="1" charset="0"/>
              </a:rPr>
              <a:t>Registration</a:t>
            </a:r>
          </a:p>
        </p:txBody>
      </p:sp>
      <p:pic>
        <p:nvPicPr>
          <p:cNvPr id="21" name="Picture 32" descr="A black silhouette of a person with a cross on it&#10;&#10;AI-generated content may be incorrect.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TEflZxMAAAAlAAAAEQAAAC0AAAAAkAAAAEgAAACQAAAASAAAAAAAAAAAAAAAAAAAAAEAAABQAAAAAAAAAAAA4D8AAAAAAADgPwAAAAAAAOA/AAAAAAAA4D8AAAAAAADgPwAAAAAAAOA/AAAAAAAA4D8AAAAAAADgPwAAAAAAAOA/AAAAAAAA4D8CAAAAjAAAAAAAAAAAAAAAFWCC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o6OgKAAAAACgAAAAoAAAAZAAAAGQAAAAAAAAAzMzMAAAAAABQAAAAUAAAAGQAAABkAAAAAAAAAAcAAAA4AAAAAAAAAAAAAAAAAAAA////AAAAAAAAAAAAAAAAAAAAAAAAAAAAAAAAAAAAAABkAAAAZAAAAAAAAAAjAAAABAAAAGQAAAAXAAAAFAAAAAAAAAAAAAAA/38AAP9/AAAAAAAACQAAAAQAAAAfAAA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BVgggX///8BAAAAAAAAAAAAAAAAAAAAAAAAAAAAAAAAAAAAAAAAAAAAAAACf39/AOjo6APMzMwAwMD/AH9/fwAAAAAAAAAAAAAAAAD///8AAAAAACEAAAAYAAAAFAAAAFYGAAApBgAANwkAAJ8J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" y="1001395"/>
            <a:ext cx="467995" cy="56261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2" name="Picture 36" descr="A black and white clipboard with a checklist&#10;&#10;AI-generated content may be incorrect.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TEflZxMAAAAlAAAAEQAAAC0AAAAAkAAAAEgAAACQAAAASAAAAAAAAAAAAAAAAAAAAAEAAABQAAAAAAAAAAAA4D8AAAAAAADgPwAAAAAAAOA/AAAAAAAA4D8AAAAAAADgPwAAAAAAAOA/AAAAAAAA4D8AAAAAAADgPwAAAAAAAOA/AAAAAAAA4D8CAAAAjAAAAAAAAAAAAAAAFWCC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o6Og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BVgggX///8BAAAAAAAAAAAAAAAAAAAAAAAAAAAAAAAAAAAAAAAAAAAAAAACf39/AOjo6APMzMwAwMD/AH9/fwAAAAAAAAAAAAAAAAD///8AAAAAACEAAAAYAAAAFAAAAEQGAADhDQAAmwkAAHkR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018540" y="2256155"/>
            <a:ext cx="542925" cy="584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3" name="TextBox 38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ZAAAAA0AAAAAkAAAAEgAAACQAAAASAAAAAAAAAAAAAAAAAAAAAEAAABQAAAAAAAAAAAA4D8AAAAAAADgPwAAAAAAAOA/AAAAAAAA4D8AAAAAAADgPwAAAAAAAOA/AAAAAAAA4D8AAAAAAADgPwAAAAAAAOA/AAAAAAAA4D8CAAAAjAAAAAAAAAAAAAAAFWCC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o6OgKAAAAACgAAAAoAAAAZAAAAGQAAAAAAAAAzMzMAAAAAABQAAAAUAAAAGQAAABkAAAAAAAAABcAAAAUAAAAAAAAAAAAAAD/fwAA/38AAAAAAAAJAAAABAAAAGxpZC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WCCBf///wEAAAAAAAAAAAAAAAAAAAAAAAAAAAAAAAAAAAAAAAAAAAAAAAB/f38A6OjoA8zMzADAwP8Af39/AAAAAAAAAAAAAAAAAAAAAAAAAAAAIQAAABgAAAAUAAAA/////60bAACzDgAA/h4AABAAAAAmAAAACAAAAP//////////"/>
              </a:ext>
            </a:extLst>
          </p:cNvSpPr>
          <p:nvPr/>
        </p:nvSpPr>
        <p:spPr>
          <a:xfrm>
            <a:off x="-635" y="4498975"/>
            <a:ext cx="2390140" cy="5391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en-in" cap="none">
                <a:latin typeface="Times New Roman" pitchFamily="1" charset="0"/>
                <a:ea typeface="Aptos" charset="0"/>
                <a:cs typeface="Times New Roman" pitchFamily="1" charset="0"/>
              </a:rPr>
              <a:t>Therapy booking</a:t>
            </a:r>
          </a:p>
        </p:txBody>
      </p:sp>
      <p:pic>
        <p:nvPicPr>
          <p:cNvPr id="24" name="Picture1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TEflZxMAAAAlAAAAEQAAAC8BAAAAkAAAAEgAAACQAAAASAAAAAAAAAAAAAAAAAAAAAEAAABQAAAAAAAAAAAA4D8AAAAAAADgPwAAAAAAAOA/AAAAAAAA4D8AAAAAAADgPwAAAAAAAOA/AAAAAAAA4D8AAAAAAADgPwAAAAAAAOA/AAAAAAAA4D8CAAAAjAAAAAAAAAAAAAAAFWCC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o6OgKAAAAACgAAAAoAAAAZAAAAGQAAAAAAAAAzMzMAAAAAABQAAAAUAAAAGQAAABkAAAAAAAAAAcAAAA4AAAAAAAAAAAAAAAAAAAA////AAAAAAAAAAAAAAAAAAAAAAAAAAAAAAAAAAAAAABkAAAAZAAAAAAAAAAjAAAABAAAAGQAAAAXAAAAFAAAAAAAAAAAAAAA/38AAP9/AAAAAAAACQAAAAQAAAA6KgkJ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BVgggX///8BAAAAAAAAAAAAAAAAAAAAAAAAAAAAAAAAAAAAAAAAAAAAAAACf39/AOjo6APMzMwAwMD/AH9/fwAAAAAAAAAAAAAAAAD///8AAAAAACEAAAAYAAAAFAAAAOM8AABEBQAA/EAAAL4J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9897745" y="855980"/>
            <a:ext cx="666115" cy="727710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25" name="Connector1"/>
          <p:cNvCxn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gAAAADAwP8Af39/AAAAAAAAAAAAAAAAAAAAAAAAAAAAIQAAABgAAAAUAAAAxA4AADgTAAC/EQAAQRMAABAAAAAmAAAACAAAAP//////////"/>
              </a:ext>
            </a:extLst>
          </p:cNvCxnSpPr>
          <p:nvPr/>
        </p:nvCxnSpPr>
        <p:spPr>
          <a:xfrm rot="16200000">
            <a:off x="2638425" y="2912303"/>
            <a:ext cx="5715" cy="484505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26" name="Connector2"/>
          <p:cNvCxn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E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gAAAADAwP8Af39/AAAAAAAAAAAAAAAAAAAAAAAAAAAAIQAAABgAAAAUAAAAoAcAAP0UAAClBwAAmBcAABAAAAAmAAAACAAAAP//////////"/>
              </a:ext>
            </a:extLst>
          </p:cNvCxnSpPr>
          <p:nvPr/>
        </p:nvCxnSpPr>
        <p:spPr>
          <a:xfrm rot="16200000" flipH="1">
            <a:off x="1029335" y="3622040"/>
            <a:ext cx="423545" cy="3175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triangle" w="med" len="med"/>
          </a:ln>
          <a:effectLst/>
        </p:spPr>
      </p:cxnSp>
      <p:pic>
        <p:nvPicPr>
          <p:cNvPr id="27" name="Picture2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TEflZxMAAAAlAAAAEQAAAC8BAAAAkAAAAEgAAACQAAAASAAAAAAAAAAAAAAAAAAAAAEAAABQAAAAAAAAAAAA4D8AAAAAAADgPwAAAAAAAOA/AAAAAAAA4D8AAAAAAADgPwAAAAAAAOA/AAAAAAAA4D8AAAAAAADgPwAAAAAAAOA/AAAAAAAA4D8CAAAAjAAAAAAAAAAAAAAAFWCC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o6Og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BVgggX///8BAAAAAAAAAAAAAAAAAAAAAAAAAAAAAAAAAAAAAAAAAAAAAAACf39/AOjo6APMzMwAwMD/AH9/fwAAAAAAAAAAAAAAAAD///8AAAAAACEAAAAYAAAAFAAAAPMFAAC5FwAAOAkAAE0c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967105" y="3856355"/>
            <a:ext cx="531495" cy="7442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8" name="Rectangle2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ZAAAAA0AAAAAkAAAAEgAAACQAAAASAAAAAAAAAAAAAAAAAAAAAEAAABQAAAAAAAAAAAA4D8AAAAAAADgPwAAAAAAAOA/AAAAAAAA4D8AAAAAAADgPwAAAAAAAOA/AAAAAAAA4D8AAAAAAADgPwAAAAAAAOA/AAAAAAAA4D8CAAAAjAAAAAAAAAAAAAAAFWCC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o6OgKAAAAACgAAAAoAAAAZAAAAGQAAAAAAAAAzMzMAAAAAABQAAAAUAAAAGQAAABkAAAAAAAAABcAAAAUAAAAAAAAAAAAAAD/fwAA/38AAAAAAAAJAAAABAAAAE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WCCBf///wEAAAAAAAAAAAAAAAAAAAAAAAAAAAAAAAAAAAAAAAAAAAAAAAB/f38A6OjoA8zMzADAwP8Af39/AAAAAAAAAAAAAAAAAAAAAAAAAAAAIQAAABgAAAAUAAAACAgAAGwLAAB4IQAAyQ0AABAAAAAmAAAACAAAAP//////////"/>
              </a:ext>
            </a:extLst>
          </p:cNvSpPr>
          <p:nvPr/>
        </p:nvSpPr>
        <p:spPr>
          <a:xfrm>
            <a:off x="1305560" y="1856740"/>
            <a:ext cx="4135120" cy="384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en-in" cap="none">
                <a:latin typeface="Times New Roman" pitchFamily="1" charset="0"/>
                <a:ea typeface="Aptos" charset="0"/>
                <a:cs typeface="Times New Roman" pitchFamily="1" charset="0"/>
              </a:rPr>
              <a:t>Server</a:t>
            </a:r>
          </a:p>
        </p:txBody>
      </p:sp>
      <p:pic>
        <p:nvPicPr>
          <p:cNvPr id="29" name="Picture3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TEflZxMAAAAlAAAAEQAAAC8BAAAAkAAAAEgAAACQAAAASAAAAAAAAAAAAAAAAAAAAAEAAABQAAAAAAAAAAAA4D8AAAAAAADgPwAAAAAAAOA/AAAAAAAA4D8AAAAAAADgPwAAAAAAAOA/AAAAAAAA4D8AAAAAAADgPwAAAAAAAOA/AAAAAAAA4D8CAAAAjAAAAAAAAAAAAAAAFWCC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o6Og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BVgggX///8BAAAAAAAAAAAAAAAAAAAAAAAAAAAAAAAAAAAAAAAAAAAAAAACf39/AOjo6APMzMwAwMD/AH9/fwAAAAAAAAAAAAAAAAD///8AAAAAACEAAAAYAAAAFAAAABMTAAB0BgAAeBYAALwKAAAQAAAAJgAAAAgAAAD//////////w=="/>
              </a:ext>
            </a:extLst>
          </p:cNvPicPr>
          <p:nvPr/>
        </p:nvPicPr>
        <p:blipFill>
          <a:blip r:embed="rId7"/>
          <a:stretch>
            <a:fillRect/>
          </a:stretch>
        </p:blipFill>
        <p:spPr>
          <a:xfrm>
            <a:off x="3100705" y="1049020"/>
            <a:ext cx="551815" cy="695960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0" name="Connector3"/>
          <p:cNvCxn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M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gAAAADAwP8Af39/AAAAAAAAAAAAAAAAAAAAAAAAAAAAIQAAABgAAAAUAAAA1AcAAG8LAADoBwAAsg0AABAAAAAmAAAACAAAAP//////////"/>
              </a:ext>
            </a:extLst>
          </p:cNvCxnSpPr>
          <p:nvPr/>
        </p:nvCxnSpPr>
        <p:spPr>
          <a:xfrm>
            <a:off x="1272540" y="1858645"/>
            <a:ext cx="12700" cy="367665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triangle" w="med" len="med"/>
          </a:ln>
          <a:effectLst/>
        </p:spPr>
      </p:cxnSp>
      <p:pic>
        <p:nvPicPr>
          <p:cNvPr id="31" name="Picture4" descr="A black silhouette of a person with a cross on it&#10;&#10;AI-generated content may be incorrect.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TEflZxMAAAAlAAAAEQAAAC0AAAAAkAAAAEgAAACQAAAASAAAAAAAAAAAAAAAAAAAAAEAAABQAAAAAAAAAAAA4D8AAAAAAADgPwAAAAAAAOA/AAAAAAAA4D8AAAAAAADgPwAAAAAAAOA/AAAAAAAA4D8AAAAAAADgPwAAAAAAAOA/AAAAAAAA4D8CAAAAjAAAAAAAAAAAAAAAFWCC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o6OgKAAAAACgAAAAoAAAAZAAAAGQAAAAAAAAAzMzMAAAAAABQAAAAUAAAAGQAAABkAAAAAAAAAAcAAAA4AAAAAAAAAAAAAAAAAAAA////AAAAAAAAAAAAAAAAAAAAAAAAAAAAAAAAAAAAAABkAAAAZAAAAAAAAAAjAAAABAAAAGQAAAAXAAAAFAAAAAAAAAAAAAAA/38AAP9/AAAAAAAACQAAAAQAAAAB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BVgggX///8BAAAAAAAAAAAAAAAAAAAAAAAAAAAAAAAAAAAAAAAAAAAAAAACf39/AOjo6APMzMwAwMD/AH9/fwAAAAAAAAAAAAAAAAD///8AAAAAACEAAAAYAAAAFAAAAFYGAAApBgAANwkAAJ8J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" y="1001395"/>
            <a:ext cx="467995" cy="5626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2" name="Rectangle3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ZAAAAA0AAAAAkAAAAEgAAACQAAAASAAAAAAAAAAAAAAAAAAAAAEAAABQAAAAAAAAAAAA4D8AAAAAAADgPwAAAAAAAOA/AAAAAAAA4D8AAAAAAADgPwAAAAAAAOA/AAAAAAAA4D8AAAAAAADgPwAAAAAAAOA/AAAAAAAA4D8CAAAAjAAAAAAAAAAAAAAAFWCC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o6OgKAAAAACgAAAAoAAAAZAAAAGQAAAAAAAAAzMzMAAAAAABQAAAAUAAAAGQAAABkAAAAAAAAABcAAAAUAAAAAAAAAAAAAAD/fwAA/38AAAAAAAAJAAAABAAAAEw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WCCBf///wEAAAAAAAAAAAAAAAAAAAAAAAAAAAAAAAAAAAAAAAAAAAAAAAB/f38A6OjoA8zMzADAwP8Af39/AAAAAAAAAAAAAAAAAAAAAAAAAAAAIQAAABgAAAAUAAAAtwgAAMcUAAA7IQAAIRcAAAAAAAAmAAAACAAAAP//////////"/>
              </a:ext>
            </a:extLst>
          </p:cNvSpPr>
          <p:nvPr/>
        </p:nvSpPr>
        <p:spPr>
          <a:xfrm>
            <a:off x="1416685" y="3377565"/>
            <a:ext cx="3985260" cy="3822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in" sz="1600" cap="none">
                <a:solidFill>
                  <a:schemeClr val="tx1"/>
                </a:solidFill>
                <a:latin typeface="Times New Roman" pitchFamily="1" charset="0"/>
                <a:ea typeface="Aptos" charset="0"/>
                <a:cs typeface="Times New Roman" pitchFamily="1" charset="0"/>
              </a:rPr>
              <a:t>Data flow</a:t>
            </a:r>
          </a:p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in" sz="1600" cap="none">
              <a:solidFill>
                <a:schemeClr val="tx1"/>
              </a:solidFill>
              <a:latin typeface="Times New Roman" pitchFamily="1" charset="0"/>
              <a:ea typeface="Aptos" charset="0"/>
              <a:cs typeface="Times New Roman" pitchFamily="1" charset="0"/>
            </a:endParaRPr>
          </a:p>
        </p:txBody>
      </p:sp>
      <p:pic>
        <p:nvPicPr>
          <p:cNvPr id="33" name="Picture5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TEflZxMAAAAlAAAAEQAAAC8BAAAAkAAAAEgAAACQAAAASAAAAAAAAAAAAAAAAAAAAAEAAABQAAAAAAAAAAAA4D8AAAAAAADgPwAAAAAAAOA/AAAAAAAA4D8AAAAAAADgPwAAAAAAAOA/AAAAAAAA4D8AAAAAAADgPwAAAAAAAOA/AAAAAAAA4D8CAAAAjAAAAAAAAAAAAAAAFWCC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o6OgKAAAAACgAAAAoAAAAZAAAAGQAAAAAAAAAzMzMAAAAAABQAAAAUAAAAGQAAABkAAAAAAAAAAcAAAA4AAAAAAAAAAAAAAAAAAAA////AAAAAAAAAAAAAAAAAAAAAAAAAAAAAAAAAAAAAABkAAAAZAAAAAAAAAAjAAAABAAAAGQAAAAXAAAAFAAAAAAAAAAAAAAA/38AAP9/AAAAAAAACQAAAAQAAAAAALU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BVgggX///8BAAAAAAAAAAAAAAAAAAAAAAAAAAAAAAAAAAAAAAAAAAAAAAACf39/AOjo6APMzMwAwMD/AH9/fwAAAAAAAAAAAAAAAAD///8AAAAAACEAAAAYAAAAFAAAAAwTAAAwEQAAeBYAAI4UAAAQAAAAJgAAAAgAAAD//////////w=="/>
              </a:ext>
            </a:extLst>
          </p:cNvPicPr>
          <p:nvPr/>
        </p:nvPicPr>
        <p:blipFill>
          <a:blip r:embed="rId8"/>
          <a:stretch>
            <a:fillRect/>
          </a:stretch>
        </p:blipFill>
        <p:spPr>
          <a:xfrm>
            <a:off x="3096260" y="2794000"/>
            <a:ext cx="556260" cy="54737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4" name="Textbox2"/>
          <p:cNvSpPr txBox="1"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EgAAAA8BAAAAkAAAAEgAAACQAAAASAAAAAAAAAAAAAAAAAAAAAEAAABQAAAAAAAAAAAA4D8AAAAAAADgPwAAAAAAAOA/AAAAAAAA4D8AAAAAAADgPwAAAAAAAOA/AAAAAAAA4D8AAAAAAADgPwAAAAAAAOA/AAAAAAAA4D8CAAAAjAAAAAAAAAAAAAAAFWCC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o6Og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WCCBf///wEAAAAAAAAAAAAAAAAAAAAAAAAAAAAAAAAAAAAAAAAAAAAAAAJ/f38A6OjoA8zMzADAwP8Af39/AAAAAAAAAAAAAAAAAAAAAAAAAAAAIQAAABgAAAAUAAAAeQ8AAIcnAABNGgAAbCkAABAAAAAmAAAACAAAAP//////////"/>
              </a:ext>
            </a:extLst>
          </p:cNvSpPr>
          <p:nvPr/>
        </p:nvSpPr>
        <p:spPr>
          <a:xfrm>
            <a:off x="2515235" y="6425565"/>
            <a:ext cx="1760220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in" sz="1600" cap="none">
                <a:solidFill>
                  <a:schemeClr val="tx1"/>
                </a:solidFill>
                <a:latin typeface="Times New Roman" pitchFamily="1" charset="0"/>
                <a:ea typeface="Aptos" charset="0"/>
                <a:cs typeface="Times New Roman" pitchFamily="1" charset="0"/>
              </a:rPr>
              <a:t>Database</a:t>
            </a:r>
          </a:p>
          <a:p>
            <a:pPr algn="ctr">
              <a:defRPr lang="en-in" sz="1600" cap="none">
                <a:latin typeface="Times New Roman" pitchFamily="1" charset="0"/>
                <a:ea typeface="Aptos" charset="0"/>
                <a:cs typeface="Times New Roman" pitchFamily="1" charset="0"/>
              </a:defRPr>
            </a:pPr>
            <a:endParaRPr lang="en-in" sz="1600" cap="none">
              <a:solidFill>
                <a:schemeClr val="tx1"/>
              </a:solidFill>
              <a:latin typeface="Times New Roman" pitchFamily="1" charset="0"/>
              <a:ea typeface="Aptos" charset="0"/>
              <a:cs typeface="Times New Roman" pitchFamily="1" charset="0"/>
            </a:endParaRPr>
          </a:p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en-in" sz="1600" cap="none">
              <a:solidFill>
                <a:schemeClr val="tx1"/>
              </a:solidFill>
              <a:latin typeface="Times New Roman" pitchFamily="1" charset="0"/>
              <a:ea typeface="Aptos" charset="0"/>
              <a:cs typeface="Times New Roman" pitchFamily="1" charset="0"/>
            </a:endParaRPr>
          </a:p>
          <a:p>
            <a:pPr>
              <a:defRPr lang="en-us"/>
            </a:pPr>
            <a:endParaRPr lang="en-in" sz="1600" cap="none">
              <a:solidFill>
                <a:schemeClr val="tx1"/>
              </a:solidFill>
              <a:latin typeface="Times New Roman" pitchFamily="1" charset="0"/>
              <a:ea typeface="Aptos" charset="0"/>
              <a:cs typeface="Times New Roman" pitchFamily="1" charset="0"/>
            </a:endParaRPr>
          </a:p>
        </p:txBody>
      </p:sp>
      <p:pic>
        <p:nvPicPr>
          <p:cNvPr id="35" name="Picture6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TEflZxMAAAAlAAAAEQAAAC8BAAAAkAAAAEgAAACQAAAASAAAAAAAAAAAAAAAAAAAAAEAAABQAAAAAAAAAAAA4D8AAAAAAADgPwAAAAAAAOA/AAAAAAAA4D8AAAAAAADgPwAAAAAAAOA/AAAAAAAA4D8AAAAAAADgPwAAAAAAAOA/AAAAAAAA4D8CAAAAjAAAAAAAAAAAAAAAFWCC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o6OgKAAAAACgAAAAoAAAAZAAAAGQAAAAAAAAAzMzMAAAAAABQAAAAUAAAAGQAAABkAAAAAAAAAAcAAAA4AAAAAAAAAAAAAAAAAAAA////AAAAAAAAAAAAAAAAAAAAAAAAAAAAAAAAAAAAAABkAAAAZAAAAAAAAAAjAAAABAAAAGQAAAAXAAAAFAAAAAAAAAAAAAAA/38AAP9/AAAAAAAACQAAAAQAAADI36oM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BVgggX///8BAAAAAAAAAAAAAAAAAAAAAAAAAAAAAAAAAAAAAAAAAAAAAAACf39/AOjo6APMzMwAwMD/AH9/fwAAAAAAAAAAAAAAAAD///8AAAAAACEAAAAYAAAAFAAAAPoSAADkIwAAmBYAAIInAAAQAAAAJgAAAAgAAAD//////////w=="/>
              </a:ext>
            </a:extLst>
          </p:cNvPicPr>
          <p:nvPr/>
        </p:nvPicPr>
        <p:blipFill>
          <a:blip r:embed="rId9"/>
          <a:stretch>
            <a:fillRect/>
          </a:stretch>
        </p:blipFill>
        <p:spPr>
          <a:xfrm>
            <a:off x="3084830" y="5834380"/>
            <a:ext cx="588010" cy="5880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6" name="Rectangle4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ZAAAAA0AAAAAkAAAAEgAAACQAAAASAAAAAAAAAAAAAAAAAAAAAEAAABQAAAAAAAAAAAA4D8AAAAAAADgPwAAAAAAAOA/AAAAAAAA4D8AAAAAAADgPwAAAAAAAOA/AAAAAAAA4D8AAAAAAADgPwAAAAAAAOA/AAAAAAAA4D8CAAAAjAAAAAAAAAAAAAAAFWCC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o6Og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WCCBf///wEAAAAAAAAAAAAAAAAAAAAAAAAAAAAAAAAAAAAAAAAAAAAAAAB/f38A6OjoA8zMzADAwP8Af39/AAAAAAAAAAAAAAAAAAAAAAAAAAAAIQAAABgAAAAUAAAA8w0AAA8eAACTHAAAkyEAABAAAAAmAAAACAAAAP//////////"/>
              </a:ext>
            </a:extLst>
          </p:cNvSpPr>
          <p:nvPr/>
        </p:nvSpPr>
        <p:spPr>
          <a:xfrm>
            <a:off x="2267585" y="4886325"/>
            <a:ext cx="2377440" cy="5715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in" sz="1600" cap="none">
                <a:solidFill>
                  <a:schemeClr val="tx1"/>
                </a:solidFill>
                <a:latin typeface="Times New Roman" pitchFamily="1" charset="0"/>
                <a:ea typeface="Aptos" charset="0"/>
                <a:cs typeface="Times New Roman" pitchFamily="1" charset="0"/>
              </a:rPr>
              <a:t>ML Model Processing Layer</a:t>
            </a:r>
          </a:p>
        </p:txBody>
      </p:sp>
      <p:cxnSp>
        <p:nvCxnSpPr>
          <p:cNvPr id="37" name="Connector6"/>
          <p:cNvCxn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gAAAADAwP8Af39/AAAAAAAAAAAAAAAAAAAAAAAAAAAAIQAAABgAAAAUAAAAoRQAAMogAACuFAAA3iMAABAAAAAmAAAACAAAAP//////////"/>
              </a:ext>
            </a:extLst>
          </p:cNvCxnSpPr>
          <p:nvPr/>
        </p:nvCxnSpPr>
        <p:spPr>
          <a:xfrm rot="5400000">
            <a:off x="3107690" y="5575935"/>
            <a:ext cx="500380" cy="8255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triangle" w="med" len="med"/>
          </a:ln>
          <a:effectLst/>
        </p:spPr>
      </p:cxnSp>
      <p:pic>
        <p:nvPicPr>
          <p:cNvPr id="38" name="Picture9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TEflZxMAAAAlAAAAEQAAAC8BAAAAkAAAAEgAAACQAAAASAAAAAAAAAAAAAAAAAAAAAEAAABQAAAAAAAAAAAA4D8AAAAAAADgPwAAAAAAAOA/AAAAAAAA4D8AAAAAAADgPwAAAAAAAOA/AAAAAAAA4D8AAAAAAADgPwAAAAAAAOA/AAAAAAAA4D8CAAAAjAAAAAAAAAAAAAAAFWCC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o6OgKAAAAACgAAAAoAAAAZAAAAGQAAAAAAAAAzMzMAAAAAABQAAAAUAAAAGQAAABkAAAAAAAAAAcAAAA4AAAAAAAAAAAAAAAAAAAA////AAAAAAAAAAAAAAAAAAAAAAAAAAAAAAAAAAAAAABkAAAAZAAAAAAAAAAjAAAABAAAAGQAAAAXAAAAFAAAAAAAAAAAAAAA/38AAP9/AAAAAAAACQAAAAQAAAAB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BVgggX///8BAAAAAAAAAAAAAAAAAAAAAAAAAAAAAAAAAAAAAAAAAAAAAAACf39/AOjo6APMzMwAwMD/AH9/fwAAAAAAAAAAAAAAAAD///8AAAAAACEAAAAYAAAAFAAAAKgSAAAYGgAAVBcAAEoeAAAQAAAAJgAAAAgAAAD//////////w=="/>
              </a:ext>
            </a:extLst>
          </p:cNvPicPr>
          <p:nvPr/>
        </p:nvPicPr>
        <p:blipFill>
          <a:blip r:embed="rId10"/>
          <a:stretch>
            <a:fillRect/>
          </a:stretch>
        </p:blipFill>
        <p:spPr>
          <a:xfrm>
            <a:off x="3032760" y="4241800"/>
            <a:ext cx="759460" cy="6819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9" name="Line3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CgAAAA8BAAAAkAAAAEgAAACQAAAASAAAAAAAAAAAAAAAAAAAAAEAAABQAAAAAAAAAAAA4D8AAAAAAADgPwAAAAAAAOA/AAAAAAAA4D8AAAAAAADgPwAAAAAAAOA/AAAAAAAA4D8AAAAAAADgPwAAAAAAAOA/AAAAAAAA4D8CAAAAjAAAAAAAAAAAAAAAFWCC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o6OgKAAAAACgAAAAoAAAAZAAAAGQAAAAAAAAAzMzMAAAAAABQAAAAUAAAAGQAAABkAAAAAAAAABcAAAAUAAAAAAAAAAAAAAD/fwAA/38AAAAAAAAJAAAABAAAAE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WCCBf///wEAAAAAAAAAAAAAAAAAAAAAAAAAAAAAAAAAAAAAAAAAAAAAAAJ/f38A6OjoA8zMzADAwP8Af39/AAAAAAAAAAAAAAAAAAAAAAAAAAAAIQAAABgAAAAUAAAAdhwAAAkKAACcHAAA3x8AABAAAAAmAAAACAAAAP//////////"/>
              </a:ext>
            </a:extLst>
          </p:cNvSpPr>
          <p:nvPr/>
        </p:nvSpPr>
        <p:spPr>
          <a:xfrm flipV="1">
            <a:off x="4626610" y="1631315"/>
            <a:ext cx="24130" cy="354965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Textbox5"/>
          <p:cNvSpPr txBox="1"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EgAAAA8BAAAAkAAAAEgAAACQAAAASAAAAAAAAAAAAAAAAAAAAAEAAABQAAAAAAAAAAAA4D8AAAAAAADgPwAAAAAAAOA/AAAAAAAA4D8AAAAAAADgPwAAAAAAAOA/AAAAAAAA4D8AAAAAAADgPwAAAAAAAOA/AAAAAAAA4D8CAAAAjAAAAAAAAAAAAAAAFWCC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o6OgKAAAAACgAAAAoAAAAZAAAAGQAAAAAAAAAzMzMAAAAAABQAAAAUAAAAGQAAABkAAAAAAAAABcAAAAUAAAAAAAAAMQD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WCCBf///wEAAAAAAAAAAAAAAAAAAAAAAAAAAAAAAAAAAAAAAAAAAAAAAAJ/f38A6OjoA8zMzADAwP8Af39/AAAAAAAAAAAAAAAAAAAAAAAAAAAAIQAAABgAAAAUAAAAACIAAL4KAADzLAAA5wwAABAAAAAmAAAACAAAAP//////////"/>
              </a:ext>
            </a:extLst>
          </p:cNvSpPr>
          <p:nvPr/>
        </p:nvSpPr>
        <p:spPr>
          <a:xfrm>
            <a:off x="5527040" y="1746250"/>
            <a:ext cx="1779905" cy="3511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in" sz="1400" cap="none">
                <a:solidFill>
                  <a:schemeClr val="tx1"/>
                </a:solidFill>
                <a:latin typeface="Times New Roman" pitchFamily="1" charset="0"/>
                <a:ea typeface="Aptos" charset="0"/>
                <a:cs typeface="Times New Roman" pitchFamily="1" charset="0"/>
              </a:rPr>
              <a:t>TEM MODEL</a:t>
            </a:r>
          </a:p>
          <a:p>
            <a:pPr>
              <a:defRPr lang="en-us"/>
            </a:pPr>
            <a:endParaRPr lang="en-in" sz="1400" cap="none">
              <a:solidFill>
                <a:schemeClr val="tx1"/>
              </a:solidFill>
              <a:latin typeface="Times New Roman" pitchFamily="1" charset="0"/>
              <a:ea typeface="Aptos" charset="0"/>
              <a:cs typeface="Times New Roman" pitchFamily="1" charset="0"/>
            </a:endParaRPr>
          </a:p>
        </p:txBody>
      </p:sp>
      <p:pic>
        <p:nvPicPr>
          <p:cNvPr id="42" name="Picture7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TEflZxMAAAAlAAAAEQAAAC8BAAAAkAAAAEgAAACQAAAASAAAAAAAAAAAAAAAAAAAAAEAAABQAAAAAAAAAAAA4D8AAAAAAADgPwAAAAAAAOA/AAAAAAAA4D8AAAAAAADgPwAAAAAAAOA/AAAAAAAA4D8AAAAAAADgPwAAAAAAAOA/AAAAAAAA4D8CAAAAjAAAAAAAAAAAAAAAFWCC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o6OgKAAAAACgAAAAoAAAAZAAAAGQAAAAAAAAAzMzMAAAAAABQAAAAUAAAAGQAAABkAAAAAAAAAAcAAAA4AAAAAAAAAAAAAAAAAAAA////AAAAAAAAAAAAAAAAAAAAAAAAAAAAAAAAAAAAAABkAAAAZAAAAAAAAAAjAAAABAAAAGQAAAAXAAAAFAAAAAAAAAAAAAAA/38AAP9/AAAAAAAACQAAAAQAAAA6KgkJ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BVgggX///8BAAAAAAAAAAAAAAAAAAAAAAAAAAAAAAAAAAAAAAAAAAAAAAACf39/AOjo6APMzMwAwMD/AH9/fwAAAAAAAAAAAAAAAAD///8AAAAAACEAAAAYAAAAFAAAAD8fAACyDwAAviMAAN8TAAAQAAAAJgAAAAgAAAD//////////w=="/>
              </a:ext>
            </a:extLst>
          </p:cNvPicPr>
          <p:nvPr/>
        </p:nvPicPr>
        <p:blipFill>
          <a:blip r:embed="rId11"/>
          <a:stretch>
            <a:fillRect/>
          </a:stretch>
        </p:blipFill>
        <p:spPr>
          <a:xfrm>
            <a:off x="5079365" y="2551430"/>
            <a:ext cx="730885" cy="67881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3" name="Textbox1"/>
          <p:cNvSpPr txBox="1"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EgAAAA8BAAAAkAAAAEgAAACQAAAASAAAAAAAAAAAAAAAAAAAAAEAAABQAAAAAAAAAAAA4D8AAAAAAADgPwAAAAAAAOA/AAAAAAAA4D8AAAAAAADgPwAAAAAAAOA/AAAAAAAA4D8AAAAAAADgPwAAAAAAAOA/AAAAAAAA4D8CAAAAjAAAAAAAAAAAAAAAFWCC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o6OgKAAAAACgAAAAoAAAAZAAAAGQAAAAAAAAAzMzMAAAAAABQAAAAUAAAAGQAAABkAAAAAAAAABcAAAAUAAAAAAAAAAYF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WCCBf///wEAAAAAAAAAAAAAAAAAAAAAAAAAAAAAAAAAAAAAAAAAAAAAAAJ/f38A6OjoA8zMzADAwP8Af39/AAAAAAAAAAAAAAAAAAAAAAAAAAAAIQAAABgAAAAUAAAAaxwAAAQUAABqJQAA7BcAABAAAAAmAAAACAAAAP//////////"/>
              </a:ext>
            </a:extLst>
          </p:cNvSpPr>
          <p:nvPr/>
        </p:nvSpPr>
        <p:spPr>
          <a:xfrm>
            <a:off x="4619625" y="3253740"/>
            <a:ext cx="1462405" cy="635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in" sz="1600" cap="none">
                <a:solidFill>
                  <a:schemeClr val="tx1"/>
                </a:solidFill>
                <a:latin typeface="Times New Roman" pitchFamily="1" charset="0"/>
                <a:ea typeface="Aptos" charset="0"/>
                <a:cs typeface="Times New Roman" pitchFamily="1" charset="0"/>
              </a:rPr>
              <a:t>Performs Algorithms </a:t>
            </a:r>
          </a:p>
          <a:p>
            <a:pPr>
              <a:defRPr lang="en-us"/>
            </a:pPr>
            <a:endParaRPr lang="en-in" sz="1600" cap="none">
              <a:solidFill>
                <a:schemeClr val="tx1"/>
              </a:solidFill>
              <a:latin typeface="Times New Roman" pitchFamily="1" charset="0"/>
              <a:ea typeface="Aptos" charset="0"/>
              <a:cs typeface="Times New Roman" pitchFamily="1" charset="0"/>
            </a:endParaRPr>
          </a:p>
        </p:txBody>
      </p:sp>
      <p:sp>
        <p:nvSpPr>
          <p:cNvPr id="44" name="Line2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CgAAAA8BAAAAkAAAAEgAAACQAAAASAAAAAAAAAAAAAAAAAAAAAEAAABQAAAAAAAAAAAA4D8AAAAAAADgPwAAAAAAAOA/AAAAAAAA4D8AAAAAAADgPwAAAAAAAOA/AAAAAAAA4D8AAAAAAADgPwAAAAAAAOA/AAAAAAAA4D8CAAAAjAAAAAAAAAAAAAAAFWCCDP///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//8BAAAAf39/AAEAAABkAAAAAAAAABQAAABAHwAAAAAAACYAAAAAAAAAwOD//wAAAAAmAAAAZAAAABYAAABMAAAAAAAAAAAAAAAEAAAAAAAAAAEAAADo6Og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WCCBf///wEAAAAAAAAAAAAAAAAAAAAAAAAAAAAAAAAAAAAAAAAAAAAAAAJ/f38A6OjoA8zMzADAwP8Af39/AAAAAAAAAAAAAAAAAAAAAAAAAAAAIQAAABgAAAAUAAAAlCEAAPkMAABkJgAARg8AABAAAAAmAAAACAAAAP//////////"/>
              </a:ext>
            </a:extLst>
          </p:cNvSpPr>
          <p:nvPr/>
        </p:nvSpPr>
        <p:spPr>
          <a:xfrm flipH="1">
            <a:off x="5458460" y="2108835"/>
            <a:ext cx="782320" cy="37401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Line4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CgAAAA8BAAAAkAAAAEgAAACQAAAASAAAAAAAAAAAAAAAAAAAAAEAAABQAAAAAAAAAAAA4D8AAAAAAADgPwAAAAAAAOA/AAAAAAAA4D8AAAAAAADgPwAAAAAAAOA/AAAAAAAA4D8AAAAAAADgPwAAAAAAAOA/AAAAAAAA4D8CAAAAjAAAAAAAAAAAAAAAFWCCDP///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//8BAAAAf39/AAEAAABkAAAAAAAAABQAAABAHwAAAAAAACYAAAAAAAAAwOD//wAAAAAmAAAAZAAAABYAAABMAAAAAAAAAAAAAAAEAAAAAAAAAAEAAADo6Og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WCCBf///wEAAAAAAAAAAAAAAAAAAAAAAAAAAAAAAAAAAAAAAAAAAAAAAAJ/f38A6OjoA8zMzADAwP8Af39/AAAAAAAAAAAAAAAAAAAAAAAAAAAAIQAAABgAAAAUAAAATSYAAPMMAAD6KgAAag8AABAAAAAmAAAACAAAAP//////////"/>
              </a:ext>
            </a:extLst>
          </p:cNvSpPr>
          <p:nvPr/>
        </p:nvSpPr>
        <p:spPr>
          <a:xfrm>
            <a:off x="6226175" y="2105025"/>
            <a:ext cx="760095" cy="40068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Textbox3"/>
          <p:cNvSpPr txBox="1"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EgAAAA8BAAAAkAAAAEgAAACQAAAASAAAAAAAAAAAAAAAAAAAAAEAAABQAAAAAAAAAAAA4D8AAAAAAADgPwAAAAAAAOA/AAAAAAAA4D8AAAAAAADgPwAAAAAAAOA/AAAAAAAA4D8AAAAAAADgPwAAAAAAAOA/AAAAAAAA4D8CAAAAjAAAAAAAAAAAAAAAFWCC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o6OgKAAAAACgAAAAoAAAAZAAAAGQAAAAAAAAAzMzMAAAAAABQAAAAUAAAAGQAAABkAAAAAAAAABcAAAAUAAAAAAAAADUD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WCCBf///wEAAAAAAAAAAAAAAAAAAAAAAAAAAAAAAAAAAAAAAAAAAAAAAAJ/f38A6OjoA8zMzADAwP8Af39/AAAAAAAAAAAAAAAAAAAAAAAAAAAAIQAAABgAAAAUAAAAQCYAAPQTAAC8LwAAExgAABAAAAAmAAAACAAAAP//////////"/>
              </a:ext>
            </a:extLst>
          </p:cNvSpPr>
          <p:nvPr/>
        </p:nvSpPr>
        <p:spPr>
          <a:xfrm>
            <a:off x="6217920" y="3243580"/>
            <a:ext cx="1541780" cy="6699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in" sz="1600" cap="none">
                <a:solidFill>
                  <a:schemeClr val="tx1"/>
                </a:solidFill>
                <a:latin typeface="Times New Roman" pitchFamily="1" charset="0"/>
                <a:ea typeface="Aptos" charset="0"/>
                <a:cs typeface="Times New Roman" pitchFamily="1" charset="0"/>
              </a:rPr>
              <a:t>Exlainable AI (XAI) </a:t>
            </a:r>
          </a:p>
        </p:txBody>
      </p:sp>
      <p:pic>
        <p:nvPicPr>
          <p:cNvPr id="47" name="Picture8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TEflZxMAAAAlAAAAEQAAAC8BAAAAkAAAAEgAAACQAAAASAAAAAAAAAAAAAAAAAAAAAEAAABQAAAAAAAAAAAA4D8AAAAAAADgPwAAAAAAAOA/AAAAAAAA4D8AAAAAAADgPwAAAAAAAOA/AAAAAAAA4D8AAAAAAADgPwAAAAAAAOA/AAAAAAAA4D8CAAAAjAAAAAAAAAAAAAAAFWCC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o6OgKAAAAACgAAAAoAAAAZAAAAGQAAAAAAAAAzMzMAAAAAABQAAAAUAAAAGQAAABkAAAAAAAAAAcAAAA4AAAAAAAAAAAAAAAAAAAA////AAAAAAAAAAAAAAAAAAAAAAAAAAAAAAAAAAAAAABkAAAAZAAAAAAAAAAjAAAABAAAAGQAAAAXAAAAFAAAAAAAAAAAAAAA/38AAP9/AAAAAAAACQAAAAQAAAA6KgkJ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BVgggX///8BAAAAAAAAAAAAAAAAAAAAAAAAAAAAAAAAAAAAAAAAAAAAAAACf39/AOjo6APMzMwAwMD/AH9/fwAAAAAAAAAAAAAAAAD///8AAAAAACEAAAAYAAAAFAAAAFsoAAB8DwAAbi0AAKoTAAAQAAAAJgAAAAgAAAD//////////w=="/>
              </a:ext>
            </a:extLst>
          </p:cNvPicPr>
          <p:nvPr/>
        </p:nvPicPr>
        <p:blipFill>
          <a:blip r:embed="rId12"/>
          <a:stretch>
            <a:fillRect/>
          </a:stretch>
        </p:blipFill>
        <p:spPr>
          <a:xfrm>
            <a:off x="6560185" y="2517140"/>
            <a:ext cx="824865" cy="6794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8" name="Textbox4"/>
          <p:cNvSpPr txBox="1"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EgAAAA8BAAAAkAAAAEgAAACQAAAASAAAAAAAAAAAAAAAAAAAAAEAAABQAAAAAAAAAAAA4D8AAAAAAADgPwAAAAAAAOA/AAAAAAAA4D8AAAAAAADgPwAAAAAAAOA/AAAAAAAA4D8AAAAAAADgPwAAAAAAAOA/AAAAAAAA4D8CAAAAjAAAAAAAAAAAAAAAFWCC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o6OgKAAAAACgAAAAoAAAAZAAAAGQAAAAAAAAAzMzMAAAAAABQAAAAUAAAAGQAAABkAAAAAAAAABcAAAAUAAAAAAAAAEIE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WCCBf///wEAAAAAAAAAAAAAAAAAAAAAAAAAAAAAAAAAAAAAAAAAAAAAAAJ/f38A6OjoA8zMzADAwP8Af39/AAAAAAAAAAAAAAAAAAAAAAAAAAAAIQAAABgAAAAUAAAA8h4AAGMgAAB1LQAAiCMAABAAAAAmAAAACAAAAP//////////"/>
              </a:ext>
            </a:extLst>
          </p:cNvSpPr>
          <p:nvPr/>
        </p:nvSpPr>
        <p:spPr>
          <a:xfrm>
            <a:off x="5030470" y="5264785"/>
            <a:ext cx="235902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in" sz="1600" cap="none">
                <a:solidFill>
                  <a:schemeClr val="tx1"/>
                </a:solidFill>
                <a:latin typeface="Times New Roman" pitchFamily="1" charset="0"/>
                <a:ea typeface="Aptos" charset="0"/>
                <a:cs typeface="Times New Roman" pitchFamily="1" charset="0"/>
              </a:rPr>
              <a:t>Predicts and explains therapy recommendation</a:t>
            </a:r>
          </a:p>
          <a:p>
            <a:pPr>
              <a:defRPr lang="en-us"/>
            </a:pPr>
            <a:endParaRPr lang="en-in" sz="1600" cap="none">
              <a:solidFill>
                <a:schemeClr val="tx1"/>
              </a:solidFill>
              <a:latin typeface="Times New Roman" pitchFamily="1" charset="0"/>
              <a:ea typeface="Aptos" charset="0"/>
              <a:cs typeface="Times New Roman" pitchFamily="1" charset="0"/>
            </a:endParaRPr>
          </a:p>
        </p:txBody>
      </p:sp>
      <p:sp>
        <p:nvSpPr>
          <p:cNvPr id="49" name="Textbox6"/>
          <p:cNvSpPr txBox="1"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EgAAAA8BAAAAkAAAAEgAAACQAAAASAAAAAAAAAAAAAAAAAAAAAEAAABQAAAAAAAAAAAA4D8AAAAAAADgPwAAAAAAAOA/AAAAAAAA4D8AAAAAAADgPwAAAAAAAOA/AAAAAAAA4D8AAAAAAADgPwAAAAAAAOA/AAAAAAAA4D8CAAAAjAAAAAAAAAAAAAAAFWCC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o6Og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WCCBf///wEAAAAAAAAAAAAAAAAAAAAAAAAAAAAAAAAAAAAAAAAAAAAAAAJ/f38A6OjoA8zMzADAwP8Af39/AAAAAAAAAAAAAAAAAAAAAAAAAAAAIQAAABgAAAAUAAAAzS8AAEkbAAB2OAAAmR4AABAAAAAmAAAACAAAAP//////////"/>
              </a:ext>
            </a:extLst>
          </p:cNvSpPr>
          <p:nvPr/>
        </p:nvSpPr>
        <p:spPr>
          <a:xfrm>
            <a:off x="7770495" y="4435475"/>
            <a:ext cx="1407795" cy="5384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in" sz="1600" cap="none">
                <a:solidFill>
                  <a:schemeClr val="tx1"/>
                </a:solidFill>
                <a:latin typeface="Times New Roman" pitchFamily="1" charset="0"/>
                <a:ea typeface="Aptos" charset="0"/>
                <a:cs typeface="Times New Roman" pitchFamily="1" charset="0"/>
              </a:rPr>
              <a:t>Notification System</a:t>
            </a:r>
          </a:p>
          <a:p>
            <a:pPr>
              <a:defRPr lang="en-us"/>
            </a:pPr>
            <a:endParaRPr lang="en-in" sz="1600" cap="none">
              <a:solidFill>
                <a:schemeClr val="tx1"/>
              </a:solidFill>
              <a:latin typeface="Times New Roman" pitchFamily="1" charset="0"/>
              <a:ea typeface="Aptos" charset="0"/>
              <a:cs typeface="Times New Roman" pitchFamily="1" charset="0"/>
            </a:endParaRPr>
          </a:p>
        </p:txBody>
      </p:sp>
      <p:sp>
        <p:nvSpPr>
          <p:cNvPr id="50" name="Line5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CgAAAA8BAAAAkAAAAEgAAACQAAAASAAAAAAAAAAAAAAAAAAAAAEAAABQAAAAAAAAAAAA4D8AAAAAAADgPwAAAAAAAOA/AAAAAAAA4D8AAAAAAADgPwAAAAAAAOA/AAAAAAAA4D8AAAAAAADgPwAAAAAAAOA/AAAAAAAA4D8CAAAAjAAAAAAAAAAAAAAAFWCC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o6Og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WCCBf///wEAAAAAAAAAAAAAAAAAAAAAAAAAAAAAAAAAAAAAAAAAAAAAAAJ/f38A6OjoA8zMzADAwP8Af39/AAAAAAAAAAAAAAAAAAAAAAAAAAAAIQAAABgAAAAUAAAA0y0AANYhAACgOAAA5SEAABAAAAAmAAAACAAAAP//////////"/>
              </a:ext>
            </a:extLst>
          </p:cNvSpPr>
          <p:nvPr/>
        </p:nvSpPr>
        <p:spPr>
          <a:xfrm>
            <a:off x="7449185" y="5500370"/>
            <a:ext cx="1755775" cy="952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6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CgAAAA8BAAAAkAAAAEgAAACQAAAASAAAAAAAAAAAAAAAAAAAAAEAAABQAAAAAAAAAAAA4D8AAAAAAADgPwAAAAAAAOA/AAAAAAAA4D8AAAAAAADgPwAAAAAAAOA/AAAAAAAA4D8AAAAAAADgPwAAAAAAAOA/AAAAAAAA4D8CAAAAjAAAAAAAAAAAAAAAFWCC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o6Og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WCCBf///wEAAAAAAAAAAAAAAAAAAAAAAAAAAAAAAAAAAAAAAAAAAAAAAAJ/f38A6OjoA8zMzADAwP8Af39/AAAAAAAAAAAAAAAAAAAAAAAAAAAAIQAAABgAAAAUAAAAECwAAAodAAASLAAACCEAABAAAAAmAAAACAAAAP//////////"/>
              </a:ext>
            </a:extLst>
          </p:cNvSpPr>
          <p:nvPr/>
        </p:nvSpPr>
        <p:spPr>
          <a:xfrm flipH="1" flipV="1">
            <a:off x="7162800" y="4720590"/>
            <a:ext cx="1270" cy="64897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53" name="Picture10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TEflZxMAAAAlAAAAEQAAAC8BAAAAkAAAAEgAAACQAAAASAAAAAAAAAAAAAAAAAAAAAEAAABQAAAAAAAAAAAA4D8AAAAAAADgPwAAAAAAAOA/AAAAAAAA4D8AAAAAAADgPwAAAAAAAOA/AAAAAAAA4D8AAAAAAADgPwAAAAAAAOA/AAAAAAAA4D8CAAAAjAAAAAAAAAAAAAAAFWCC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o6OgKAAAAACgAAAAoAAAAZAAAAGQAAAAAAAAAzMzMAAAAAABQAAAAUAAAAGQAAABkAAAAAAAAAAcAAAA4AAAAAAAAAAAAAAAAAAAA////AAAAAAAAAAAAAAAAAAAAAAAAAAAAAAAAAAAAAABkAAAAZAAAAAAAAAAjAAAABAAAAGQAAAAXAAAAFAAAAAAAAAAAAAAA/38AAP9/AAAAAAAACQAAAAQAAAC9LIqp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BVgggX///8BAAAAAAAAAAAAAAAAAAAAAAAAAAAAAAAAAAAAAAAAAAAAAAACf39/AOjo6APMzMwAwMD/AH9/fwAAAAAAAAAAAAAAAAD///8AAAAAACEAAAAYAAAAFAAAAN0kAABvBgAA4igAAHcKAAAAAAAAJgAAAAgAAAD//////////w=="/>
              </a:ext>
            </a:extLst>
          </p:cNvPicPr>
          <p:nvPr/>
        </p:nvPicPr>
        <p:blipFill>
          <a:blip r:embed="rId13"/>
          <a:stretch>
            <a:fillRect/>
          </a:stretch>
        </p:blipFill>
        <p:spPr>
          <a:xfrm>
            <a:off x="5992495" y="1045845"/>
            <a:ext cx="653415" cy="6553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4" name="Textbox7"/>
          <p:cNvSpPr txBox="1"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EgAAAA8BAAAAkAAAAEgAAACQAAAASAAAAAAAAAAAAAAAAAAAAAEAAABQAAAAAAAAAAAA4D8AAAAAAADgPwAAAAAAAOA/AAAAAAAA4D8AAAAAAADgPwAAAAAAAOA/AAAAAAAA4D8AAAAAAADgPwAAAAAAAOA/AAAAAAAA4D8CAAAAjAAAAAAAAAAAAAAAFWCC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o6OgKAAAAACgAAAAoAAAAZAAAAGQAAAAAAAAAzMzMAAAAAABQAAAAUAAAAGQAAABkAAAAAAAAABcAAAAUAAAAAAAAACMDAAD/fwAA/38AAAAAAAAJAAAABAAAAM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WCCBf///wEAAAAAAAAAAAAAAAAAAAAAAAAAAAAAAAAAAAAAAAAAAAAAAAJ/f38A6OjoA8zMzADAwP8Af39/AAAAAAAAAAAAAAAAAAAAAAAAAAAAIQAAABgAAAAUAAAAxS8AAPgkAADmNwAAXCgAAAAAAAAmAAAACAAAAP//////////"/>
              </a:ext>
            </a:extLst>
          </p:cNvSpPr>
          <p:nvPr/>
        </p:nvSpPr>
        <p:spPr>
          <a:xfrm>
            <a:off x="7765415" y="6009640"/>
            <a:ext cx="1321435" cy="5511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in" sz="1600" cap="none">
                <a:solidFill>
                  <a:schemeClr val="tx1"/>
                </a:solidFill>
                <a:latin typeface="Times New Roman" pitchFamily="1" charset="0"/>
                <a:ea typeface="Aptos" charset="0"/>
                <a:cs typeface="Times New Roman" pitchFamily="1" charset="0"/>
              </a:rPr>
              <a:t>User Interface (UI)</a:t>
            </a:r>
          </a:p>
          <a:p>
            <a:pPr>
              <a:defRPr lang="en-us"/>
            </a:pPr>
            <a:endParaRPr lang="en-in" sz="1600" cap="none">
              <a:solidFill>
                <a:schemeClr val="tx1"/>
              </a:solidFill>
              <a:latin typeface="Times New Roman" pitchFamily="1" charset="0"/>
              <a:ea typeface="Aptos" charset="0"/>
              <a:cs typeface="Times New Roman" pitchFamily="1" charset="0"/>
            </a:endParaRPr>
          </a:p>
        </p:txBody>
      </p:sp>
      <p:sp>
        <p:nvSpPr>
          <p:cNvPr id="55" name="Line8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CgAAAA8BAAAAkAAAAEgAAACQAAAASAAAAAAAAAAAAAAAAAAAAAEAAABQAAAAAAAAAAAA4D8AAAAAAADgPwAAAAAAAOA/AAAAAAAA4D8AAAAAAADgPwAAAAAAAOA/AAAAAAAA4D8AAAAAAADgPwAAAAAAAOA/AAAAAAAA4D8CAAAAjAAAAAAAAAAAAAAAFWCC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o6OgKAAAAACgAAAAoAAAAZAAAAGQAAAAAAAAAzMzMAAAAAABQAAAAUAAAAGQAAABkAAAAAAAAABcAAAAUAAAAAAAAAAAAAAD/fwAA/38AAAAAAAAJAAAABAAAANP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WCCBf///wEAAAAAAAAAAAAAAAAAAAAAAAAAAAAAAAAAAAAAAAAAAAAAAAJ/f38A6OjoA8zMzADAwP8Af39/AAAAAAAAAAAAAAAAAAAAAAAAAAAAIQAAABgAAAAUAAAA9SsAACokAAD3KwAAiCYAAAAAAAAmAAAACAAAAP//////////"/>
              </a:ext>
            </a:extLst>
          </p:cNvSpPr>
          <p:nvPr/>
        </p:nvSpPr>
        <p:spPr>
          <a:xfrm>
            <a:off x="7145655" y="5878830"/>
            <a:ext cx="1270" cy="38481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Textbox8"/>
          <p:cNvSpPr txBox="1"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EgAAAA8BAAAAkAAAAEgAAACQAAAASAAAAAAAAAAAAAAAAAAAAAEAAABQAAAAAAAAAAAA4D8AAAAAAADgPwAAAAAAAOA/AAAAAAAA4D8AAAAAAADgPwAAAAAAAOA/AAAAAAAA4D8AAAAAAADgPwAAAAAAAOA/AAAAAAAA4D8CAAAAjAAAAAAAAAAAAAAAFWCC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o6OgKAAAAACgAAAAoAAAAZAAAAGQAAAAAAAAAzMzMAAAAAABQAAAAUAAAAGQAAABkAAAAAAAAABcAAAAUAAAAAAAAAMQD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WCCBf///wEAAAAAAAAAAAAAAAAAAAAAAAAAAAAAAAAAAAAAAAAAAAAAAAJ/f38A6OjoA8zMzADAwP8Af39/AAAAAAAAAAAAAAAAAAAAAAAAAAAAIQAAABgAAAAUAAAAAzgAAMwIAABARQAA7AoAAAAAAAAmAAAACAAAAP//////////"/>
              </a:ext>
            </a:extLst>
          </p:cNvSpPr>
          <p:nvPr/>
        </p:nvSpPr>
        <p:spPr>
          <a:xfrm>
            <a:off x="9105265" y="1430020"/>
            <a:ext cx="2152015" cy="345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lang="en-in" cap="none">
                <a:latin typeface="Times New Roman" pitchFamily="1" charset="0"/>
                <a:ea typeface="Aptos" charset="0"/>
                <a:cs typeface="Times New Roman" pitchFamily="1" charset="0"/>
              </a:defRPr>
            </a:pPr>
            <a:r>
              <a:t>Doctor</a:t>
            </a:r>
          </a:p>
        </p:txBody>
      </p:sp>
      <p:sp>
        <p:nvSpPr>
          <p:cNvPr id="59" name="Line1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CgAAAA8BAAAAkAAAAEgAAACQAAAASAAAAAAAAAAAAAAAAAAAAAEAAABQAAAAAAAAAAAA4D8AAAAAAADgPwAAAAAAAOA/AAAAAAAA4D8AAAAAAADgPwAAAAAAAOA/AAAAAAAA4D8AAAAAAADgPwAAAAAAAOA/AAAAAAAA4D8CAAAAjAAAAAAAAAAAAAAAFWCC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o6OgKAAAAACgAAAAoAAAAZAAAAGQAAAAAAAAAzMzMAAAAAABQAAAAUAAAAGQAAABkAAAAAAAAABcAAAAUAAAAAAAAAAAAAAD/fwAA/38AAAAAAAAJAAAABAAAAEw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WCCBf///wEAAAAAAAAAAAAAAAAAAAAAAAAAAAAAAAAAAAAAAAAAAAAAAAJ/f38A6OjoA8zMzADAwP8Af39/AAAAAAAAAAAAAAAAAAAAAAAAAAAAIQAAABgAAAAUAAAAhzgAAOcJAACROAAA3CEAABAAAAAmAAAACAAAAP//////////"/>
              </a:ext>
            </a:extLst>
          </p:cNvSpPr>
          <p:nvPr/>
        </p:nvSpPr>
        <p:spPr>
          <a:xfrm flipH="1" flipV="1">
            <a:off x="9189085" y="1609725"/>
            <a:ext cx="6350" cy="389445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Textbox10"/>
          <p:cNvSpPr txBox="1"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EgAAAA8BAAAAkAAAAEgAAACQAAAASAAAAAAAAAAAAAAAAAAAAAEAAABQAAAAAAAAAAAA4D8AAAAAAADgPwAAAAAAAOA/AAAAAAAA4D8AAAAAAADgPwAAAAAAAOA/AAAAAAAA4D8AAAAAAADgPwAAAAAAAOA/AAAAAAAA4D8CAAAAjAAAAAAAAAAAAAAAFWCC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o6OgKAAAAACgAAAAoAAAAZAAAAGQAAAAAAAAAzMzMAAAAAABQAAAAUAAAAGQAAABkAAAAAAAAABcAAAAUAAAAAAAAAAUF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WCCBf///wEAAAAAAAAAAAAAAAAAAAAAAAAAAAAAAAAAAAAAAAAAAAAAAAJ/f38A6OjoA8zMzADAwP8Af39/AAAAAAAAAAAAAAAAAAAAAAAAAAAAIQAAABgAAAAUAAAALDoAAHARAABBQgAAZhQAAAAAAAAmAAAACAAAAP//////////"/>
              </a:ext>
            </a:extLst>
          </p:cNvSpPr>
          <p:nvPr/>
        </p:nvSpPr>
        <p:spPr>
          <a:xfrm>
            <a:off x="9456420" y="2834640"/>
            <a:ext cx="1313815" cy="481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cap="none" spc="0" baseline="0">
                <a:solidFill>
                  <a:srgbClr val="000000"/>
                </a:solidFill>
                <a:effectLst/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Interacts with patient data</a:t>
            </a:r>
          </a:p>
        </p:txBody>
      </p:sp>
      <p:sp>
        <p:nvSpPr>
          <p:cNvPr id="63" name="Textbox11"/>
          <p:cNvSpPr txBox="1"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EgAAAA8BAAAAkAAAAEgAAACQAAAASAAAAAAAAAAAAAAAAAAAAAEAAABQAAAAAAAAAAAA4D8AAAAAAADgPwAAAAAAAOA/AAAAAAAA4D8AAAAAAADgPwAAAAAAAOA/AAAAAAAA4D8AAAAAAADgPwAAAAAAAOA/AAAAAAAA4D8CAAAAjAAAAAAAAAAAAAAAFWCC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o6OgKAAAAACgAAAAoAAAAZAAAAGQAAAAAAAAAzMzMAAAAAABQAAAAUAAAAGQAAABkAAAAAAAAABcAAAAUAAAAAAAAAAUF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WCCBf///wEAAAAAAAAAAAAAAAAAAAAAAAAAAAAAAAAAAAAAAAAAAAAAAAJ/f38A6OjoA8zMzADAwP8Af39/AAAAAAAAAAAAAAAAAAAAAAAAAAAAIQAAABgAAAAUAAAArToAANgZAAAmRAAA3xwAAAAAAAAmAAAACAAAAP//////////"/>
              </a:ext>
            </a:extLst>
          </p:cNvSpPr>
          <p:nvPr/>
        </p:nvSpPr>
        <p:spPr>
          <a:xfrm>
            <a:off x="9419748" y="4201975"/>
            <a:ext cx="1539875" cy="492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en-in" sz="1400" cap="none" dirty="0">
                <a:solidFill>
                  <a:schemeClr val="tx1"/>
                </a:solidFill>
                <a:latin typeface="Times New Roman" pitchFamily="1" charset="0"/>
                <a:ea typeface="Aptos" charset="0"/>
                <a:cs typeface="Times New Roman" pitchFamily="1" charset="0"/>
              </a:rPr>
              <a:t>Reviews Therapy Recommendation</a:t>
            </a:r>
          </a:p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cap="none" spc="0" baseline="0">
                <a:solidFill>
                  <a:srgbClr val="000000"/>
                </a:solidFill>
                <a:effectLst/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endParaRPr lang="en-in" sz="1400" cap="none" dirty="0">
              <a:solidFill>
                <a:schemeClr val="tx1"/>
              </a:solidFill>
              <a:latin typeface="Times New Roman" pitchFamily="1" charset="0"/>
              <a:ea typeface="Aptos" charset="0"/>
              <a:cs typeface="Times New Roman" pitchFamily="1" charset="0"/>
            </a:endParaRPr>
          </a:p>
        </p:txBody>
      </p:sp>
      <p:pic>
        <p:nvPicPr>
          <p:cNvPr id="64" name="Picture12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TEflZxMAAAAlAAAAEQAAAC8BAAAAkAAAAEgAAACQAAAASAAAAAAAAAAAAAAAAAAAAAEAAABQAAAAAAAAAAAA4D8AAAAAAADgPwAAAAAAAOA/AAAAAAAA4D8AAAAAAADgPwAAAAAAAOA/AAAAAAAA4D8AAAAAAADgPwAAAAAAAOA/AAAAAAAA4D8CAAAAjAAAAAAAAAAAAAAAFWCC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o6Og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BVgggX///8BAAAAAAAAAAAAAAAAAAAAAAAAAAAAAAAAAAAAAAAAAAAAAAACf39/AOjo6APMzMwAwMD/AH9/fwAAAAAAAAAAAAAAAAD///8AAAAAACEAAAAYAAAAFAAAAGoyAAA4FwAAJDYAABQbAAAAAAAAJgAAAAgAAAD//////////w=="/>
              </a:ext>
            </a:extLst>
          </p:cNvPicPr>
          <p:nvPr/>
        </p:nvPicPr>
        <p:blipFill>
          <a:blip r:embed="rId14"/>
          <a:stretch>
            <a:fillRect/>
          </a:stretch>
        </p:blipFill>
        <p:spPr>
          <a:xfrm>
            <a:off x="8195310" y="3774440"/>
            <a:ext cx="605790" cy="62738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5" name="Picture13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TEflZxMAAAAlAAAAEQAAAC8BAAAAkAAAAEgAAACQAAAASAAAAAAAAAAAAAAAAAAAAAEAAABQAAAAAAAAAAAA4D8AAAAAAADgPwAAAAAAAOA/AAAAAAAA4D8AAAAAAADgPwAAAAAAAOA/AAAAAAAA4D8AAAAAAADgPwAAAAAAAOA/AAAAAAAA4D8CAAAAjAAAAAAAAAAAAAAAFWCC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o6OgKAAAAACgAAAAoAAAAZAAAAGQAAAAAAAAAzMzMAAAAAABQAAAAUAAAAGQAAABkAAAAAAAAAAcAAAA4AAAAAAAAAAAAAAAAAAAA////AAAAAAAAAAAAAAAAAAAAAAAAAAAAAAAAAAAAAABkAAAAZAAAAAAAAAAjAAAABAAAAGQAAAAXAAAAFAAAAAAAAAAAAAAA/38AAP9/AAAAAAAACQAAAAQAAAAB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BVgggX///8BAAAAAAAAAAAAAAAAAAAAAAAAAAAAAAAAAAAAAAAAAAAAAAACf39/AOjo6APMzMwAwMD/AH9/fwAAAAAAAAAAAAAAAAD///8AAAAAACEAAAAYAAAAFAAAAFQyAABFIgAAeDUAAO8kAAAAAAAAJgAAAAgAAAD//////////w=="/>
              </a:ext>
            </a:extLst>
          </p:cNvPicPr>
          <p:nvPr/>
        </p:nvPicPr>
        <p:blipFill>
          <a:blip r:embed="rId15"/>
          <a:stretch>
            <a:fillRect/>
          </a:stretch>
        </p:blipFill>
        <p:spPr>
          <a:xfrm>
            <a:off x="8181340" y="5570855"/>
            <a:ext cx="510540" cy="43307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6" name="Picture14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TEflZxMAAAAlAAAAEQAAAC8BAAAAkAAAAEgAAACQAAAASAAAAAAAAAAAAAAAAAAAAAEAAABQAAAAAAAAAAAA4D8AAAAAAADgPwAAAAAAAOA/AAAAAAAA4D8AAAAAAADgPwAAAAAAAOA/AAAAAAAA4D8AAAAAAADgPwAAAAAAAOA/AAAAAAAA4D8CAAAAjAAAAAAAAAAAAAAAFWCC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o6Og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BVgggX///8BAAAAAAAAAAAAAAAAAAAAAAAAAAAAAAAAAAAAAAAAAAAAAAACf39/AOjo6APMzMwAwMD/AH9/fwAAAAAAAAAAAAAAAAD///8AAAAAACEAAAAYAAAAFAAAAAw9AADsFgAA+kAAAOgZAAAAAAAAJgAAAAgAAAD//////////w=="/>
              </a:ext>
            </a:extLst>
          </p:cNvPicPr>
          <p:nvPr/>
        </p:nvPicPr>
        <p:blipFill>
          <a:blip r:embed="rId16"/>
          <a:stretch>
            <a:fillRect/>
          </a:stretch>
        </p:blipFill>
        <p:spPr>
          <a:xfrm>
            <a:off x="9804718" y="3726470"/>
            <a:ext cx="638810" cy="4851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7" name="Textbox9"/>
          <p:cNvSpPr txBox="1"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EgAAAA8BAAAAkAAAAEgAAACQAAAASAAAAAAAAAAAAAAAAAAAAAEAAABQAAAAAAAAAAAA4D8AAAAAAADgPwAAAAAAAOA/AAAAAAAA4D8AAAAAAADgPwAAAAAAAOA/AAAAAAAA4D8AAAAAAADgPwAAAAAAAOA/AAAAAAAA4D8CAAAAjAAAAAAAAAAAAAAAFWCC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o6OgKAAAAACgAAAAoAAAAZAAAAGQAAAAAAAAAzMzMAAAAAABQAAAAUAAAAGQAAABkAAAAAAAAABcAAAAUAAAAAAAAALoDAAD/fwAA/38AAAAAAAAJAAAABAAAANT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WCCBf///wEAAAAAAAAAAAAAAAAAAAAAAAAAAAAAAAAAAAAAAAAAAAAAAAJ/f38A6OjoA8zMzADAwP8Af39/AAAAAAAAAAAAAAAAAAAAAAAAAAAAIQAAABgAAAAUAAAAS0MAAEcdAAC7SAAARiAAAAAAAAAmAAAACAAAAP//////////"/>
              </a:ext>
            </a:extLst>
          </p:cNvSpPr>
          <p:nvPr/>
        </p:nvSpPr>
        <p:spPr>
          <a:xfrm>
            <a:off x="10939145" y="4759325"/>
            <a:ext cx="883920" cy="4870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cap="none" spc="0" baseline="0">
                <a:solidFill>
                  <a:srgbClr val="000000"/>
                </a:solidFill>
                <a:effectLst/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Patient Records</a:t>
            </a:r>
          </a:p>
        </p:txBody>
      </p:sp>
      <p:sp>
        <p:nvSpPr>
          <p:cNvPr id="68" name="Textbox12"/>
          <p:cNvSpPr txBox="1"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EgAAAA8BAAAAkAAAAEgAAACQAAAASAAAAAAAAAAAAAAAAAAAAAEAAABQAAAAAAAAAAAA4D8AAAAAAADgPwAAAAAAAOA/AAAAAAAA4D8AAAAAAADgPwAAAAAAAOA/AAAAAAAA4D8AAAAAAADgPwAAAAAAAOA/AAAAAAAA4D8CAAAAjAAAAAAAAAAAAAAAFWCC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o6OgKAAAAACgAAAAoAAAAZAAAAGQAAAAAAAAAzMzMAAAAAABQAAAAUAAAAGQAAABkAAAAAAAAABcAAAAUAAAAAAAAALoD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WCCBf///wEAAAAAAAAAAAAAAAAAAAAAAAAAAAAAAAAAAAAAAAAAAAAAAAJ/f38A6OjoA8zMzADAwP8Af39/AAAAAAAAAAAAAAAAAAAAAAAAAAAAIQAAABgAAAAUAAAAj0MAAJ0hAACHSAAAzyQAAAAAAAAmAAAACAAAAP//////////"/>
              </a:ext>
            </a:extLst>
          </p:cNvSpPr>
          <p:nvPr/>
        </p:nvSpPr>
        <p:spPr>
          <a:xfrm>
            <a:off x="10982325" y="5464175"/>
            <a:ext cx="807720" cy="519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cap="none" spc="0" baseline="0">
                <a:solidFill>
                  <a:srgbClr val="000000"/>
                </a:solidFill>
                <a:effectLst/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Clinicial History</a:t>
            </a:r>
          </a:p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cap="none" spc="0" baseline="0">
                <a:solidFill>
                  <a:srgbClr val="000000"/>
                </a:solidFill>
                <a:effectLst/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endParaRPr/>
          </a:p>
        </p:txBody>
      </p:sp>
      <p:cxnSp>
        <p:nvCxnSpPr>
          <p:cNvPr id="69" name="Connector7"/>
          <p:cNvCxn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M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gAAAADAwP8Af39/AAAAAAAAAAAAAAAAAAAAAAAAAAAAIQAAABgAAAAUAAAAuzsAAIgoAADzPQAAkigAABAAAAAmAAAACAAAAP//////////"/>
              </a:ext>
            </a:extLst>
          </p:cNvCxnSpPr>
          <p:nvPr/>
        </p:nvCxnSpPr>
        <p:spPr>
          <a:xfrm rot="16200000" flipH="1">
            <a:off x="9886950" y="6411595"/>
            <a:ext cx="6350" cy="36068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triangle" w="med" len="med"/>
          </a:ln>
          <a:effectLst/>
        </p:spPr>
      </p:cxnSp>
      <p:sp>
        <p:nvSpPr>
          <p:cNvPr id="70" name="Textbox13"/>
          <p:cNvSpPr txBox="1"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EgAAAA8BAAAAkAAAAEgAAACQAAAASAAAAAAAAAAAAAAAAAAAAAEAAABQAAAAAAAAAAAA4D8AAAAAAADgPwAAAAAAAOA/AAAAAAAA4D8AAAAAAADgPwAAAAAAAOA/AAAAAAAA4D8AAAAAAADgPwAAAAAAAOA/AAAAAAAA4D8CAAAAjAAAAAAAAAAAAAAAFWCC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o6OgKAAAAACgAAAAoAAAAZAAAAGQAAAAAAAAAzMzMAAAAAABQAAAAUAAAAGQAAABkAAAAAAAAABcAAAAUAAAAAAAAANkDAAD/fwAA/38AAAAAAAAJAAAABAAAAEw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WCCBf///wEAAAAAAAAAAAAAAAAAAAAAAAAAAAAAAAAAAAAAAAAAAAAAAAJ/f38A6OjoA8zMzADAwP8Af39/AAAAAAAAAAAAAAAAAAAAAAAAAAAAIQAAABgAAAAUAAAAmkMAADkmAABiSQAAKSkAAAAAAAAmAAAACAAAAP//////////"/>
              </a:ext>
            </a:extLst>
          </p:cNvSpPr>
          <p:nvPr/>
        </p:nvSpPr>
        <p:spPr>
          <a:xfrm>
            <a:off x="10989310" y="6213475"/>
            <a:ext cx="939800" cy="477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cap="none" spc="0" baseline="0">
                <a:solidFill>
                  <a:srgbClr val="000000"/>
                </a:solidFill>
                <a:effectLst/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Cognitive Scores</a:t>
            </a:r>
          </a:p>
        </p:txBody>
      </p:sp>
      <p:pic>
        <p:nvPicPr>
          <p:cNvPr id="71" name="Picture15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TEflZxMAAAAlAAAAEQAAAC8BAAAAkAAAAEgAAACQAAAASAAAAAAAAAAAAAAAAAAAAAEAAABQAAAAAAAAAAAA4D8AAAAAAADgPwAAAAAAAOA/AAAAAAAA4D8AAAAAAADgPwAAAAAAAOA/AAAAAAAA4D8AAAAAAADgPwAAAAAAAOA/AAAAAAAA4D8CAAAAjAAAAAAAAAAAAAAAFWCC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o6Og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BVgggX///8BAAAAAAAAAAAAAAAAAAAAAAAAAAAAAAAAAAAAAAAAAAAAAAACf39/AOjo6APMzMwAwMD/AH9/fwAAAAAAAAAAAAAAAAD///8AAAAAACEAAAAYAAAAFAAAAGU+AACeJQAAl0MAADAqAAAAAAAAJgAAAAgAAAD//////////w=="/>
              </a:ext>
            </a:extLst>
          </p:cNvPicPr>
          <p:nvPr/>
        </p:nvPicPr>
        <p:blipFill>
          <a:blip r:embed="rId17"/>
          <a:stretch>
            <a:fillRect/>
          </a:stretch>
        </p:blipFill>
        <p:spPr>
          <a:xfrm>
            <a:off x="10142855" y="6115050"/>
            <a:ext cx="844550" cy="7429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2" name="Picture17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TEflZxMAAAAlAAAAEQAAAC8BAAAAkAAAAEgAAACQAAAASAAAAAAAAAAAAAAAAAAAAAEAAABQAAAAAAAAAAAA4D8AAAAAAADgPwAAAAAAAOA/AAAAAAAA4D8AAAAAAADgPwAAAAAAAOA/AAAAAAAA4D8AAAAAAADgPwAAAAAAAOA/AAAAAAAA4D8CAAAAjAAAAAAAAAAAAAAAFWCC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o6OgKAAAAACgAAAAoAAAAZAAAAGQAAAAAAAAAzMzMAAAAAABQAAAAUAAAAGQAAABkAAAAAAAAAAcAAAA4AAAAAAAAAAAAAAAAAAAA////AAAAAAAAAAAAAAAAAAAAAAAAAAAAAAAAAAAAAABkAAAAZAAAAAAAAAAjAAAABAAAAGQAAAAXAAAAFAAAAAAAAAAAAAAA/38AAP9/AAAAAAAACQAAAAQAAAAAAAAE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BVgggX///8BAAAAAAAAAAAAAAAAAAAAAAAAAAAAAAAAAAAAAAAAAAAAAAACf39/AOjo6APMzMwAwMD/AH9/fwAAAAAAAAAAAAAAAAD///8AAAAAACEAAAAYAAAAFAAAADQ/AABYIQAAREIAAOYkAAAAAAAAJgAAAAgAAAD//////////w=="/>
              </a:ext>
            </a:extLst>
          </p:cNvPicPr>
          <p:nvPr/>
        </p:nvPicPr>
        <p:blipFill>
          <a:blip r:embed="rId18"/>
          <a:stretch>
            <a:fillRect/>
          </a:stretch>
        </p:blipFill>
        <p:spPr>
          <a:xfrm>
            <a:off x="10274300" y="5420360"/>
            <a:ext cx="497840" cy="577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3" name="Picture16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TEflZxMAAAAlAAAAEQAAAC8BAAAAkAAAAEgAAACQAAAASAAAAAAAAAAAAAAAAAAAAAEAAABQAAAAAAAAAAAA4D8AAAAAAADgPwAAAAAAAOA/AAAAAAAA4D8AAAAAAADgPwAAAAAAAOA/AAAAAAAA4D8AAAAAAADgPwAAAAAAAOA/AAAAAAAA4D8CAAAAjAAAAAAAAAAAAAAAFWCC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o6OgKAAAAACgAAAAoAAAAZAAAAGQAAAAAAAAAzMzMAAAAAABQAAAAUAAAAGQAAABkAAAAAAAAAAcAAAA4AAAAAAAAAAAAAAAAAAAA////AAAAAAAAAAAAAAAAAAAAAAAAAAAAAAAAAAAAAABkAAAAZAAAAAAAAAAjAAAABAAAAGQAAAAXAAAAFAAAAAAAAAAAAAAA/38AAP9/AAAAAAAACQAAAAQAAAAB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BVgggX///8BAAAAAAAAAAAAAAAAAAAAAAAAAAAAAAAAAAAAAAAAAAAAAAACf39/AOjo6APMzMwAwMD/AH9/fwAAAAAAAAAAAAAAAAD///8AAAAAACEAAAAYAAAAFAAAANQ+AADYHAAAlEIAAHsgAAAAAAAAJgAAAAgAAAD//////////w=="/>
              </a:ext>
            </a:extLst>
          </p:cNvPicPr>
          <p:nvPr/>
        </p:nvPicPr>
        <p:blipFill>
          <a:blip r:embed="rId19"/>
          <a:stretch>
            <a:fillRect/>
          </a:stretch>
        </p:blipFill>
        <p:spPr>
          <a:xfrm>
            <a:off x="10213340" y="4688840"/>
            <a:ext cx="609600" cy="591185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74" name="Connector8"/>
          <p:cNvCxnSpPr>
            <a:cxnSpLocks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M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gAAAADAwP8Af39/AAAAAAAAAAAAAAAAAAAAAAAAAAAAIQAAABgAAAAUAAAAjT4AAOwKAACiPgAAbA0AABAAAAAmAAAACAAAAP//////////"/>
              </a:ext>
            </a:extLst>
          </p:cNvCxnSpPr>
          <p:nvPr/>
        </p:nvCxnSpPr>
        <p:spPr>
          <a:xfrm>
            <a:off x="10181272" y="1737518"/>
            <a:ext cx="16828" cy="35337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75" name="Connector5"/>
          <p:cNvCxn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NT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gAAAADAwP8Af39/AAAAAAAAAAAAAAAAAAAAAAAAAAAAIQAAABgAAAAUAAAAMj4AAGQUAABHPgAA5BYAABAAAAAmAAAACAAAAP//////////"/>
              </a:ext>
            </a:extLst>
          </p:cNvCxnSpPr>
          <p:nvPr/>
        </p:nvCxnSpPr>
        <p:spPr>
          <a:xfrm rot="5400000">
            <a:off x="9914255" y="3510915"/>
            <a:ext cx="406400" cy="13335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triangle" w="med" len="med"/>
          </a:ln>
          <a:effectLst/>
        </p:spPr>
      </p:cxnSp>
      <p:pic>
        <p:nvPicPr>
          <p:cNvPr id="76" name="Picture18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TEflZxMAAAAlAAAAEQAAAC8BAAAAkAAAAEgAAACQAAAASAAAAAAAAAAAAAAAAAAAAAEAAABQAAAAAAAAAAAA4D8AAAAAAADgPwAAAAAAAOA/AAAAAAAA4D8AAAAAAADgPwAAAAAAAOA/AAAAAAAA4D8AAAAAAADgPwAAAAAAAOA/AAAAAAAA4D8CAAAAjAAAAAAAAAAAAAAAFWCC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o6OgKAAAAACgAAAAoAAAAZAAAAGQAAAAAAAAAzMzMAAAAAABQAAAAUAAAAGQAAABkAAAAAAAAAAcAAAA4AAAAAAAAAAAAAAAAAAAA////AAAAAAAAAAAAAAAAAAAAAAAAAAAAAAAAAAAAAABkAAAAZAAAAAAAAAAjAAAABAAAAGQAAAAXAAAAFAAAAAAAAAAAAAAA/38AAP9/AAAAAAAACQAAAAQAAAAAAAAq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BVgggX///8BAAAAAAAAAAAAAAAAAAAAAAAAAAAAAAAAAAAAAAAAAAAAAAACf39/AOjo6APMzMwAwMD/AH9/fwAAAAAAAAAAAAAAAAD///8AAAAAACEAAAAYAAAAFAAAAPQjAACSHQAAzigAABUhAAAAAAAAJgAAAAgAAAD//////////w=="/>
              </a:ext>
            </a:extLst>
          </p:cNvPicPr>
          <p:nvPr/>
        </p:nvPicPr>
        <p:blipFill>
          <a:blip r:embed="rId20"/>
          <a:stretch>
            <a:fillRect/>
          </a:stretch>
        </p:blipFill>
        <p:spPr>
          <a:xfrm>
            <a:off x="5844540" y="4806950"/>
            <a:ext cx="788670" cy="570865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78" name="Straight Arrow Connector 44">
            <a:extLst>
              <a:ext uri="{FF2B5EF4-FFF2-40B4-BE49-F238E27FC236}">
                <a16:creationId xmlns:a16="http://schemas.microsoft.com/office/drawing/2014/main" id="{DE9A6D03-CF2D-1F37-BE7C-CE29920FF420}"/>
              </a:ext>
            </a:extLst>
          </p:cNvPr>
          <p:cNvCxn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gAAAADAwP8Af39/AAAAAAAAAAAAAAAAAAAAAAAAAAAAIQAAABgAAAAUAAAAZhwAAAkKAACaIAAACwoAABAAAAAmAAAACAAAAP//////////"/>
              </a:ext>
            </a:extLst>
          </p:cNvCxnSpPr>
          <p:nvPr/>
        </p:nvCxnSpPr>
        <p:spPr>
          <a:xfrm rot="16200000" flipH="1">
            <a:off x="4949190" y="4852035"/>
            <a:ext cx="1270" cy="68326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80" name="Straight Arrow Connector 26">
            <a:extLst>
              <a:ext uri="{FF2B5EF4-FFF2-40B4-BE49-F238E27FC236}">
                <a16:creationId xmlns:a16="http://schemas.microsoft.com/office/drawing/2014/main" id="{86F8BEAE-CAD9-5CB1-7B5E-3A284BE2D095}"/>
              </a:ext>
            </a:extLst>
          </p:cNvPr>
          <p:cNvCxn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gAAAADAwP8Af39/AAAAAAAAAAAAAAAAAAAAAAAAAAAAIQAAABgAAAAUAAAAnw4AAGoJAABvEQAAfgkAABAAAAAmAAAACAAAAP//////////"/>
              </a:ext>
            </a:extLst>
          </p:cNvCxnSpPr>
          <p:nvPr/>
        </p:nvCxnSpPr>
        <p:spPr>
          <a:xfrm>
            <a:off x="9192174" y="1598943"/>
            <a:ext cx="457200" cy="1270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triangle" w="med" len="med"/>
          </a:ln>
          <a:effectLst/>
        </p:spPr>
      </p:cxnSp>
      <p:pic>
        <p:nvPicPr>
          <p:cNvPr id="87" name="Picture 86">
            <a:extLst>
              <a:ext uri="{FF2B5EF4-FFF2-40B4-BE49-F238E27FC236}">
                <a16:creationId xmlns:a16="http://schemas.microsoft.com/office/drawing/2014/main" id="{3AEAB3C2-C237-5AAB-8DAD-43D696AA0B1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549" y="2218319"/>
            <a:ext cx="639545" cy="498845"/>
          </a:xfrm>
          <a:prstGeom prst="rect">
            <a:avLst/>
          </a:prstGeom>
        </p:spPr>
      </p:pic>
      <p:cxnSp>
        <p:nvCxnSpPr>
          <p:cNvPr id="88" name="Straight Arrow Connector 44">
            <a:extLst>
              <a:ext uri="{FF2B5EF4-FFF2-40B4-BE49-F238E27FC236}">
                <a16:creationId xmlns:a16="http://schemas.microsoft.com/office/drawing/2014/main" id="{5B44AFBD-2673-7E54-DC12-EF2D28B486FD}"/>
              </a:ext>
            </a:extLst>
          </p:cNvPr>
          <p:cNvCxn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gAAAADAwP8Af39/AAAAAAAAAAAAAAAAAAAAAAAAAAAAIQAAABgAAAAUAAAAZhwAAAkKAACaIAAACwoAABAAAAAmAAAACAAAAP//////////"/>
              </a:ext>
            </a:extLst>
          </p:cNvCxnSpPr>
          <p:nvPr/>
        </p:nvCxnSpPr>
        <p:spPr>
          <a:xfrm rot="16200000" flipH="1">
            <a:off x="7506127" y="4378325"/>
            <a:ext cx="1270" cy="68326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89" name="Straight Arrow Connector 44">
            <a:extLst>
              <a:ext uri="{FF2B5EF4-FFF2-40B4-BE49-F238E27FC236}">
                <a16:creationId xmlns:a16="http://schemas.microsoft.com/office/drawing/2014/main" id="{1182219B-9731-6F86-9784-637EF5FCFAF6}"/>
              </a:ext>
            </a:extLst>
          </p:cNvPr>
          <p:cNvCxn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gAAAADAwP8Af39/AAAAAAAAAAAAAAAAAAAAAAAAAAAAIQAAABgAAAAUAAAAZhwAAAkKAACaIAAACwoAABAAAAAmAAAACAAAAP//////////"/>
              </a:ext>
            </a:extLst>
          </p:cNvCxnSpPr>
          <p:nvPr/>
        </p:nvCxnSpPr>
        <p:spPr>
          <a:xfrm rot="16200000" flipH="1">
            <a:off x="7486650" y="5933440"/>
            <a:ext cx="1270" cy="68326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90" name="Straight Arrow Connector 44">
            <a:extLst>
              <a:ext uri="{FF2B5EF4-FFF2-40B4-BE49-F238E27FC236}">
                <a16:creationId xmlns:a16="http://schemas.microsoft.com/office/drawing/2014/main" id="{78B66D08-4121-FCE1-B2B1-3A162C23377C}"/>
              </a:ext>
            </a:extLst>
          </p:cNvPr>
          <p:cNvCxn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TEflZx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AAAAACAAAAAgAAAADAwP8Af39/AAAAAAAAAAAAAAAAAAAAAAAAAAAAIQAAABgAAAAUAAAAZhwAAAkKAACaIAAACwoAABAAAAAmAAAACAAAAP//////////"/>
              </a:ext>
            </a:extLst>
          </p:cNvCxnSpPr>
          <p:nvPr/>
        </p:nvCxnSpPr>
        <p:spPr>
          <a:xfrm rot="16200000" flipH="1">
            <a:off x="4314867" y="2807610"/>
            <a:ext cx="1270" cy="68326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81981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7184A-D2C5-810C-1DED-61A0D9162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ACEB-1FEE-3459-D71B-725781786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7869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C7720D-9A1A-3622-5E5B-6F9B8BB1E585}"/>
              </a:ext>
            </a:extLst>
          </p:cNvPr>
          <p:cNvSpPr txBox="1"/>
          <p:nvPr/>
        </p:nvSpPr>
        <p:spPr>
          <a:xfrm>
            <a:off x="609600" y="1857882"/>
            <a:ext cx="109728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numpy as np</a:t>
            </a:r>
          </a:p>
          <a:p>
            <a:pPr algn="l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pd.read_excel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('Final Autism Dataset.xlsx’)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dataset.head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dataset.shape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dataset.isnull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().sum()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dataset.describe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dataset.nunique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seaborn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=(10, 5))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sns.countplot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(x='gender', data=dataset, palette='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coolwarm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('Gender Distribution’)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69763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39643-3C7D-1D2A-45FF-628AA53E3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411AE1-7225-ADAA-84D7-BC48DBD6076E}"/>
              </a:ext>
            </a:extLst>
          </p:cNvPr>
          <p:cNvSpPr txBox="1"/>
          <p:nvPr/>
        </p:nvSpPr>
        <p:spPr>
          <a:xfrm>
            <a:off x="609600" y="1074509"/>
            <a:ext cx="109728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=(12, 6))</a:t>
            </a: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sns.countplot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level_ASD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data=dataset, palette='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viridis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('Autism Level Distribution’)</a:t>
            </a: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=(12, 6))</a:t>
            </a: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sns.countplot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speak_verbally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data=dataset, palette='Set2’)</a:t>
            </a: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('Speech Ability’)</a:t>
            </a: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=(12, 6))</a:t>
            </a: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sns.countplot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(x='plan_therapy_1', data=dataset, palette='pastel’)</a:t>
            </a: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('Recommended Therapy’)</a:t>
            </a: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plt.xticks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(rotation=45)</a:t>
            </a: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therapy_autism_ct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pd.crosstab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(dataset['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level_ASD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'], dataset['plan_therapy_1’])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print("\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nAutism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 vs Therapy Plan:\n",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therapy_autism_ct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5034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1CAEB-9DD7-17E0-50DB-6997C3D41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BE1AE8-F89D-0A22-63FB-C718C35BEA87}"/>
              </a:ext>
            </a:extLst>
          </p:cNvPr>
          <p:cNvSpPr txBox="1"/>
          <p:nvPr/>
        </p:nvSpPr>
        <p:spPr>
          <a:xfrm>
            <a:off x="609600" y="1074509"/>
            <a:ext cx="109728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scipy.stats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chi2_contingency,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spearmanr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target_col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"plan_therapy_1"  </a:t>
            </a: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df_encoded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dataset.apply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(lambda x: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pd.factorize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(x)[0] if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x.dtype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'object' else x)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cramers_v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y):   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confusion_matrix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pd.crosstab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y)   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chi2 = chi2_contingency(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confusion_matrix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)[0]   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confusion_matrix.sum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().sum()   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phi2 = chi2 / n  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r, k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confusion_matrix.shape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phi2corr = max(0, phi2 - ((k-1)*(r-1))/(n-1))  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r_corr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 - ((r-1)**2)/(n-1)  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k_corr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k - ((k-1)**2)/(n-1)  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np.sqrt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(phi2corr / min((k_corr-1), (r_corr-1)))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correlation_results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{}</a:t>
            </a:r>
          </a:p>
        </p:txBody>
      </p:sp>
    </p:spTree>
    <p:extLst>
      <p:ext uri="{BB962C8B-B14F-4D97-AF65-F5344CB8AC3E}">
        <p14:creationId xmlns:p14="http://schemas.microsoft.com/office/powerpoint/2010/main" val="341040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2BFAF-EE8A-4F46-F5C7-E9C78EA77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B525-70FB-6866-9EF9-2928351C8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9601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4B8F44-0F19-8618-79A6-792391A1B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82" y="1794834"/>
            <a:ext cx="11017857" cy="3268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Therapy Efficacy Model (TEM)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using Random Forest,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SVM effectively predicts the outcomes of therapies like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ABA, Speech Therapy, and Occupational Therapy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individuals with Autism Spectrum Disorder (ASD). The model identifies key factors such as early intervention age, therapy intensity, and baseline severity score,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aiding personalized treatment recommendations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Its use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longitudinal analysis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insights into therapy progression over time. By incorporating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demographic and socioeconomic 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 model ensures broader applicability across diverse populations.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384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AF4C0-838D-FA16-1088-879759691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0BCC5-9541-DE7A-D305-5668AE7D5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0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EFAAE-FB94-8427-10C0-55F823821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666" y="1022073"/>
            <a:ext cx="11484666" cy="4414928"/>
          </a:xfrm>
        </p:spPr>
        <p:txBody>
          <a:bodyPr anchor="t">
            <a:no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Ibrahim, A. K. Al-Talabani and C. K. Loo, "Utilizing Support Vector Machine to Help with Social Robot Therapy for Autism Spectrum Disorder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2024 21st International Multi-Conference on Systems, Signals &amp; Devices (SSD), pp. 562-567, Apr.–June 2024.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R. Mishra, "Towards adaptive and personalized robotic therapy for children with Autism Spectrum Disorder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2022 10th International Conference on Affective Computing and Intelligent Interaction Workshops and Demos, Oct,2022.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Sandygulova, A. Amirova, Z.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Telisheva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Zhanatkyzy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N.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Rakhymbayeva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"Individual Differences of Children with Autism in Robot-assisted Autism Therapy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2022 17th ACM/IEEE International Conference on Human-Robot Interaction (HRI), Sept.2022 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Dobesh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Albert, S. Ahmed and M. Sharmin, "Moving Towards an Accessible Approach to Music Therapy for Autistic People: A Systematic Review,"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2023 IEEE 47th Annual Computers, Software, and Applications Conference (COMPSAC), Torino, Italy, 2023, pp. 472-480, Jun.2023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A. Zakaria, N.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Syazwana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Tajuddin, N. F.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Sufea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Mohd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Supian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Dhiya’ul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Hafidh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Fatah Yasin, N.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Lutfiani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N. S. Ahmad, "Systematic Mapping of Telehealth Features for Autism Spectrum Disorder Children: A Preliminary Results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2024 3rd International Conference on Creative Communication and Innovative Technology (ICCIT), Tangerang, Indonesia, 2024, pp. 1-5, Aug.2024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Rachel, C. Buvana and S. Srinithi, "LEARNAUT - Upgraded Learning Environment and Web Application for Autism Environment using AR-VR,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2023 7th International Conference On Computing, Communication, Control And Automation (ICCUBEA), Pune, India, 2023, pp. 1-5,Aug.2023.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Al-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Nafjan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Alarifi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Almuways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Alhameed and R. A. Hussain, "Artificial Virtual Reality Simulation Design for Children on Autism Spectrum Disorder,"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 Congress in Computer Science, Computer Engineering, &amp; Applied Computing (CSCE), Las Vegas, NV, USA, 2023, pp. 2052-2056, July.2023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Yu, "Analysis of VR Technology in Treating Autism,"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 IEEE International Conference on Computer Science, Electronic Information Engineering and Intelligent Control Technology (CEI), Fuzhou, China, 2021, pp. 72-75, Sept.2021 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Santiputri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B.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Sembiring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Z. Janah and M. K. Mufida, "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Abangmanis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Speech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Theraphy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Autism Monitoring Mobile Application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2019 2nd International Conference on Applied Engineering (ICAE), Batam, Indonesia, 2019, pp. 1-6, Oct.2020 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Z. Wu, J. Q. Zheng, Z. F. He and S. C. Wang, "Application and Prospect of VR Technology in the Treatment of Autism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2021 3rd International Conference on Machine Learning, Big Data and Business Intelligence (MLBDBI), Taiyuan, China, 2021, pp. 704-707, Dec,2021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46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DD121-8FB0-6FC7-E65E-5C6226E8E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D520-E0CA-84D9-DB43-A30BA0336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2750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38380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B2E4-1360-69F5-B1ED-0C965F85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 times new roman "/>
              </a:rPr>
              <a:t>Queries : </a:t>
            </a:r>
            <a:endParaRPr lang="en-IN" dirty="0">
              <a:latin typeface=" times new roman "/>
            </a:endParaRPr>
          </a:p>
        </p:txBody>
      </p:sp>
    </p:spTree>
    <p:extLst>
      <p:ext uri="{BB962C8B-B14F-4D97-AF65-F5344CB8AC3E}">
        <p14:creationId xmlns:p14="http://schemas.microsoft.com/office/powerpoint/2010/main" val="206827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D235D-3491-54A6-2CC0-AA31A7BA1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7477-1EAB-06F3-83CD-A036AD70C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217909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1224D-AC38-C67C-AA45-A0AA20F82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497" y="1416627"/>
            <a:ext cx="11049001" cy="3200401"/>
          </a:xfrm>
        </p:spPr>
        <p:txBody>
          <a:bodyPr anchor="t">
            <a:no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develops a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Therapy Efficacy Model (TEM)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machine learning to predict the effectiveness of ASD interventions like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ABA, Speech Therapy, and Occupational Therapy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patient features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learning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(Random Forest, SVM,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improved accuracy and feature importance analysis to identify key factors influencing therapy outcomes.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explainable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techniques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(SHAP, LIME, LRP) to enhance transparency and trust in therapy recommendations for healthcare professionals and caregivers.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incorporating these features, this study enables continuous monitoring of therapy progress, ensuring adaptive recommendations for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treatment plans.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940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034539-C595-F260-B037-4C7F5E257B1E}"/>
              </a:ext>
            </a:extLst>
          </p:cNvPr>
          <p:cNvGraphicFramePr>
            <a:graphicFrameLocks noGrp="1"/>
          </p:cNvGraphicFramePr>
          <p:nvPr/>
        </p:nvGraphicFramePr>
        <p:xfrm>
          <a:off x="571500" y="2316480"/>
          <a:ext cx="11049003" cy="286634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84076">
                  <a:extLst>
                    <a:ext uri="{9D8B030D-6E8A-4147-A177-3AD203B41FA5}">
                      <a16:colId xmlns:a16="http://schemas.microsoft.com/office/drawing/2014/main" val="1579083728"/>
                    </a:ext>
                  </a:extLst>
                </a:gridCol>
                <a:gridCol w="1119673">
                  <a:extLst>
                    <a:ext uri="{9D8B030D-6E8A-4147-A177-3AD203B41FA5}">
                      <a16:colId xmlns:a16="http://schemas.microsoft.com/office/drawing/2014/main" val="381822305"/>
                    </a:ext>
                  </a:extLst>
                </a:gridCol>
                <a:gridCol w="1782147">
                  <a:extLst>
                    <a:ext uri="{9D8B030D-6E8A-4147-A177-3AD203B41FA5}">
                      <a16:colId xmlns:a16="http://schemas.microsoft.com/office/drawing/2014/main" val="4022336028"/>
                    </a:ext>
                  </a:extLst>
                </a:gridCol>
                <a:gridCol w="2108718">
                  <a:extLst>
                    <a:ext uri="{9D8B030D-6E8A-4147-A177-3AD203B41FA5}">
                      <a16:colId xmlns:a16="http://schemas.microsoft.com/office/drawing/2014/main" val="1717667055"/>
                    </a:ext>
                  </a:extLst>
                </a:gridCol>
                <a:gridCol w="1997531">
                  <a:extLst>
                    <a:ext uri="{9D8B030D-6E8A-4147-A177-3AD203B41FA5}">
                      <a16:colId xmlns:a16="http://schemas.microsoft.com/office/drawing/2014/main" val="750304074"/>
                    </a:ext>
                  </a:extLst>
                </a:gridCol>
                <a:gridCol w="1578429">
                  <a:extLst>
                    <a:ext uri="{9D8B030D-6E8A-4147-A177-3AD203B41FA5}">
                      <a16:colId xmlns:a16="http://schemas.microsoft.com/office/drawing/2014/main" val="3263170210"/>
                    </a:ext>
                  </a:extLst>
                </a:gridCol>
                <a:gridCol w="1578429">
                  <a:extLst>
                    <a:ext uri="{9D8B030D-6E8A-4147-A177-3AD203B41FA5}">
                      <a16:colId xmlns:a16="http://schemas.microsoft.com/office/drawing/2014/main" val="1004552087"/>
                    </a:ext>
                  </a:extLst>
                </a:gridCol>
              </a:tblGrid>
              <a:tr h="4525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142319"/>
                  </a:ext>
                </a:extLst>
              </a:tr>
              <a:tr h="12068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Behavioral therapies for the treatment of autism spectrum disorder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Clara Lucato dos Santos Indyanara Inacio Barreto  Ana Carolina Furian da Silva,</a:t>
                      </a:r>
                    </a:p>
                    <a:p>
                      <a:pPr algn="ctr"/>
                      <a:r>
                        <a:rPr lang="pt-B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Juliana Firmino Batista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Non-randomized clinical trials and observational studies. 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communication,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time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Dataset,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 of randomization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20876391"/>
                  </a:ext>
                </a:extLst>
              </a:tr>
              <a:tr h="12068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advances in the diagnosis and treatment of autism spectrum disorders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Lei Qin,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Haijiao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Wang, Wenjing Ning,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Mengmeng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Reviews advancements and integrates neuroimaging, genetic screening.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diagnostic accuracy, Real-time monitoring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Cost,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 treatment plans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9069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5104271-E24B-1A20-3FAF-877B29D6A854}"/>
              </a:ext>
            </a:extLst>
          </p:cNvPr>
          <p:cNvSpPr txBox="1"/>
          <p:nvPr/>
        </p:nvSpPr>
        <p:spPr>
          <a:xfrm>
            <a:off x="3585541" y="486082"/>
            <a:ext cx="60976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Literary Survey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2767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76B42-4B99-A398-DC53-964B84012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0A27EC-F8D1-BB7F-D154-57D20A4BD580}"/>
              </a:ext>
            </a:extLst>
          </p:cNvPr>
          <p:cNvGraphicFramePr>
            <a:graphicFrameLocks noGrp="1"/>
          </p:cNvGraphicFramePr>
          <p:nvPr/>
        </p:nvGraphicFramePr>
        <p:xfrm>
          <a:off x="571500" y="2316480"/>
          <a:ext cx="11049003" cy="286634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84076">
                  <a:extLst>
                    <a:ext uri="{9D8B030D-6E8A-4147-A177-3AD203B41FA5}">
                      <a16:colId xmlns:a16="http://schemas.microsoft.com/office/drawing/2014/main" val="1579083728"/>
                    </a:ext>
                  </a:extLst>
                </a:gridCol>
                <a:gridCol w="1119673">
                  <a:extLst>
                    <a:ext uri="{9D8B030D-6E8A-4147-A177-3AD203B41FA5}">
                      <a16:colId xmlns:a16="http://schemas.microsoft.com/office/drawing/2014/main" val="381822305"/>
                    </a:ext>
                  </a:extLst>
                </a:gridCol>
                <a:gridCol w="1782147">
                  <a:extLst>
                    <a:ext uri="{9D8B030D-6E8A-4147-A177-3AD203B41FA5}">
                      <a16:colId xmlns:a16="http://schemas.microsoft.com/office/drawing/2014/main" val="4022336028"/>
                    </a:ext>
                  </a:extLst>
                </a:gridCol>
                <a:gridCol w="2108718">
                  <a:extLst>
                    <a:ext uri="{9D8B030D-6E8A-4147-A177-3AD203B41FA5}">
                      <a16:colId xmlns:a16="http://schemas.microsoft.com/office/drawing/2014/main" val="1717667055"/>
                    </a:ext>
                  </a:extLst>
                </a:gridCol>
                <a:gridCol w="1997531">
                  <a:extLst>
                    <a:ext uri="{9D8B030D-6E8A-4147-A177-3AD203B41FA5}">
                      <a16:colId xmlns:a16="http://schemas.microsoft.com/office/drawing/2014/main" val="750304074"/>
                    </a:ext>
                  </a:extLst>
                </a:gridCol>
                <a:gridCol w="1578429">
                  <a:extLst>
                    <a:ext uri="{9D8B030D-6E8A-4147-A177-3AD203B41FA5}">
                      <a16:colId xmlns:a16="http://schemas.microsoft.com/office/drawing/2014/main" val="3263170210"/>
                    </a:ext>
                  </a:extLst>
                </a:gridCol>
                <a:gridCol w="1578429">
                  <a:extLst>
                    <a:ext uri="{9D8B030D-6E8A-4147-A177-3AD203B41FA5}">
                      <a16:colId xmlns:a16="http://schemas.microsoft.com/office/drawing/2014/main" val="1004552087"/>
                    </a:ext>
                  </a:extLst>
                </a:gridCol>
              </a:tblGrid>
              <a:tr h="4525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142319"/>
                  </a:ext>
                </a:extLst>
              </a:tr>
              <a:tr h="12068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Multimodal Deep Learning in Early Autism Detection—Recent Advances and Challenges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Sheril Sophia,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Jawahar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Pradeepkandhasamy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Utilized deep learning techniques 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analyse neuroimaging for ASD detection.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early ASD detection accuracy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Computationally expensive, high hyperparameter tuning.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20876391"/>
                  </a:ext>
                </a:extLst>
              </a:tr>
              <a:tr h="12068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Developing and evaluating treatments for the challenges of autism 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Leonard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Abbeduto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Mustafa Sahin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explores and evaluates various treatment approaches for autism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comprehensive analysis of multiple therapeutic approaches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Dependent on observational studies so introduces bias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906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55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888A3-6F54-0BD1-AE14-AA7886A76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812BB-2E2C-555D-D426-2F2E4228B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21974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ACF41-D253-1D88-A550-D4A581AE8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498" y="1174473"/>
            <a:ext cx="11049001" cy="3928973"/>
          </a:xfrm>
        </p:spPr>
        <p:txBody>
          <a:bodyPr anchor="t">
            <a:no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current landscape of therapy efficacy assessment for Autism Spectrum Disorder (ASD) predominantly relies on subjective assessment, clinical judgment, and standardized behavioral assessment tools. 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traditional approaches, while widely used, exhibit significant limitations in terms of accuracy, adaptability, and personalization. 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 lacks personalization, resulting in a trial-and-error approach to therapy selection. It has limited integration of advanced computational techniques, offering minimal real-time tracking and adaptation. 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absence of explainability reduces trust in predictive models and their recommendations. </a:t>
            </a:r>
          </a:p>
        </p:txBody>
      </p:sp>
    </p:spTree>
    <p:extLst>
      <p:ext uri="{BB962C8B-B14F-4D97-AF65-F5344CB8AC3E}">
        <p14:creationId xmlns:p14="http://schemas.microsoft.com/office/powerpoint/2010/main" val="2368713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86693-9C65-EB2B-76D2-BEF7025A8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E6F1-5CC5-FFDB-8123-4C4107183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210646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A5308-5B23-DBE1-F490-3D9A87B88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498" y="1555177"/>
            <a:ext cx="11049001" cy="4414928"/>
          </a:xfrm>
        </p:spPr>
        <p:txBody>
          <a:bodyPr anchor="t">
            <a:no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TEM combines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assessments, therapy response history,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cognitive function data, and socio-environmental factors for a holistic therapy evaluation.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utilize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networks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attention mechanisms, autoencoders, and ensemble               learning for therapy effectiveness prediction.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SHAP, Layer-wise Relevance Propagation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(LRP), and feature importance analysis to enhance clinical interpretability and transparency.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goal is to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monitor therapy progress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time, dynamically adjusting recommendations using reinforcement learning.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integrates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optimization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ensure unbiased and secure predictions.0</a:t>
            </a:r>
          </a:p>
        </p:txBody>
      </p:sp>
    </p:spTree>
    <p:extLst>
      <p:ext uri="{BB962C8B-B14F-4D97-AF65-F5344CB8AC3E}">
        <p14:creationId xmlns:p14="http://schemas.microsoft.com/office/powerpoint/2010/main" val="61060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45CF9-D4B2-4B28-59C1-4C3397721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63408-37FA-EBF4-0DD5-972EDDF64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1305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5C440-15BA-0E94-2EC7-DDDF919A4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828" y="1744020"/>
            <a:ext cx="5332345" cy="4414928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Hardware Requirements: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 Intel i5/AMD Ryzen 5 or higher 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 8 GB 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Storage: 256 GB SSD 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 : NVIDIA GPU with CUDA support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7285B-4FD4-4302-0A38-C312D112AE84}"/>
              </a:ext>
            </a:extLst>
          </p:cNvPr>
          <p:cNvSpPr txBox="1"/>
          <p:nvPr/>
        </p:nvSpPr>
        <p:spPr>
          <a:xfrm>
            <a:off x="6382576" y="1744020"/>
            <a:ext cx="5991640" cy="379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Software Requirements: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OS: Windows 10/11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ML:  Random Forest, xgboost, Support Vector Machine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matplotlib, seaborn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XAI: SHAP, LIME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293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F3C44-E8AB-05AF-8936-644C5843E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0E26-6889-DD46-08A1-4770AA9BE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11646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Patient Module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0A8A288-6A1F-97E2-BDE7-485CF05F917D}"/>
              </a:ext>
            </a:extLst>
          </p:cNvPr>
          <p:cNvSpPr txBox="1">
            <a:spLocks/>
          </p:cNvSpPr>
          <p:nvPr/>
        </p:nvSpPr>
        <p:spPr>
          <a:xfrm>
            <a:off x="414183" y="1613670"/>
            <a:ext cx="7884244" cy="4395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Collects patient details such as clinical history, therapy duration, cognitive scores, and caregiver reports.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Monitors patient progress over time, allowing for adaptive treatment recommendations.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an easy-to-use interface for patients and caregivers to view therapy progress and key insights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caregivers and therapists to update patient responses and progress dynamically.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Feeds patient data into the machine learning model for therapy efficacy prediction and personalized recommendations.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7C2043-967A-A068-08BC-53F66B570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889" y="1954672"/>
            <a:ext cx="3597070" cy="327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59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882C4-03A5-9841-35AD-85DB2548D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C052E-3587-7EB5-B527-1884089B6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52012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Module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D7DF1-CFC4-6CE2-13C5-DC04189934EC}"/>
              </a:ext>
            </a:extLst>
          </p:cNvPr>
          <p:cNvSpPr txBox="1">
            <a:spLocks/>
          </p:cNvSpPr>
          <p:nvPr/>
        </p:nvSpPr>
        <p:spPr>
          <a:xfrm>
            <a:off x="571499" y="1853063"/>
            <a:ext cx="11049001" cy="4395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179DAEF-F6CA-A735-C573-201E3EE8D98F}"/>
              </a:ext>
            </a:extLst>
          </p:cNvPr>
          <p:cNvSpPr txBox="1">
            <a:spLocks/>
          </p:cNvSpPr>
          <p:nvPr/>
        </p:nvSpPr>
        <p:spPr>
          <a:xfrm>
            <a:off x="345357" y="1179870"/>
            <a:ext cx="7313972" cy="5326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doctors to securely access and manage patient records and therapy progress.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personalized treatment plans using data-driven therapy predictions.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doctors to track patient improvements through interactive dashboards and analytics.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Assists doctors in making data-driven clinical decisions by providing insights from predictive models.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direct communication between caregivers, and therapists to review progress and adjust treatment plans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634E4C-6DB0-C0E2-D0BC-8340389C9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104" y="1624463"/>
            <a:ext cx="4055805" cy="405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65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2078</Words>
  <Application>Microsoft Office PowerPoint</Application>
  <PresentationFormat>Widescreen</PresentationFormat>
  <Paragraphs>205</Paragraphs>
  <Slides>19</Slides>
  <Notes>12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 times new roman </vt:lpstr>
      <vt:lpstr>Aptos</vt:lpstr>
      <vt:lpstr>Aptos Display</vt:lpstr>
      <vt:lpstr>Arial</vt:lpstr>
      <vt:lpstr>Times New Roman</vt:lpstr>
      <vt:lpstr>Office Theme</vt:lpstr>
      <vt:lpstr>Development of Therapy Efficacy Model for Autism Spectrum Disorder</vt:lpstr>
      <vt:lpstr>Abstract</vt:lpstr>
      <vt:lpstr>PowerPoint Presentation</vt:lpstr>
      <vt:lpstr>PowerPoint Presentation</vt:lpstr>
      <vt:lpstr>Existing System</vt:lpstr>
      <vt:lpstr>Proposed System</vt:lpstr>
      <vt:lpstr>System Requirements</vt:lpstr>
      <vt:lpstr> Patient Module </vt:lpstr>
      <vt:lpstr>Doctor Module </vt:lpstr>
      <vt:lpstr>TEM Module </vt:lpstr>
      <vt:lpstr>Server Module </vt:lpstr>
      <vt:lpstr>System Architecture</vt:lpstr>
      <vt:lpstr>Source Code</vt:lpstr>
      <vt:lpstr>PowerPoint Presentation</vt:lpstr>
      <vt:lpstr>PowerPoint Presentation</vt:lpstr>
      <vt:lpstr>Conclusion</vt:lpstr>
      <vt:lpstr>References</vt:lpstr>
      <vt:lpstr>Thank you</vt:lpstr>
      <vt:lpstr>Queries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Mega Venkatakrishnan</dc:creator>
  <cp:lastModifiedBy>KRISHNA PREETI A</cp:lastModifiedBy>
  <cp:revision>5</cp:revision>
  <dcterms:created xsi:type="dcterms:W3CDTF">2025-03-26T13:21:51Z</dcterms:created>
  <dcterms:modified xsi:type="dcterms:W3CDTF">2025-04-08T10:39:53Z</dcterms:modified>
</cp:coreProperties>
</file>