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6" r:id="rId2"/>
    <p:sldId id="257" r:id="rId3"/>
    <p:sldId id="295" r:id="rId4"/>
    <p:sldId id="260" r:id="rId5"/>
    <p:sldId id="261" r:id="rId6"/>
    <p:sldId id="297" r:id="rId7"/>
    <p:sldId id="259" r:id="rId8"/>
    <p:sldId id="298" r:id="rId9"/>
    <p:sldId id="299" r:id="rId10"/>
    <p:sldId id="302" r:id="rId11"/>
    <p:sldId id="307" r:id="rId12"/>
    <p:sldId id="286" r:id="rId13"/>
    <p:sldId id="308" r:id="rId14"/>
    <p:sldId id="303" r:id="rId15"/>
    <p:sldId id="309" r:id="rId16"/>
    <p:sldId id="300" r:id="rId17"/>
    <p:sldId id="290" r:id="rId18"/>
    <p:sldId id="301" r:id="rId19"/>
    <p:sldId id="304" r:id="rId20"/>
    <p:sldId id="292" r:id="rId21"/>
    <p:sldId id="305" r:id="rId22"/>
    <p:sldId id="310" r:id="rId23"/>
    <p:sldId id="306" r:id="rId24"/>
    <p:sldId id="275" r:id="rId25"/>
    <p:sldId id="276" r:id="rId26"/>
    <p:sldId id="262" r:id="rId27"/>
    <p:sldId id="31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432" userDrawn="1">
          <p15:clr>
            <a:srgbClr val="A4A3A4"/>
          </p15:clr>
        </p15:guide>
        <p15:guide id="4" orient="horz" pos="1008" userDrawn="1">
          <p15:clr>
            <a:srgbClr val="A4A3A4"/>
          </p15:clr>
        </p15:guide>
        <p15:guide id="5" pos="384" userDrawn="1">
          <p15:clr>
            <a:srgbClr val="A4A3A4"/>
          </p15:clr>
        </p15:guide>
        <p15:guide id="6" pos="72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howGuides="1">
      <p:cViewPr varScale="1">
        <p:scale>
          <a:sx n="74" d="100"/>
          <a:sy n="74" d="100"/>
        </p:scale>
        <p:origin x="994" y="67"/>
      </p:cViewPr>
      <p:guideLst>
        <p:guide orient="horz" pos="2160"/>
        <p:guide pos="3840"/>
        <p:guide orient="horz" pos="432"/>
        <p:guide orient="horz" pos="1008"/>
        <p:guide pos="384"/>
        <p:guide pos="7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FCB3-7840-426C-9CEC-8E7E104E1549}" type="datetimeFigureOut">
              <a:rPr lang="en-US" smtClean="0"/>
              <a:t>5/20/2025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45506-6C29-4B95-83B9-A72D87337ED3}" type="slidenum">
              <a:rPr lang="en-US" smtClean="0"/>
              <a:t>‹#›</a:t>
            </a:fld>
            <a:endParaRPr lang="en-US"/>
          </a:p>
        </p:txBody>
      </p:sp>
    </p:spTree>
    <p:extLst>
      <p:ext uri="{BB962C8B-B14F-4D97-AF65-F5344CB8AC3E}">
        <p14:creationId xmlns:p14="http://schemas.microsoft.com/office/powerpoint/2010/main" val="3415364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1</a:t>
            </a:fld>
            <a:endParaRPr lang="en-US"/>
          </a:p>
        </p:txBody>
      </p:sp>
    </p:spTree>
    <p:extLst>
      <p:ext uri="{BB962C8B-B14F-4D97-AF65-F5344CB8AC3E}">
        <p14:creationId xmlns:p14="http://schemas.microsoft.com/office/powerpoint/2010/main" val="3381997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A5B88-2846-18D2-EE2F-E77999C1B9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074BC-3880-B639-1FA6-DA2C31248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A7653D-FD56-27E0-D786-919E4E982A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D4267C-0BB8-369D-CB95-979F7EBB64A6}"/>
              </a:ext>
            </a:extLst>
          </p:cNvPr>
          <p:cNvSpPr>
            <a:spLocks noGrp="1"/>
          </p:cNvSpPr>
          <p:nvPr>
            <p:ph type="sldNum" sz="quarter" idx="5"/>
          </p:nvPr>
        </p:nvSpPr>
        <p:spPr/>
        <p:txBody>
          <a:bodyPr/>
          <a:lstStyle/>
          <a:p>
            <a:fld id="{F6F94911-6385-4646-8277-7D44065620C0}" type="slidenum">
              <a:rPr lang="en-US" smtClean="0"/>
              <a:t>24</a:t>
            </a:fld>
            <a:endParaRPr lang="en-US"/>
          </a:p>
        </p:txBody>
      </p:sp>
    </p:spTree>
    <p:extLst>
      <p:ext uri="{BB962C8B-B14F-4D97-AF65-F5344CB8AC3E}">
        <p14:creationId xmlns:p14="http://schemas.microsoft.com/office/powerpoint/2010/main" val="2700876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C0D2C-56EC-F1FA-1450-7039D0060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75A54C-628D-2A78-A096-53B3314D99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E5A6A1-CADB-5DA9-ADB8-E7D847E467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9D8791-2F30-FD64-6B60-950278A36BAD}"/>
              </a:ext>
            </a:extLst>
          </p:cNvPr>
          <p:cNvSpPr>
            <a:spLocks noGrp="1"/>
          </p:cNvSpPr>
          <p:nvPr>
            <p:ph type="sldNum" sz="quarter" idx="5"/>
          </p:nvPr>
        </p:nvSpPr>
        <p:spPr/>
        <p:txBody>
          <a:bodyPr/>
          <a:lstStyle/>
          <a:p>
            <a:fld id="{F6F94911-6385-4646-8277-7D44065620C0}" type="slidenum">
              <a:rPr lang="en-US" smtClean="0"/>
              <a:t>25</a:t>
            </a:fld>
            <a:endParaRPr lang="en-US"/>
          </a:p>
        </p:txBody>
      </p:sp>
    </p:spTree>
    <p:extLst>
      <p:ext uri="{BB962C8B-B14F-4D97-AF65-F5344CB8AC3E}">
        <p14:creationId xmlns:p14="http://schemas.microsoft.com/office/powerpoint/2010/main" val="4172478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26</a:t>
            </a:fld>
            <a:endParaRPr lang="en-US"/>
          </a:p>
        </p:txBody>
      </p:sp>
    </p:spTree>
    <p:extLst>
      <p:ext uri="{BB962C8B-B14F-4D97-AF65-F5344CB8AC3E}">
        <p14:creationId xmlns:p14="http://schemas.microsoft.com/office/powerpoint/2010/main" val="57851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2</a:t>
            </a:fld>
            <a:endParaRPr lang="en-US"/>
          </a:p>
        </p:txBody>
      </p:sp>
    </p:spTree>
    <p:extLst>
      <p:ext uri="{BB962C8B-B14F-4D97-AF65-F5344CB8AC3E}">
        <p14:creationId xmlns:p14="http://schemas.microsoft.com/office/powerpoint/2010/main" val="141386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4</a:t>
            </a:fld>
            <a:endParaRPr lang="en-US"/>
          </a:p>
        </p:txBody>
      </p:sp>
    </p:spTree>
    <p:extLst>
      <p:ext uri="{BB962C8B-B14F-4D97-AF65-F5344CB8AC3E}">
        <p14:creationId xmlns:p14="http://schemas.microsoft.com/office/powerpoint/2010/main" val="291604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5</a:t>
            </a:fld>
            <a:endParaRPr lang="en-US"/>
          </a:p>
        </p:txBody>
      </p:sp>
    </p:spTree>
    <p:extLst>
      <p:ext uri="{BB962C8B-B14F-4D97-AF65-F5344CB8AC3E}">
        <p14:creationId xmlns:p14="http://schemas.microsoft.com/office/powerpoint/2010/main" val="2093350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BB16A-9FD2-8ED2-12E2-4BD29B11D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F5A50C-20B4-2E68-85BA-F5034EB1AD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DBA84D-9169-8409-1401-A5165E6920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7ABEAC-56C4-883C-5A35-36B4A0D76406}"/>
              </a:ext>
            </a:extLst>
          </p:cNvPr>
          <p:cNvSpPr>
            <a:spLocks noGrp="1"/>
          </p:cNvSpPr>
          <p:nvPr>
            <p:ph type="sldNum" sz="quarter" idx="5"/>
          </p:nvPr>
        </p:nvSpPr>
        <p:spPr/>
        <p:txBody>
          <a:bodyPr/>
          <a:lstStyle/>
          <a:p>
            <a:fld id="{F6F94911-6385-4646-8277-7D44065620C0}" type="slidenum">
              <a:rPr lang="en-US" smtClean="0"/>
              <a:t>8</a:t>
            </a:fld>
            <a:endParaRPr lang="en-US"/>
          </a:p>
        </p:txBody>
      </p:sp>
    </p:spTree>
    <p:extLst>
      <p:ext uri="{BB962C8B-B14F-4D97-AF65-F5344CB8AC3E}">
        <p14:creationId xmlns:p14="http://schemas.microsoft.com/office/powerpoint/2010/main" val="2475316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057155-1443-4CF1-B159-5A333C48B345}" type="slidenum">
              <a:rPr lang="en-US" smtClean="0"/>
              <a:t>9</a:t>
            </a:fld>
            <a:endParaRPr lang="en-US"/>
          </a:p>
        </p:txBody>
      </p:sp>
    </p:spTree>
    <p:extLst>
      <p:ext uri="{BB962C8B-B14F-4D97-AF65-F5344CB8AC3E}">
        <p14:creationId xmlns:p14="http://schemas.microsoft.com/office/powerpoint/2010/main" val="1592562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EB969-620C-9C0D-F124-EDC264448B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AE3A89-A940-DE6B-D285-222039213E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2AA17C-FA2D-3271-70C4-55A2B5C857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41BD1E-1396-E123-DC19-F62F351EFFAC}"/>
              </a:ext>
            </a:extLst>
          </p:cNvPr>
          <p:cNvSpPr>
            <a:spLocks noGrp="1"/>
          </p:cNvSpPr>
          <p:nvPr>
            <p:ph type="sldNum" sz="quarter" idx="5"/>
          </p:nvPr>
        </p:nvSpPr>
        <p:spPr/>
        <p:txBody>
          <a:bodyPr/>
          <a:lstStyle/>
          <a:p>
            <a:fld id="{F6F94911-6385-4646-8277-7D44065620C0}" type="slidenum">
              <a:rPr lang="en-US" smtClean="0"/>
              <a:t>17</a:t>
            </a:fld>
            <a:endParaRPr lang="en-US"/>
          </a:p>
        </p:txBody>
      </p:sp>
    </p:spTree>
    <p:extLst>
      <p:ext uri="{BB962C8B-B14F-4D97-AF65-F5344CB8AC3E}">
        <p14:creationId xmlns:p14="http://schemas.microsoft.com/office/powerpoint/2010/main" val="1902318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A1C4E-95AA-2EE4-06AD-889E51412E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F3ADA-B436-FA13-B1D3-4D287057C8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14B913-175E-EF00-EBD8-AE88DFCA64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634ABE-0B9A-BFB9-462B-06F55529A579}"/>
              </a:ext>
            </a:extLst>
          </p:cNvPr>
          <p:cNvSpPr>
            <a:spLocks noGrp="1"/>
          </p:cNvSpPr>
          <p:nvPr>
            <p:ph type="sldNum" sz="quarter" idx="5"/>
          </p:nvPr>
        </p:nvSpPr>
        <p:spPr/>
        <p:txBody>
          <a:bodyPr/>
          <a:lstStyle/>
          <a:p>
            <a:fld id="{F6F94911-6385-4646-8277-7D44065620C0}" type="slidenum">
              <a:rPr lang="en-US" smtClean="0"/>
              <a:t>18</a:t>
            </a:fld>
            <a:endParaRPr lang="en-US"/>
          </a:p>
        </p:txBody>
      </p:sp>
    </p:spTree>
    <p:extLst>
      <p:ext uri="{BB962C8B-B14F-4D97-AF65-F5344CB8AC3E}">
        <p14:creationId xmlns:p14="http://schemas.microsoft.com/office/powerpoint/2010/main" val="11446333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CB67A-2274-B5DF-B5D1-ED4A834997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EFC48E-4DE5-E88F-0779-609B755222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5C3CB4-881F-37DC-AD2F-762F18EA41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F2BC6E-C951-0B70-51FC-410A67D8C109}"/>
              </a:ext>
            </a:extLst>
          </p:cNvPr>
          <p:cNvSpPr>
            <a:spLocks noGrp="1"/>
          </p:cNvSpPr>
          <p:nvPr>
            <p:ph type="sldNum" sz="quarter" idx="5"/>
          </p:nvPr>
        </p:nvSpPr>
        <p:spPr/>
        <p:txBody>
          <a:bodyPr/>
          <a:lstStyle/>
          <a:p>
            <a:fld id="{F6F94911-6385-4646-8277-7D44065620C0}" type="slidenum">
              <a:rPr lang="en-US" smtClean="0"/>
              <a:t>19</a:t>
            </a:fld>
            <a:endParaRPr lang="en-US"/>
          </a:p>
        </p:txBody>
      </p:sp>
    </p:spTree>
    <p:extLst>
      <p:ext uri="{BB962C8B-B14F-4D97-AF65-F5344CB8AC3E}">
        <p14:creationId xmlns:p14="http://schemas.microsoft.com/office/powerpoint/2010/main" val="3610389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2EAE-D247-5A02-D4D1-342AA49D1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DF9EA7-BF57-82CE-C3FD-A4341BA6C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A884F9-ECD1-71CD-1F72-81FEAF832EEF}"/>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5" name="Footer Placeholder 4">
            <a:extLst>
              <a:ext uri="{FF2B5EF4-FFF2-40B4-BE49-F238E27FC236}">
                <a16:creationId xmlns:a16="http://schemas.microsoft.com/office/drawing/2014/main" id="{9D1F5FBC-5C8C-44CC-B113-6FDB52962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A2AA1-16D5-5FB2-40DA-3B2F46FB5082}"/>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107976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E656-B3BA-47CA-E07A-F5E25FD937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5677B5-9D9E-9450-DDC9-CD77625FEF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AE664-BB9C-0A3C-A70E-E897DCDBC5CD}"/>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5" name="Footer Placeholder 4">
            <a:extLst>
              <a:ext uri="{FF2B5EF4-FFF2-40B4-BE49-F238E27FC236}">
                <a16:creationId xmlns:a16="http://schemas.microsoft.com/office/drawing/2014/main" id="{60BB3961-53F3-F42D-9EA3-29CCB8D7C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287D3-EF1C-075A-A949-F162C98581E2}"/>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33764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C1925-B713-B785-F790-00A68A891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0AE528-E7D3-8B81-A4B7-6CB60768A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24A22-B198-D213-7487-9A65BD075C98}"/>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5" name="Footer Placeholder 4">
            <a:extLst>
              <a:ext uri="{FF2B5EF4-FFF2-40B4-BE49-F238E27FC236}">
                <a16:creationId xmlns:a16="http://schemas.microsoft.com/office/drawing/2014/main" id="{67372710-5D5E-6C73-7C05-FF007B260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4AC94-2A2C-0610-9040-E7DEEDBBB73B}"/>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273001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EF23-561B-125F-2DCB-B48A41F79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984BC-9B0B-70CD-B92D-5589D2115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E542C-4E5D-FB9D-3D20-F3C0DED8B9A1}"/>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5" name="Footer Placeholder 4">
            <a:extLst>
              <a:ext uri="{FF2B5EF4-FFF2-40B4-BE49-F238E27FC236}">
                <a16:creationId xmlns:a16="http://schemas.microsoft.com/office/drawing/2014/main" id="{D7F3885B-0300-2F1E-51A3-4B50F7BEE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AB015-F768-4CE8-F872-C8AAE0B4ED93}"/>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41638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9BF3-08DD-DCBB-DD01-6D0DB806E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08BEDB-DA43-F9BE-753A-894C3BE5BA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E79CA4-CD7D-AF21-ED36-6F58F9E54A53}"/>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5" name="Footer Placeholder 4">
            <a:extLst>
              <a:ext uri="{FF2B5EF4-FFF2-40B4-BE49-F238E27FC236}">
                <a16:creationId xmlns:a16="http://schemas.microsoft.com/office/drawing/2014/main" id="{77AA53E8-09BA-92A8-EBB1-4CFA8F665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B0D58-5AAE-7638-D340-AD4D8612008B}"/>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228760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465A-D1FD-0516-DF3E-93289F7F4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E7868-1C7B-6DF5-12C7-A3F21F361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654375-4686-A14D-4690-C92B9CC8A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692BD0-F9CF-68AE-85DD-F21BD404F4BD}"/>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6" name="Footer Placeholder 5">
            <a:extLst>
              <a:ext uri="{FF2B5EF4-FFF2-40B4-BE49-F238E27FC236}">
                <a16:creationId xmlns:a16="http://schemas.microsoft.com/office/drawing/2014/main" id="{771E103B-AF2A-AC17-1166-907480A10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79633-F3A2-512A-8E8B-F5E03B9DDA56}"/>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263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8366-DFE7-FFFC-5745-E502684453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53D764-284F-0591-3D71-7D1DD4D32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05EDDD-351B-B690-61C7-8123CBC1C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CBECA8-2072-C69E-72A6-6C855141B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90010-10AC-6F1C-84CD-E4C7D71BBE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CCA5CD-2584-67AD-A0F3-63B23C10AF6C}"/>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8" name="Footer Placeholder 7">
            <a:extLst>
              <a:ext uri="{FF2B5EF4-FFF2-40B4-BE49-F238E27FC236}">
                <a16:creationId xmlns:a16="http://schemas.microsoft.com/office/drawing/2014/main" id="{7C2FC55D-275C-F52C-B2E0-3D5D85ED4C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EC6678-7B5E-A1D9-6D3C-4F92B8E60698}"/>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94811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B97A-4A10-1211-A229-3071620996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835268-3A3A-E136-6759-E35569F92DD4}"/>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4" name="Footer Placeholder 3">
            <a:extLst>
              <a:ext uri="{FF2B5EF4-FFF2-40B4-BE49-F238E27FC236}">
                <a16:creationId xmlns:a16="http://schemas.microsoft.com/office/drawing/2014/main" id="{33317F6D-B75C-59E2-71ED-2386FB819D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0808F3-EF2E-9611-CF43-5D866842D0B3}"/>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24874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CF7559-07ED-85A4-499F-64890802E4C0}"/>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3" name="Footer Placeholder 2">
            <a:extLst>
              <a:ext uri="{FF2B5EF4-FFF2-40B4-BE49-F238E27FC236}">
                <a16:creationId xmlns:a16="http://schemas.microsoft.com/office/drawing/2014/main" id="{AA62B075-FA58-BB42-6CEC-0E69C2827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E719C9-8D11-E2B8-244E-4869DE44D519}"/>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72562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1A86-3541-0CBE-EFD0-97F29A8E5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CB7401-2A41-D25C-AEB0-7299F4FE8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7C1AF-323D-F1BF-6117-AD82DB779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57962-F8BB-850A-187B-3E2C0F6639BF}"/>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6" name="Footer Placeholder 5">
            <a:extLst>
              <a:ext uri="{FF2B5EF4-FFF2-40B4-BE49-F238E27FC236}">
                <a16:creationId xmlns:a16="http://schemas.microsoft.com/office/drawing/2014/main" id="{528E963A-6B36-A50C-8E85-0B99205AE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A54B6-170E-954E-9482-A2AC987DF21A}"/>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7382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3059-2D16-3128-1BB9-51B4DC6EF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358BF7-E5DD-A4DF-D521-534393B0F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C29070-36CB-7101-BC05-08829066AC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9BBCF-0C10-E19F-F3E2-E18FEAC2E65A}"/>
              </a:ext>
            </a:extLst>
          </p:cNvPr>
          <p:cNvSpPr>
            <a:spLocks noGrp="1"/>
          </p:cNvSpPr>
          <p:nvPr>
            <p:ph type="dt" sz="half" idx="10"/>
          </p:nvPr>
        </p:nvSpPr>
        <p:spPr/>
        <p:txBody>
          <a:bodyPr/>
          <a:lstStyle/>
          <a:p>
            <a:fld id="{71A851DD-F207-42C6-AFBE-FCDE52A39A9E}" type="datetimeFigureOut">
              <a:rPr lang="en-US" smtClean="0"/>
              <a:t>5/20/2025</a:t>
            </a:fld>
            <a:endParaRPr lang="en-US"/>
          </a:p>
        </p:txBody>
      </p:sp>
      <p:sp>
        <p:nvSpPr>
          <p:cNvPr id="6" name="Footer Placeholder 5">
            <a:extLst>
              <a:ext uri="{FF2B5EF4-FFF2-40B4-BE49-F238E27FC236}">
                <a16:creationId xmlns:a16="http://schemas.microsoft.com/office/drawing/2014/main" id="{642C67CA-688E-F700-2694-5853CCCC2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CF5B9-EEEE-D56D-BB97-7A4724B5D79A}"/>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158836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B8E07-9512-769E-8F22-E242BC4A5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5B689A-7D19-352D-484E-9608A2FD9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7111C-FB4E-8196-A053-6E5003ACB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A851DD-F207-42C6-AFBE-FCDE52A39A9E}" type="datetimeFigureOut">
              <a:rPr lang="en-US" smtClean="0"/>
              <a:t>5/20/2025</a:t>
            </a:fld>
            <a:endParaRPr lang="en-US"/>
          </a:p>
        </p:txBody>
      </p:sp>
      <p:sp>
        <p:nvSpPr>
          <p:cNvPr id="5" name="Footer Placeholder 4">
            <a:extLst>
              <a:ext uri="{FF2B5EF4-FFF2-40B4-BE49-F238E27FC236}">
                <a16:creationId xmlns:a16="http://schemas.microsoft.com/office/drawing/2014/main" id="{410A0B60-E31B-9A0E-4B54-FAAC037B4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5D23138-8FE3-2982-07F1-BE8247A5F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9DEF53-8908-47E2-A879-6A378C678D17}" type="slidenum">
              <a:rPr lang="en-US" smtClean="0"/>
              <a:t>‹#›</a:t>
            </a:fld>
            <a:endParaRPr lang="en-US"/>
          </a:p>
        </p:txBody>
      </p:sp>
    </p:spTree>
    <p:extLst>
      <p:ext uri="{BB962C8B-B14F-4D97-AF65-F5344CB8AC3E}">
        <p14:creationId xmlns:p14="http://schemas.microsoft.com/office/powerpoint/2010/main" val="2452746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17FF-8300-EA13-F7EE-979D6BC17685}"/>
              </a:ext>
            </a:extLst>
          </p:cNvPr>
          <p:cNvSpPr>
            <a:spLocks noGrp="1"/>
          </p:cNvSpPr>
          <p:nvPr>
            <p:ph type="ctrTitle"/>
          </p:nvPr>
        </p:nvSpPr>
        <p:spPr>
          <a:xfrm>
            <a:off x="1524000" y="221974"/>
            <a:ext cx="9144000" cy="2822729"/>
          </a:xfrm>
        </p:spPr>
        <p:txBody>
          <a:bodyPr anchor="ctr">
            <a:normAutofit/>
          </a:bodyPr>
          <a:lstStyle/>
          <a:p>
            <a:r>
              <a:rPr lang="en-IN" sz="5400" dirty="0">
                <a:latin typeface="Times New Roman" panose="02020603050405020304" pitchFamily="18" charset="0"/>
                <a:cs typeface="Times New Roman" panose="02020603050405020304" pitchFamily="18" charset="0"/>
              </a:rPr>
              <a:t>Development of Therapy Efficacy Model for Autism Spectrum Disorder</a:t>
            </a:r>
            <a:endParaRPr lang="en-US"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24B6B66-DAD2-6E0A-9E9C-477B568967F0}"/>
              </a:ext>
            </a:extLst>
          </p:cNvPr>
          <p:cNvSpPr>
            <a:spLocks noGrp="1"/>
          </p:cNvSpPr>
          <p:nvPr>
            <p:ph type="subTitle" idx="1"/>
          </p:nvPr>
        </p:nvSpPr>
        <p:spPr>
          <a:xfrm>
            <a:off x="501926" y="3356264"/>
            <a:ext cx="5524501" cy="2819400"/>
          </a:xfrm>
        </p:spPr>
        <p:txBody>
          <a:bodyPr anchor="b">
            <a:normAutofit/>
          </a:bodyPr>
          <a:lstStyle/>
          <a:p>
            <a:pPr algn="l"/>
            <a:r>
              <a:rPr lang="en-US" b="1" dirty="0">
                <a:latin typeface="Times New Roman" panose="02020603050405020304" pitchFamily="18" charset="0"/>
                <a:cs typeface="Times New Roman" panose="02020603050405020304" pitchFamily="18" charset="0"/>
              </a:rPr>
              <a:t>Batch No: 1</a:t>
            </a:r>
            <a:r>
              <a:rPr lang="en-IN" b="1" dirty="0">
                <a:latin typeface="Times New Roman" panose="02020603050405020304" pitchFamily="18" charset="0"/>
                <a:cs typeface="Times New Roman" panose="02020603050405020304" pitchFamily="18" charset="0"/>
              </a:rPr>
              <a:t>6</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Team Members:</a:t>
            </a:r>
          </a:p>
          <a:p>
            <a:pPr algn="just"/>
            <a:r>
              <a:rPr lang="en-US" dirty="0">
                <a:latin typeface="Times New Roman" panose="02020603050405020304" pitchFamily="18" charset="0"/>
                <a:cs typeface="Times New Roman" panose="02020603050405020304" pitchFamily="18" charset="0"/>
              </a:rPr>
              <a:t>MEGA V M	            (211521244032)</a:t>
            </a:r>
          </a:p>
          <a:p>
            <a:pPr algn="just"/>
            <a:r>
              <a:rPr lang="en-US" dirty="0">
                <a:latin typeface="Times New Roman" panose="02020603050405020304" pitchFamily="18" charset="0"/>
                <a:cs typeface="Times New Roman" panose="02020603050405020304" pitchFamily="18" charset="0"/>
              </a:rPr>
              <a:t>GURU VARSHENI A	(211521244015)</a:t>
            </a:r>
          </a:p>
          <a:p>
            <a:pPr algn="just"/>
            <a:r>
              <a:rPr lang="en-US" dirty="0">
                <a:latin typeface="Times New Roman" panose="02020603050405020304" pitchFamily="18" charset="0"/>
                <a:cs typeface="Times New Roman" panose="02020603050405020304" pitchFamily="18" charset="0"/>
              </a:rPr>
              <a:t>DHANUSHREE S	(211521244011)</a:t>
            </a:r>
          </a:p>
          <a:p>
            <a:pPr algn="l"/>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47656E58-1664-7720-1A80-FC74B1FC88F0}"/>
              </a:ext>
            </a:extLst>
          </p:cNvPr>
          <p:cNvSpPr txBox="1">
            <a:spLocks/>
          </p:cNvSpPr>
          <p:nvPr/>
        </p:nvSpPr>
        <p:spPr>
          <a:xfrm>
            <a:off x="6096000" y="3711353"/>
            <a:ext cx="7480852" cy="2819400"/>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b="1" dirty="0">
                <a:latin typeface="Times New Roman" panose="02020603050405020304" pitchFamily="18" charset="0"/>
                <a:cs typeface="Times New Roman" panose="02020603050405020304" pitchFamily="18" charset="0"/>
              </a:rPr>
              <a:t>Guided By:</a:t>
            </a:r>
          </a:p>
          <a:p>
            <a:pPr algn="just">
              <a:lnSpc>
                <a:spcPct val="100000"/>
              </a:lnSpc>
            </a:pPr>
            <a:r>
              <a:rPr lang="en-IN" dirty="0">
                <a:latin typeface="Times New Roman" panose="02020603050405020304" pitchFamily="18" charset="0"/>
                <a:cs typeface="Times New Roman" panose="02020603050405020304" pitchFamily="18" charset="0"/>
              </a:rPr>
              <a:t>Dr. S. Hemalatha, Ph. D.</a:t>
            </a:r>
            <a:r>
              <a:rPr lang="en-US" sz="1800" b="1" spc="-2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D.Sc.</a:t>
            </a:r>
            <a:endParaRPr lang="en-IN" dirty="0">
              <a:latin typeface="Times New Roman" panose="02020603050405020304" pitchFamily="18" charset="0"/>
              <a:cs typeface="Times New Roman" panose="02020603050405020304" pitchFamily="18" charset="0"/>
            </a:endParaRPr>
          </a:p>
          <a:p>
            <a:pPr algn="just">
              <a:lnSpc>
                <a:spcPct val="100000"/>
              </a:lnSpc>
            </a:pPr>
            <a:r>
              <a:rPr lang="en-IN" dirty="0">
                <a:latin typeface="Times New Roman" panose="02020603050405020304" pitchFamily="18" charset="0"/>
                <a:cs typeface="Times New Roman" panose="02020603050405020304" pitchFamily="18" charset="0"/>
              </a:rPr>
              <a:t>Professor and Head</a:t>
            </a:r>
          </a:p>
          <a:p>
            <a:pPr algn="just">
              <a:lnSpc>
                <a:spcPct val="100000"/>
              </a:lnSpc>
            </a:pPr>
            <a:r>
              <a:rPr lang="en-IN" dirty="0">
                <a:latin typeface="Times New Roman" panose="02020603050405020304" pitchFamily="18" charset="0"/>
                <a:cs typeface="Times New Roman" panose="02020603050405020304" pitchFamily="18" charset="0"/>
              </a:rPr>
              <a:t>Department of Computer Science and </a:t>
            </a:r>
          </a:p>
          <a:p>
            <a:pPr algn="just">
              <a:lnSpc>
                <a:spcPct val="100000"/>
              </a:lnSpc>
            </a:pPr>
            <a:r>
              <a:rPr lang="en-IN" dirty="0">
                <a:latin typeface="Times New Roman" panose="02020603050405020304" pitchFamily="18" charset="0"/>
                <a:cs typeface="Times New Roman" panose="02020603050405020304" pitchFamily="18" charset="0"/>
              </a:rPr>
              <a:t>Business Systems  </a:t>
            </a:r>
          </a:p>
          <a:p>
            <a:pPr algn="just">
              <a:lnSpc>
                <a:spcPct val="100000"/>
              </a:lnSpc>
            </a:pPr>
            <a:r>
              <a:rPr lang="en-IN" dirty="0">
                <a:latin typeface="Times New Roman" panose="02020603050405020304" pitchFamily="18" charset="0"/>
                <a:cs typeface="Times New Roman" panose="02020603050405020304" pitchFamily="18" charset="0"/>
              </a:rPr>
              <a:t>Panimalar Institute of Technology</a:t>
            </a:r>
            <a:endParaRPr lang="en-US" dirty="0">
              <a:latin typeface="Times New Roman" panose="02020603050405020304" pitchFamily="18" charset="0"/>
              <a:cs typeface="Times New Roman" panose="02020603050405020304" pitchFamily="18" charset="0"/>
            </a:endParaRPr>
          </a:p>
          <a:p>
            <a:pPr algn="l">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81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F3C44-E8AB-05AF-8936-644C5843E0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40E26-6889-DD46-08A1-4770AA9BE38F}"/>
              </a:ext>
            </a:extLst>
          </p:cNvPr>
          <p:cNvSpPr>
            <a:spLocks noGrp="1"/>
          </p:cNvSpPr>
          <p:nvPr>
            <p:ph type="ctrTitle"/>
          </p:nvPr>
        </p:nvSpPr>
        <p:spPr>
          <a:xfrm>
            <a:off x="1523999" y="411646"/>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 Patient Module </a:t>
            </a:r>
          </a:p>
        </p:txBody>
      </p:sp>
      <p:sp>
        <p:nvSpPr>
          <p:cNvPr id="5" name="Subtitle 2">
            <a:extLst>
              <a:ext uri="{FF2B5EF4-FFF2-40B4-BE49-F238E27FC236}">
                <a16:creationId xmlns:a16="http://schemas.microsoft.com/office/drawing/2014/main" id="{50A8A288-6A1F-97E2-BDE7-485CF05F917D}"/>
              </a:ext>
            </a:extLst>
          </p:cNvPr>
          <p:cNvSpPr txBox="1">
            <a:spLocks/>
          </p:cNvSpPr>
          <p:nvPr/>
        </p:nvSpPr>
        <p:spPr>
          <a:xfrm>
            <a:off x="593286" y="1246909"/>
            <a:ext cx="11005426" cy="496991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Collects patient details such as clinical history, therapy duration, cognitive scores, and caregiver reports.</a:t>
            </a:r>
            <a:endParaRPr lang="en-US" dirty="0">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Monitors patient progress over time, allowing for adaptive treatment recommendations.</a:t>
            </a:r>
            <a:r>
              <a:rPr lang="en-US" dirty="0">
                <a:latin typeface="Times New Roman" panose="02020603050405020304" pitchFamily="18" charset="0"/>
                <a:cs typeface="Times New Roman" panose="02020603050405020304" pitchFamily="18" charset="0"/>
              </a:rPr>
              <a:t> </a:t>
            </a:r>
          </a:p>
          <a:p>
            <a:pPr marL="342900" indent="-342900"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Provides an easy-to-use interface for patients and caregivers to view therapy progress and key insights</a:t>
            </a:r>
            <a:endParaRPr lang="en-US" dirty="0">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Allows caregivers and therapists to update patient responses and progress dynamically.</a:t>
            </a:r>
            <a:endParaRPr lang="en-US" dirty="0">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Feeds patient data into the machine learning model for therapy efficacy prediction and personalized recommendations.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55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051671-FA90-B620-D539-4432CF579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6" y="363682"/>
            <a:ext cx="11450782" cy="6026727"/>
          </a:xfrm>
          <a:prstGeom prst="rect">
            <a:avLst/>
          </a:prstGeom>
        </p:spPr>
      </p:pic>
    </p:spTree>
    <p:extLst>
      <p:ext uri="{BB962C8B-B14F-4D97-AF65-F5344CB8AC3E}">
        <p14:creationId xmlns:p14="http://schemas.microsoft.com/office/powerpoint/2010/main" val="3468660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882C4-03A5-9841-35AD-85DB2548D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C052E-3587-7EB5-B527-1884089B6012}"/>
              </a:ext>
            </a:extLst>
          </p:cNvPr>
          <p:cNvSpPr>
            <a:spLocks noGrp="1"/>
          </p:cNvSpPr>
          <p:nvPr>
            <p:ph type="ctrTitle"/>
          </p:nvPr>
        </p:nvSpPr>
        <p:spPr>
          <a:xfrm>
            <a:off x="1523999" y="352012"/>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Doctor Module </a:t>
            </a:r>
          </a:p>
        </p:txBody>
      </p:sp>
      <p:sp>
        <p:nvSpPr>
          <p:cNvPr id="3" name="Subtitle 2">
            <a:extLst>
              <a:ext uri="{FF2B5EF4-FFF2-40B4-BE49-F238E27FC236}">
                <a16:creationId xmlns:a16="http://schemas.microsoft.com/office/drawing/2014/main" id="{A20D7DF1-CFC4-6CE2-13C5-DC04189934EC}"/>
              </a:ext>
            </a:extLst>
          </p:cNvPr>
          <p:cNvSpPr txBox="1">
            <a:spLocks/>
          </p:cNvSpPr>
          <p:nvPr/>
        </p:nvSpPr>
        <p:spPr>
          <a:xfrm>
            <a:off x="571499" y="1853063"/>
            <a:ext cx="11049001" cy="43953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D179DAEF-F6CA-A735-C573-201E3EE8D98F}"/>
              </a:ext>
            </a:extLst>
          </p:cNvPr>
          <p:cNvSpPr txBox="1">
            <a:spLocks/>
          </p:cNvSpPr>
          <p:nvPr/>
        </p:nvSpPr>
        <p:spPr>
          <a:xfrm>
            <a:off x="571499" y="352012"/>
            <a:ext cx="11275143" cy="632934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doctors to securely access and manage patient records and therapy progress.</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Offers personalized treatment plans using data-driven therapy predictions.</a:t>
            </a:r>
            <a:r>
              <a:rPr lang="en-IN" dirty="0">
                <a:latin typeface="Times New Roman" panose="02020603050405020304" pitchFamily="18" charset="0"/>
                <a:cs typeface="Times New Roman" panose="02020603050405020304" pitchFamily="18" charset="0"/>
              </a:rPr>
              <a:t>.</a:t>
            </a: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Allows doctors to track patient improvements through interactive dashboards and analytics.</a:t>
            </a:r>
            <a:endParaRPr lang="en-US"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Assists doctors in making data-driven clinical decisions by providing insights from predictive models.</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Facilitates direct communication between caregivers, and therapists to review progress and adjust treatment plans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9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CE1D89-8DCB-4B86-E962-0B2645198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73" y="415636"/>
            <a:ext cx="11263746" cy="6047509"/>
          </a:xfrm>
          <a:prstGeom prst="rect">
            <a:avLst/>
          </a:prstGeom>
        </p:spPr>
      </p:pic>
    </p:spTree>
    <p:extLst>
      <p:ext uri="{BB962C8B-B14F-4D97-AF65-F5344CB8AC3E}">
        <p14:creationId xmlns:p14="http://schemas.microsoft.com/office/powerpoint/2010/main" val="87249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B7C02-FF12-2902-54E9-E637D5D0C5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F98B9-0B3A-174A-1B71-4ED4D18DB339}"/>
              </a:ext>
            </a:extLst>
          </p:cNvPr>
          <p:cNvSpPr>
            <a:spLocks noGrp="1"/>
          </p:cNvSpPr>
          <p:nvPr>
            <p:ph type="ctrTitle"/>
          </p:nvPr>
        </p:nvSpPr>
        <p:spPr>
          <a:xfrm>
            <a:off x="1523999" y="352012"/>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TEM Module </a:t>
            </a:r>
          </a:p>
        </p:txBody>
      </p:sp>
      <p:sp>
        <p:nvSpPr>
          <p:cNvPr id="3" name="Subtitle 2">
            <a:extLst>
              <a:ext uri="{FF2B5EF4-FFF2-40B4-BE49-F238E27FC236}">
                <a16:creationId xmlns:a16="http://schemas.microsoft.com/office/drawing/2014/main" id="{748F9C53-2B43-39CC-5B81-16E06ADB17D6}"/>
              </a:ext>
            </a:extLst>
          </p:cNvPr>
          <p:cNvSpPr txBox="1">
            <a:spLocks/>
          </p:cNvSpPr>
          <p:nvPr/>
        </p:nvSpPr>
        <p:spPr>
          <a:xfrm>
            <a:off x="571499" y="1853063"/>
            <a:ext cx="11049001" cy="43953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FA9A69B3-9DFD-0C1B-E5D3-BC5AC4AA5943}"/>
              </a:ext>
            </a:extLst>
          </p:cNvPr>
          <p:cNvSpPr txBox="1">
            <a:spLocks/>
          </p:cNvSpPr>
          <p:nvPr/>
        </p:nvSpPr>
        <p:spPr>
          <a:xfrm>
            <a:off x="571499" y="1029979"/>
            <a:ext cx="11216150" cy="547600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Designed to predict the effectiveness of different therapies for individuals with Autism Spectrum Disorder (ASD). </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Collects and analyzes patient data to recommend the best treatment.</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Algorithms like Random Forest,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and Support Vector Machines are used for accurate predictions</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Techniques like SHAP and Layer-wise Relevance Propagation (LRP) enhance transparency</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TEM provides personalized, data-driven therapy recommendations for better ASD treatment outcomes.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59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F8389C-1966-33DA-B613-F977CA978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74" y="436418"/>
            <a:ext cx="11201400" cy="5953991"/>
          </a:xfrm>
          <a:prstGeom prst="rect">
            <a:avLst/>
          </a:prstGeom>
        </p:spPr>
      </p:pic>
    </p:spTree>
    <p:extLst>
      <p:ext uri="{BB962C8B-B14F-4D97-AF65-F5344CB8AC3E}">
        <p14:creationId xmlns:p14="http://schemas.microsoft.com/office/powerpoint/2010/main" val="165080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3A126-233A-36DC-D8C2-29A1117BA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07F0E-33F8-A9ED-89DE-4FB364FDA2FA}"/>
              </a:ext>
            </a:extLst>
          </p:cNvPr>
          <p:cNvSpPr>
            <a:spLocks noGrp="1"/>
          </p:cNvSpPr>
          <p:nvPr>
            <p:ph type="ctrTitle"/>
          </p:nvPr>
        </p:nvSpPr>
        <p:spPr>
          <a:xfrm>
            <a:off x="1523999" y="352012"/>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Server Module </a:t>
            </a:r>
          </a:p>
        </p:txBody>
      </p:sp>
      <p:sp>
        <p:nvSpPr>
          <p:cNvPr id="3" name="Subtitle 2">
            <a:extLst>
              <a:ext uri="{FF2B5EF4-FFF2-40B4-BE49-F238E27FC236}">
                <a16:creationId xmlns:a16="http://schemas.microsoft.com/office/drawing/2014/main" id="{50D57178-EEEA-1A8F-3130-09ECCB3120A8}"/>
              </a:ext>
            </a:extLst>
          </p:cNvPr>
          <p:cNvSpPr txBox="1">
            <a:spLocks/>
          </p:cNvSpPr>
          <p:nvPr/>
        </p:nvSpPr>
        <p:spPr>
          <a:xfrm>
            <a:off x="571499" y="1853063"/>
            <a:ext cx="11049001" cy="43953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880CAD25-CB82-D0FA-CD35-5FE3B129C56E}"/>
              </a:ext>
            </a:extLst>
          </p:cNvPr>
          <p:cNvSpPr txBox="1">
            <a:spLocks/>
          </p:cNvSpPr>
          <p:nvPr/>
        </p:nvSpPr>
        <p:spPr>
          <a:xfrm>
            <a:off x="442896" y="1019588"/>
            <a:ext cx="11306205" cy="54864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Central component responsible for handling, processing, and managing all therapy-related data.</a:t>
            </a:r>
          </a:p>
          <a:p>
            <a:pPr marL="4572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securely stores patient records and therapy history while          ensuring only authorized access </a:t>
            </a:r>
          </a:p>
          <a:p>
            <a:pPr marL="4572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Analyzes patient data to give personalized therapy suggestions. </a:t>
            </a:r>
          </a:p>
          <a:p>
            <a:pPr marL="4572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Ensures fast therapy suggestions using real-time patient data. </a:t>
            </a:r>
            <a:r>
              <a:rPr lang="en-US" dirty="0">
                <a:latin typeface="Times New Roman" panose="02020603050405020304" pitchFamily="18" charset="0"/>
                <a:cs typeface="Times New Roman" panose="02020603050405020304" pitchFamily="18" charset="0"/>
              </a:rPr>
              <a:t>Enhances decision-making with data-driven insights.</a:t>
            </a:r>
          </a:p>
          <a:p>
            <a:pPr marL="4572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such as access control and encryption are implemented to protect sensitive information.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07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184A-D2C5-810C-1DED-61A0D91627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FACEB-1FEE-3459-D71B-725781786A84}"/>
              </a:ext>
            </a:extLst>
          </p:cNvPr>
          <p:cNvSpPr>
            <a:spLocks noGrp="1"/>
          </p:cNvSpPr>
          <p:nvPr>
            <p:ph type="ctrTitle"/>
          </p:nvPr>
        </p:nvSpPr>
        <p:spPr>
          <a:xfrm>
            <a:off x="1524000" y="347869"/>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Source Code</a:t>
            </a:r>
          </a:p>
        </p:txBody>
      </p:sp>
      <p:sp>
        <p:nvSpPr>
          <p:cNvPr id="3" name="TextBox 2">
            <a:extLst>
              <a:ext uri="{FF2B5EF4-FFF2-40B4-BE49-F238E27FC236}">
                <a16:creationId xmlns:a16="http://schemas.microsoft.com/office/drawing/2014/main" id="{11C7720D-9A1A-3622-5E5B-6F9B8BB1E585}"/>
              </a:ext>
            </a:extLst>
          </p:cNvPr>
          <p:cNvSpPr txBox="1"/>
          <p:nvPr/>
        </p:nvSpPr>
        <p:spPr>
          <a:xfrm>
            <a:off x="609600" y="1529890"/>
            <a:ext cx="10972800" cy="4401205"/>
          </a:xfrm>
          <a:prstGeom prst="rect">
            <a:avLst/>
          </a:prstGeom>
          <a:noFill/>
        </p:spPr>
        <p:txBody>
          <a:bodyPr wrap="square">
            <a:spAutoFit/>
          </a:bodyPr>
          <a:lstStyle/>
          <a:p>
            <a:pPr algn="l"/>
            <a:r>
              <a:rPr lang="pt-BR" sz="2000" dirty="0">
                <a:latin typeface="Times New Roman" panose="02020603050405020304" pitchFamily="18" charset="0"/>
                <a:cs typeface="Times New Roman" panose="02020603050405020304" pitchFamily="18" charset="0"/>
              </a:rPr>
              <a:t>import numpy as np</a:t>
            </a:r>
          </a:p>
          <a:p>
            <a:pPr algn="l"/>
            <a:r>
              <a:rPr lang="pt-BR" sz="2000" dirty="0">
                <a:latin typeface="Times New Roman" panose="02020603050405020304" pitchFamily="18" charset="0"/>
                <a:cs typeface="Times New Roman" panose="02020603050405020304" pitchFamily="18" charset="0"/>
              </a:rPr>
              <a:t>import pandas as pd</a:t>
            </a:r>
          </a:p>
          <a:p>
            <a:pPr algn="l"/>
            <a:r>
              <a:rPr lang="en-US" sz="2000" dirty="0">
                <a:latin typeface="Times New Roman" panose="02020603050405020304" pitchFamily="18" charset="0"/>
                <a:cs typeface="Times New Roman" panose="02020603050405020304" pitchFamily="18" charset="0"/>
              </a:rPr>
              <a:t>dataset = </a:t>
            </a:r>
            <a:r>
              <a:rPr lang="en-US" sz="2000" dirty="0" err="1">
                <a:latin typeface="Times New Roman" panose="02020603050405020304" pitchFamily="18" charset="0"/>
                <a:cs typeface="Times New Roman" panose="02020603050405020304" pitchFamily="18" charset="0"/>
              </a:rPr>
              <a:t>pd.read_excel</a:t>
            </a:r>
            <a:r>
              <a:rPr lang="en-US" sz="2000" dirty="0">
                <a:latin typeface="Times New Roman" panose="02020603050405020304" pitchFamily="18" charset="0"/>
                <a:cs typeface="Times New Roman" panose="02020603050405020304" pitchFamily="18" charset="0"/>
              </a:rPr>
              <a:t>('Final Autism Dataset.xlsx’)</a:t>
            </a:r>
            <a:endParaRPr lang="pt-BR" sz="2000" dirty="0">
              <a:latin typeface="Times New Roman" panose="02020603050405020304" pitchFamily="18" charset="0"/>
              <a:cs typeface="Times New Roman" panose="02020603050405020304" pitchFamily="18" charset="0"/>
            </a:endParaRPr>
          </a:p>
          <a:p>
            <a:pPr algn="l"/>
            <a:r>
              <a:rPr lang="en-US" sz="2000" dirty="0" err="1">
                <a:latin typeface="Times New Roman" panose="02020603050405020304" pitchFamily="18" charset="0"/>
                <a:cs typeface="Times New Roman" panose="02020603050405020304" pitchFamily="18" charset="0"/>
              </a:rPr>
              <a:t>dataset.head</a:t>
            </a:r>
            <a:r>
              <a:rPr lang="en-US" sz="2000" dirty="0">
                <a:latin typeface="Times New Roman" panose="02020603050405020304" pitchFamily="18" charset="0"/>
                <a:cs typeface="Times New Roman" panose="02020603050405020304" pitchFamily="18" charset="0"/>
              </a:rPr>
              <a:t>(5)</a:t>
            </a:r>
          </a:p>
          <a:p>
            <a:r>
              <a:rPr lang="en-US" sz="2000" dirty="0" err="1">
                <a:latin typeface="Times New Roman" panose="02020603050405020304" pitchFamily="18" charset="0"/>
                <a:cs typeface="Times New Roman" panose="02020603050405020304" pitchFamily="18" charset="0"/>
              </a:rPr>
              <a:t>dataset.shape</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dataset.isnull</a:t>
            </a:r>
            <a:r>
              <a:rPr lang="en-US" sz="2000" dirty="0">
                <a:latin typeface="Times New Roman" panose="02020603050405020304" pitchFamily="18" charset="0"/>
                <a:cs typeface="Times New Roman" panose="02020603050405020304" pitchFamily="18" charset="0"/>
              </a:rPr>
              <a:t>().sum()</a:t>
            </a:r>
          </a:p>
          <a:p>
            <a:r>
              <a:rPr lang="en-US" sz="2000" dirty="0" err="1">
                <a:latin typeface="Times New Roman" panose="02020603050405020304" pitchFamily="18" charset="0"/>
                <a:cs typeface="Times New Roman" panose="02020603050405020304" pitchFamily="18" charset="0"/>
              </a:rPr>
              <a:t>dataset.describe</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dataset.nunique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import seaborn as </a:t>
            </a:r>
            <a:r>
              <a:rPr lang="en-US" sz="2000" dirty="0" err="1">
                <a:latin typeface="Times New Roman" panose="02020603050405020304" pitchFamily="18" charset="0"/>
                <a:cs typeface="Times New Roman" panose="02020603050405020304" pitchFamily="18" charset="0"/>
              </a:rPr>
              <a:t>sns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matplotlib.pyplot</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plt</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plt.figure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figsize</a:t>
            </a:r>
            <a:r>
              <a:rPr lang="en-US" sz="2000" dirty="0">
                <a:latin typeface="Times New Roman" panose="02020603050405020304" pitchFamily="18" charset="0"/>
                <a:cs typeface="Times New Roman" panose="02020603050405020304" pitchFamily="18" charset="0"/>
              </a:rPr>
              <a:t>=(10, 5))</a:t>
            </a:r>
          </a:p>
          <a:p>
            <a:r>
              <a:rPr lang="en-US" sz="2000" dirty="0" err="1">
                <a:latin typeface="Times New Roman" panose="02020603050405020304" pitchFamily="18" charset="0"/>
                <a:cs typeface="Times New Roman" panose="02020603050405020304" pitchFamily="18" charset="0"/>
              </a:rPr>
              <a:t>sns.countplot</a:t>
            </a:r>
            <a:r>
              <a:rPr lang="en-US" sz="2000" dirty="0">
                <a:latin typeface="Times New Roman" panose="02020603050405020304" pitchFamily="18" charset="0"/>
                <a:cs typeface="Times New Roman" panose="02020603050405020304" pitchFamily="18" charset="0"/>
              </a:rPr>
              <a:t>(x='gender', data=dataset, palette='</a:t>
            </a:r>
            <a:r>
              <a:rPr lang="en-US" sz="2000" dirty="0" err="1">
                <a:latin typeface="Times New Roman" panose="02020603050405020304" pitchFamily="18" charset="0"/>
                <a:cs typeface="Times New Roman" panose="02020603050405020304" pitchFamily="18" charset="0"/>
              </a:rPr>
              <a:t>coolwarm</a:t>
            </a:r>
            <a:r>
              <a:rPr lang="en-US" sz="2000"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plt.title</a:t>
            </a:r>
            <a:r>
              <a:rPr lang="en-US" sz="2000" dirty="0">
                <a:latin typeface="Times New Roman" panose="02020603050405020304" pitchFamily="18" charset="0"/>
                <a:cs typeface="Times New Roman" panose="02020603050405020304" pitchFamily="18" charset="0"/>
              </a:rPr>
              <a:t>('Gender Distribution’)</a:t>
            </a:r>
          </a:p>
          <a:p>
            <a:r>
              <a:rPr lang="en-US" sz="2000" dirty="0" err="1">
                <a:latin typeface="Times New Roman" panose="02020603050405020304" pitchFamily="18" charset="0"/>
                <a:cs typeface="Times New Roman" panose="02020603050405020304" pitchFamily="18" charset="0"/>
              </a:rPr>
              <a:t>plt.show</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854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39643-3C7D-1D2A-45FF-628AA53E3B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0411AE1-7225-ADAA-84D7-BC48DBD6076E}"/>
              </a:ext>
            </a:extLst>
          </p:cNvPr>
          <p:cNvSpPr txBox="1"/>
          <p:nvPr/>
        </p:nvSpPr>
        <p:spPr>
          <a:xfrm>
            <a:off x="609600" y="1074509"/>
            <a:ext cx="10972800" cy="4708981"/>
          </a:xfrm>
          <a:prstGeom prst="rect">
            <a:avLst/>
          </a:prstGeom>
          <a:noFill/>
        </p:spPr>
        <p:txBody>
          <a:bodyPr wrap="square">
            <a:spAutoFit/>
          </a:bodyPr>
          <a:lstStyle/>
          <a:p>
            <a:pPr algn="l"/>
            <a:r>
              <a:rPr lang="en-US" sz="2000" dirty="0" err="1">
                <a:latin typeface="Times New Roman" panose="02020603050405020304" pitchFamily="18" charset="0"/>
                <a:cs typeface="Times New Roman" panose="02020603050405020304" pitchFamily="18" charset="0"/>
              </a:rPr>
              <a:t>plt.figure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figsize</a:t>
            </a:r>
            <a:r>
              <a:rPr lang="en-US" sz="2000" dirty="0">
                <a:latin typeface="Times New Roman" panose="02020603050405020304" pitchFamily="18" charset="0"/>
                <a:cs typeface="Times New Roman" panose="02020603050405020304" pitchFamily="18" charset="0"/>
              </a:rPr>
              <a:t>=(12, 6))</a:t>
            </a:r>
          </a:p>
          <a:p>
            <a:pPr algn="l"/>
            <a:r>
              <a:rPr lang="en-US" sz="2000" dirty="0" err="1">
                <a:latin typeface="Times New Roman" panose="02020603050405020304" pitchFamily="18" charset="0"/>
                <a:cs typeface="Times New Roman" panose="02020603050405020304" pitchFamily="18" charset="0"/>
              </a:rPr>
              <a:t>sns.countplot</a:t>
            </a:r>
            <a:r>
              <a:rPr lang="en-US" sz="2000" dirty="0">
                <a:latin typeface="Times New Roman" panose="02020603050405020304" pitchFamily="18" charset="0"/>
                <a:cs typeface="Times New Roman" panose="02020603050405020304" pitchFamily="18" charset="0"/>
              </a:rPr>
              <a:t>(x='</a:t>
            </a:r>
            <a:r>
              <a:rPr lang="en-US" sz="2000" dirty="0" err="1">
                <a:latin typeface="Times New Roman" panose="02020603050405020304" pitchFamily="18" charset="0"/>
                <a:cs typeface="Times New Roman" panose="02020603050405020304" pitchFamily="18" charset="0"/>
              </a:rPr>
              <a:t>level_ASD</a:t>
            </a:r>
            <a:r>
              <a:rPr lang="en-US" sz="2000" dirty="0">
                <a:latin typeface="Times New Roman" panose="02020603050405020304" pitchFamily="18" charset="0"/>
                <a:cs typeface="Times New Roman" panose="02020603050405020304" pitchFamily="18" charset="0"/>
              </a:rPr>
              <a:t>', data=dataset, palette='</a:t>
            </a:r>
            <a:r>
              <a:rPr lang="en-US" sz="2000" dirty="0" err="1">
                <a:latin typeface="Times New Roman" panose="02020603050405020304" pitchFamily="18" charset="0"/>
                <a:cs typeface="Times New Roman" panose="02020603050405020304" pitchFamily="18" charset="0"/>
              </a:rPr>
              <a:t>viridis</a:t>
            </a:r>
            <a:r>
              <a:rPr lang="en-US" sz="2000" dirty="0">
                <a:latin typeface="Times New Roman" panose="02020603050405020304" pitchFamily="18" charset="0"/>
                <a:cs typeface="Times New Roman" panose="02020603050405020304" pitchFamily="18" charset="0"/>
              </a:rPr>
              <a:t>’)</a:t>
            </a:r>
          </a:p>
          <a:p>
            <a:pPr algn="l"/>
            <a:r>
              <a:rPr lang="en-US" sz="2000" dirty="0" err="1">
                <a:latin typeface="Times New Roman" panose="02020603050405020304" pitchFamily="18" charset="0"/>
                <a:cs typeface="Times New Roman" panose="02020603050405020304" pitchFamily="18" charset="0"/>
              </a:rPr>
              <a:t>plt.title</a:t>
            </a:r>
            <a:r>
              <a:rPr lang="en-US" sz="2000" dirty="0">
                <a:latin typeface="Times New Roman" panose="02020603050405020304" pitchFamily="18" charset="0"/>
                <a:cs typeface="Times New Roman" panose="02020603050405020304" pitchFamily="18" charset="0"/>
              </a:rPr>
              <a:t>('Autism Level Distribution’)</a:t>
            </a:r>
          </a:p>
          <a:p>
            <a:pPr algn="l"/>
            <a:r>
              <a:rPr lang="en-US" sz="2000" dirty="0" err="1">
                <a:latin typeface="Times New Roman" panose="02020603050405020304" pitchFamily="18" charset="0"/>
                <a:cs typeface="Times New Roman" panose="02020603050405020304" pitchFamily="18" charset="0"/>
              </a:rPr>
              <a:t>plt.show</a:t>
            </a:r>
            <a:r>
              <a:rPr lang="en-US" sz="2000" dirty="0">
                <a:latin typeface="Times New Roman" panose="02020603050405020304" pitchFamily="18" charset="0"/>
                <a:cs typeface="Times New Roman" panose="02020603050405020304" pitchFamily="18" charset="0"/>
              </a:rPr>
              <a:t>()</a:t>
            </a:r>
          </a:p>
          <a:p>
            <a:pPr algn="l"/>
            <a:r>
              <a:rPr lang="en-US" sz="2000" dirty="0" err="1">
                <a:latin typeface="Times New Roman" panose="02020603050405020304" pitchFamily="18" charset="0"/>
                <a:cs typeface="Times New Roman" panose="02020603050405020304" pitchFamily="18" charset="0"/>
              </a:rPr>
              <a:t>plt.figure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figsize</a:t>
            </a:r>
            <a:r>
              <a:rPr lang="en-US" sz="2000" dirty="0">
                <a:latin typeface="Times New Roman" panose="02020603050405020304" pitchFamily="18" charset="0"/>
                <a:cs typeface="Times New Roman" panose="02020603050405020304" pitchFamily="18" charset="0"/>
              </a:rPr>
              <a:t>=(12, 6))</a:t>
            </a:r>
          </a:p>
          <a:p>
            <a:pPr algn="l"/>
            <a:r>
              <a:rPr lang="en-US" sz="2000" dirty="0" err="1">
                <a:latin typeface="Times New Roman" panose="02020603050405020304" pitchFamily="18" charset="0"/>
                <a:cs typeface="Times New Roman" panose="02020603050405020304" pitchFamily="18" charset="0"/>
              </a:rPr>
              <a:t>sns.countplot</a:t>
            </a:r>
            <a:r>
              <a:rPr lang="en-US" sz="2000" dirty="0">
                <a:latin typeface="Times New Roman" panose="02020603050405020304" pitchFamily="18" charset="0"/>
                <a:cs typeface="Times New Roman" panose="02020603050405020304" pitchFamily="18" charset="0"/>
              </a:rPr>
              <a:t>(x='</a:t>
            </a:r>
            <a:r>
              <a:rPr lang="en-US" sz="2000" dirty="0" err="1">
                <a:latin typeface="Times New Roman" panose="02020603050405020304" pitchFamily="18" charset="0"/>
                <a:cs typeface="Times New Roman" panose="02020603050405020304" pitchFamily="18" charset="0"/>
              </a:rPr>
              <a:t>speak_verbally</a:t>
            </a:r>
            <a:r>
              <a:rPr lang="en-US" sz="2000" dirty="0">
                <a:latin typeface="Times New Roman" panose="02020603050405020304" pitchFamily="18" charset="0"/>
                <a:cs typeface="Times New Roman" panose="02020603050405020304" pitchFamily="18" charset="0"/>
              </a:rPr>
              <a:t>', data=dataset, palette='Set2’)</a:t>
            </a:r>
          </a:p>
          <a:p>
            <a:pPr algn="l"/>
            <a:r>
              <a:rPr lang="en-US" sz="2000" dirty="0" err="1">
                <a:latin typeface="Times New Roman" panose="02020603050405020304" pitchFamily="18" charset="0"/>
                <a:cs typeface="Times New Roman" panose="02020603050405020304" pitchFamily="18" charset="0"/>
              </a:rPr>
              <a:t>plt.title</a:t>
            </a:r>
            <a:r>
              <a:rPr lang="en-US" sz="2000" dirty="0">
                <a:latin typeface="Times New Roman" panose="02020603050405020304" pitchFamily="18" charset="0"/>
                <a:cs typeface="Times New Roman" panose="02020603050405020304" pitchFamily="18" charset="0"/>
              </a:rPr>
              <a:t>('Speech Ability’)</a:t>
            </a:r>
          </a:p>
          <a:p>
            <a:pPr algn="l"/>
            <a:r>
              <a:rPr lang="en-US" sz="2000" dirty="0" err="1">
                <a:latin typeface="Times New Roman" panose="02020603050405020304" pitchFamily="18" charset="0"/>
                <a:cs typeface="Times New Roman" panose="02020603050405020304" pitchFamily="18" charset="0"/>
              </a:rPr>
              <a:t>plt.show</a:t>
            </a:r>
            <a:r>
              <a:rPr lang="en-US" sz="2000" dirty="0">
                <a:latin typeface="Times New Roman" panose="02020603050405020304" pitchFamily="18" charset="0"/>
                <a:cs typeface="Times New Roman" panose="02020603050405020304" pitchFamily="18" charset="0"/>
              </a:rPr>
              <a:t>()</a:t>
            </a:r>
          </a:p>
          <a:p>
            <a:pPr algn="l"/>
            <a:r>
              <a:rPr lang="en-US" sz="2000" dirty="0" err="1">
                <a:latin typeface="Times New Roman" panose="02020603050405020304" pitchFamily="18" charset="0"/>
                <a:cs typeface="Times New Roman" panose="02020603050405020304" pitchFamily="18" charset="0"/>
              </a:rPr>
              <a:t>plt.figure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figsize</a:t>
            </a:r>
            <a:r>
              <a:rPr lang="en-US" sz="2000" dirty="0">
                <a:latin typeface="Times New Roman" panose="02020603050405020304" pitchFamily="18" charset="0"/>
                <a:cs typeface="Times New Roman" panose="02020603050405020304" pitchFamily="18" charset="0"/>
              </a:rPr>
              <a:t>=(12, 6))</a:t>
            </a:r>
          </a:p>
          <a:p>
            <a:pPr algn="l"/>
            <a:r>
              <a:rPr lang="en-US" sz="2000" dirty="0" err="1">
                <a:latin typeface="Times New Roman" panose="02020603050405020304" pitchFamily="18" charset="0"/>
                <a:cs typeface="Times New Roman" panose="02020603050405020304" pitchFamily="18" charset="0"/>
              </a:rPr>
              <a:t>sns.countplot</a:t>
            </a:r>
            <a:r>
              <a:rPr lang="en-US" sz="2000" dirty="0">
                <a:latin typeface="Times New Roman" panose="02020603050405020304" pitchFamily="18" charset="0"/>
                <a:cs typeface="Times New Roman" panose="02020603050405020304" pitchFamily="18" charset="0"/>
              </a:rPr>
              <a:t>(x='plan_therapy_1', data=dataset, palette='pastel’)</a:t>
            </a:r>
          </a:p>
          <a:p>
            <a:pPr algn="l"/>
            <a:r>
              <a:rPr lang="en-US" sz="2000" dirty="0" err="1">
                <a:latin typeface="Times New Roman" panose="02020603050405020304" pitchFamily="18" charset="0"/>
                <a:cs typeface="Times New Roman" panose="02020603050405020304" pitchFamily="18" charset="0"/>
              </a:rPr>
              <a:t>plt.title</a:t>
            </a:r>
            <a:r>
              <a:rPr lang="en-US" sz="2000" dirty="0">
                <a:latin typeface="Times New Roman" panose="02020603050405020304" pitchFamily="18" charset="0"/>
                <a:cs typeface="Times New Roman" panose="02020603050405020304" pitchFamily="18" charset="0"/>
              </a:rPr>
              <a:t>('Recommended Therapy’)</a:t>
            </a:r>
          </a:p>
          <a:p>
            <a:pPr algn="l"/>
            <a:r>
              <a:rPr lang="en-US" sz="2000" dirty="0" err="1">
                <a:latin typeface="Times New Roman" panose="02020603050405020304" pitchFamily="18" charset="0"/>
                <a:cs typeface="Times New Roman" panose="02020603050405020304" pitchFamily="18" charset="0"/>
              </a:rPr>
              <a:t>plt.xticks</a:t>
            </a:r>
            <a:r>
              <a:rPr lang="en-US" sz="2000" dirty="0">
                <a:latin typeface="Times New Roman" panose="02020603050405020304" pitchFamily="18" charset="0"/>
                <a:cs typeface="Times New Roman" panose="02020603050405020304" pitchFamily="18" charset="0"/>
              </a:rPr>
              <a:t>(rotation=45)</a:t>
            </a:r>
          </a:p>
          <a:p>
            <a:pPr algn="l"/>
            <a:r>
              <a:rPr lang="en-US" sz="2000" dirty="0" err="1">
                <a:latin typeface="Times New Roman" panose="02020603050405020304" pitchFamily="18" charset="0"/>
                <a:cs typeface="Times New Roman" panose="02020603050405020304" pitchFamily="18" charset="0"/>
              </a:rPr>
              <a:t>plt.show</a:t>
            </a:r>
            <a:r>
              <a:rPr lang="en-US" sz="2000" dirty="0">
                <a:latin typeface="Times New Roman" panose="02020603050405020304" pitchFamily="18" charset="0"/>
                <a:cs typeface="Times New Roman" panose="02020603050405020304" pitchFamily="18" charset="0"/>
              </a:rPr>
              <a:t>()</a:t>
            </a:r>
          </a:p>
          <a:p>
            <a:pPr algn="l"/>
            <a:r>
              <a:rPr lang="en-US" sz="2000" dirty="0" err="1">
                <a:latin typeface="Times New Roman" panose="02020603050405020304" pitchFamily="18" charset="0"/>
                <a:cs typeface="Times New Roman" panose="02020603050405020304" pitchFamily="18" charset="0"/>
              </a:rPr>
              <a:t>therapy_autism_ct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pd.crosstab</a:t>
            </a:r>
            <a:r>
              <a:rPr lang="en-US" sz="2000" dirty="0">
                <a:latin typeface="Times New Roman" panose="02020603050405020304" pitchFamily="18" charset="0"/>
                <a:cs typeface="Times New Roman" panose="02020603050405020304" pitchFamily="18" charset="0"/>
              </a:rPr>
              <a:t>(dataset['</a:t>
            </a:r>
            <a:r>
              <a:rPr lang="en-US" sz="2000" dirty="0" err="1">
                <a:latin typeface="Times New Roman" panose="02020603050405020304" pitchFamily="18" charset="0"/>
                <a:cs typeface="Times New Roman" panose="02020603050405020304" pitchFamily="18" charset="0"/>
              </a:rPr>
              <a:t>level_ASD</a:t>
            </a:r>
            <a:r>
              <a:rPr lang="en-US" sz="2000" dirty="0">
                <a:latin typeface="Times New Roman" panose="02020603050405020304" pitchFamily="18" charset="0"/>
                <a:cs typeface="Times New Roman" panose="02020603050405020304" pitchFamily="18" charset="0"/>
              </a:rPr>
              <a:t>'], dataset['plan_therapy_1’])</a:t>
            </a:r>
          </a:p>
          <a:p>
            <a:pPr algn="l"/>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nAutism</a:t>
            </a:r>
            <a:r>
              <a:rPr lang="en-US" sz="2000" dirty="0">
                <a:latin typeface="Times New Roman" panose="02020603050405020304" pitchFamily="18" charset="0"/>
                <a:cs typeface="Times New Roman" panose="02020603050405020304" pitchFamily="18" charset="0"/>
              </a:rPr>
              <a:t> Level vs Therapy Plan:\n", </a:t>
            </a:r>
            <a:r>
              <a:rPr lang="en-US" sz="2000" dirty="0" err="1">
                <a:latin typeface="Times New Roman" panose="02020603050405020304" pitchFamily="18" charset="0"/>
                <a:cs typeface="Times New Roman" panose="02020603050405020304" pitchFamily="18" charset="0"/>
              </a:rPr>
              <a:t>therapy_autism_ct</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548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CAEB-9DD7-17E0-50DB-6997C3D411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ABE1AE8-F89D-0A22-63FB-C718C35BEA87}"/>
              </a:ext>
            </a:extLst>
          </p:cNvPr>
          <p:cNvSpPr txBox="1"/>
          <p:nvPr/>
        </p:nvSpPr>
        <p:spPr>
          <a:xfrm>
            <a:off x="609600" y="1074509"/>
            <a:ext cx="10972800" cy="4401205"/>
          </a:xfrm>
          <a:prstGeom prst="rect">
            <a:avLst/>
          </a:prstGeom>
          <a:noFill/>
        </p:spPr>
        <p:txBody>
          <a:bodyPr wrap="square">
            <a:spAutoFit/>
          </a:bodyPr>
          <a:lstStyle/>
          <a:p>
            <a:pPr algn="l"/>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scipy.stats</a:t>
            </a:r>
            <a:r>
              <a:rPr lang="en-US" sz="2000" dirty="0">
                <a:latin typeface="Times New Roman" panose="02020603050405020304" pitchFamily="18" charset="0"/>
                <a:cs typeface="Times New Roman" panose="02020603050405020304" pitchFamily="18" charset="0"/>
              </a:rPr>
              <a:t> import chi2_contingency, </a:t>
            </a:r>
            <a:r>
              <a:rPr lang="en-US" sz="2000" dirty="0" err="1">
                <a:latin typeface="Times New Roman" panose="02020603050405020304" pitchFamily="18" charset="0"/>
                <a:cs typeface="Times New Roman" panose="02020603050405020304" pitchFamily="18" charset="0"/>
              </a:rPr>
              <a:t>spearmanr</a:t>
            </a:r>
            <a:endParaRPr lang="en-US" sz="2000" dirty="0">
              <a:latin typeface="Times New Roman" panose="02020603050405020304" pitchFamily="18" charset="0"/>
              <a:cs typeface="Times New Roman" panose="02020603050405020304" pitchFamily="18" charset="0"/>
            </a:endParaRPr>
          </a:p>
          <a:p>
            <a:pPr algn="l"/>
            <a:r>
              <a:rPr lang="en-US" sz="2000" dirty="0" err="1">
                <a:latin typeface="Times New Roman" panose="02020603050405020304" pitchFamily="18" charset="0"/>
                <a:cs typeface="Times New Roman" panose="02020603050405020304" pitchFamily="18" charset="0"/>
              </a:rPr>
              <a:t>target_col</a:t>
            </a:r>
            <a:r>
              <a:rPr lang="en-US" sz="2000" dirty="0">
                <a:latin typeface="Times New Roman" panose="02020603050405020304" pitchFamily="18" charset="0"/>
                <a:cs typeface="Times New Roman" panose="02020603050405020304" pitchFamily="18" charset="0"/>
              </a:rPr>
              <a:t> = "plan_therapy_1"  </a:t>
            </a:r>
          </a:p>
          <a:p>
            <a:pPr algn="l"/>
            <a:r>
              <a:rPr lang="en-US" sz="2000" dirty="0" err="1">
                <a:latin typeface="Times New Roman" panose="02020603050405020304" pitchFamily="18" charset="0"/>
                <a:cs typeface="Times New Roman" panose="02020603050405020304" pitchFamily="18" charset="0"/>
              </a:rPr>
              <a:t>df_encoded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dataset.apply</a:t>
            </a:r>
            <a:r>
              <a:rPr lang="en-US" sz="2000" dirty="0">
                <a:latin typeface="Times New Roman" panose="02020603050405020304" pitchFamily="18" charset="0"/>
                <a:cs typeface="Times New Roman" panose="02020603050405020304" pitchFamily="18" charset="0"/>
              </a:rPr>
              <a:t>(lambda x: </a:t>
            </a:r>
            <a:r>
              <a:rPr lang="en-US" sz="2000" dirty="0" err="1">
                <a:latin typeface="Times New Roman" panose="02020603050405020304" pitchFamily="18" charset="0"/>
                <a:cs typeface="Times New Roman" panose="02020603050405020304" pitchFamily="18" charset="0"/>
              </a:rPr>
              <a:t>pd.factorize</a:t>
            </a:r>
            <a:r>
              <a:rPr lang="en-US" sz="2000" dirty="0">
                <a:latin typeface="Times New Roman" panose="02020603050405020304" pitchFamily="18" charset="0"/>
                <a:cs typeface="Times New Roman" panose="02020603050405020304" pitchFamily="18" charset="0"/>
              </a:rPr>
              <a:t>(x)[0] if </a:t>
            </a:r>
            <a:r>
              <a:rPr lang="en-US" sz="2000" dirty="0" err="1">
                <a:latin typeface="Times New Roman" panose="02020603050405020304" pitchFamily="18" charset="0"/>
                <a:cs typeface="Times New Roman" panose="02020603050405020304" pitchFamily="18" charset="0"/>
              </a:rPr>
              <a:t>x.dtype</a:t>
            </a:r>
            <a:r>
              <a:rPr lang="en-US" sz="2000" dirty="0">
                <a:latin typeface="Times New Roman" panose="02020603050405020304" pitchFamily="18" charset="0"/>
                <a:cs typeface="Times New Roman" panose="02020603050405020304" pitchFamily="18" charset="0"/>
              </a:rPr>
              <a:t> == 'object' else x)</a:t>
            </a:r>
          </a:p>
          <a:p>
            <a:pPr algn="l"/>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cramers_v</a:t>
            </a:r>
            <a:r>
              <a:rPr lang="en-US" sz="2000" dirty="0">
                <a:latin typeface="Times New Roman" panose="02020603050405020304" pitchFamily="18" charset="0"/>
                <a:cs typeface="Times New Roman" panose="02020603050405020304" pitchFamily="18" charset="0"/>
              </a:rPr>
              <a:t>(x, y):   </a:t>
            </a:r>
          </a:p>
          <a:p>
            <a:pPr lvl="1"/>
            <a:r>
              <a:rPr lang="en-US" sz="2000" dirty="0" err="1">
                <a:latin typeface="Times New Roman" panose="02020603050405020304" pitchFamily="18" charset="0"/>
                <a:cs typeface="Times New Roman" panose="02020603050405020304" pitchFamily="18" charset="0"/>
              </a:rPr>
              <a:t>confusion_matrix</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pd.crosstab</a:t>
            </a:r>
            <a:r>
              <a:rPr lang="en-US" sz="2000" dirty="0">
                <a:latin typeface="Times New Roman" panose="02020603050405020304" pitchFamily="18" charset="0"/>
                <a:cs typeface="Times New Roman" panose="02020603050405020304" pitchFamily="18" charset="0"/>
              </a:rPr>
              <a:t>(x, y)    </a:t>
            </a:r>
          </a:p>
          <a:p>
            <a:pPr lvl="1"/>
            <a:r>
              <a:rPr lang="en-US" sz="2000" dirty="0">
                <a:latin typeface="Times New Roman" panose="02020603050405020304" pitchFamily="18" charset="0"/>
                <a:cs typeface="Times New Roman" panose="02020603050405020304" pitchFamily="18" charset="0"/>
              </a:rPr>
              <a:t>chi2 = chi2_contingency(</a:t>
            </a:r>
            <a:r>
              <a:rPr lang="en-US" sz="2000" dirty="0" err="1">
                <a:latin typeface="Times New Roman" panose="02020603050405020304" pitchFamily="18" charset="0"/>
                <a:cs typeface="Times New Roman" panose="02020603050405020304" pitchFamily="18" charset="0"/>
              </a:rPr>
              <a:t>confusion_matrix</a:t>
            </a:r>
            <a:r>
              <a:rPr lang="en-US" sz="2000" dirty="0">
                <a:latin typeface="Times New Roman" panose="02020603050405020304" pitchFamily="18" charset="0"/>
                <a:cs typeface="Times New Roman" panose="02020603050405020304" pitchFamily="18" charset="0"/>
              </a:rPr>
              <a:t>)[0]    </a:t>
            </a:r>
          </a:p>
          <a:p>
            <a:pPr lvl="1"/>
            <a:r>
              <a:rPr lang="en-US" sz="2000" dirty="0">
                <a:latin typeface="Times New Roman" panose="02020603050405020304" pitchFamily="18" charset="0"/>
                <a:cs typeface="Times New Roman" panose="02020603050405020304" pitchFamily="18" charset="0"/>
              </a:rPr>
              <a:t>n = </a:t>
            </a:r>
            <a:r>
              <a:rPr lang="en-US" sz="2000" dirty="0" err="1">
                <a:latin typeface="Times New Roman" panose="02020603050405020304" pitchFamily="18" charset="0"/>
                <a:cs typeface="Times New Roman" panose="02020603050405020304" pitchFamily="18" charset="0"/>
              </a:rPr>
              <a:t>confusion_matrix.sum</a:t>
            </a:r>
            <a:r>
              <a:rPr lang="en-US" sz="2000" dirty="0">
                <a:latin typeface="Times New Roman" panose="02020603050405020304" pitchFamily="18" charset="0"/>
                <a:cs typeface="Times New Roman" panose="02020603050405020304" pitchFamily="18" charset="0"/>
              </a:rPr>
              <a:t>().sum()    </a:t>
            </a:r>
          </a:p>
          <a:p>
            <a:pPr lvl="1"/>
            <a:r>
              <a:rPr lang="en-US" sz="2000" dirty="0">
                <a:latin typeface="Times New Roman" panose="02020603050405020304" pitchFamily="18" charset="0"/>
                <a:cs typeface="Times New Roman" panose="02020603050405020304" pitchFamily="18" charset="0"/>
              </a:rPr>
              <a:t>phi2 = chi2 / n   </a:t>
            </a:r>
          </a:p>
          <a:p>
            <a:pPr lvl="1"/>
            <a:r>
              <a:rPr lang="en-US" sz="2000" dirty="0">
                <a:latin typeface="Times New Roman" panose="02020603050405020304" pitchFamily="18" charset="0"/>
                <a:cs typeface="Times New Roman" panose="02020603050405020304" pitchFamily="18" charset="0"/>
              </a:rPr>
              <a:t>r, k = </a:t>
            </a:r>
            <a:r>
              <a:rPr lang="en-US" sz="2000" dirty="0" err="1">
                <a:latin typeface="Times New Roman" panose="02020603050405020304" pitchFamily="18" charset="0"/>
                <a:cs typeface="Times New Roman" panose="02020603050405020304" pitchFamily="18" charset="0"/>
              </a:rPr>
              <a:t>confusion_matrix.shape</a:t>
            </a:r>
            <a:r>
              <a:rPr lang="en-US" sz="2000" dirty="0">
                <a:latin typeface="Times New Roman" panose="02020603050405020304" pitchFamily="18" charset="0"/>
                <a:cs typeface="Times New Roman" panose="02020603050405020304" pitchFamily="18" charset="0"/>
              </a:rPr>
              <a:t>  </a:t>
            </a:r>
          </a:p>
          <a:p>
            <a:pPr lvl="1"/>
            <a:r>
              <a:rPr lang="en-US" sz="2000" dirty="0">
                <a:latin typeface="Times New Roman" panose="02020603050405020304" pitchFamily="18" charset="0"/>
                <a:cs typeface="Times New Roman" panose="02020603050405020304" pitchFamily="18" charset="0"/>
              </a:rPr>
              <a:t>phi2corr = max(0, phi2 - ((k-1)*(r-1))/(n-1))  </a:t>
            </a:r>
          </a:p>
          <a:p>
            <a:pPr lvl="1"/>
            <a:r>
              <a:rPr lang="en-US" sz="2000" dirty="0" err="1">
                <a:latin typeface="Times New Roman" panose="02020603050405020304" pitchFamily="18" charset="0"/>
                <a:cs typeface="Times New Roman" panose="02020603050405020304" pitchFamily="18" charset="0"/>
              </a:rPr>
              <a:t>r_corr</a:t>
            </a:r>
            <a:r>
              <a:rPr lang="en-US" sz="2000" dirty="0">
                <a:latin typeface="Times New Roman" panose="02020603050405020304" pitchFamily="18" charset="0"/>
                <a:cs typeface="Times New Roman" panose="02020603050405020304" pitchFamily="18" charset="0"/>
              </a:rPr>
              <a:t> = r - ((r-1)**2)/(n-1)  </a:t>
            </a:r>
          </a:p>
          <a:p>
            <a:pPr lvl="1"/>
            <a:r>
              <a:rPr lang="en-US" sz="2000" dirty="0" err="1">
                <a:latin typeface="Times New Roman" panose="02020603050405020304" pitchFamily="18" charset="0"/>
                <a:cs typeface="Times New Roman" panose="02020603050405020304" pitchFamily="18" charset="0"/>
              </a:rPr>
              <a:t>k_corr</a:t>
            </a:r>
            <a:r>
              <a:rPr lang="en-US" sz="2000" dirty="0">
                <a:latin typeface="Times New Roman" panose="02020603050405020304" pitchFamily="18" charset="0"/>
                <a:cs typeface="Times New Roman" panose="02020603050405020304" pitchFamily="18" charset="0"/>
              </a:rPr>
              <a:t> = k - ((k-1)**2)/(n-1)   </a:t>
            </a:r>
          </a:p>
          <a:p>
            <a:pPr lvl="1"/>
            <a:r>
              <a:rPr lang="en-US" sz="2000" dirty="0">
                <a:latin typeface="Times New Roman" panose="02020603050405020304" pitchFamily="18" charset="0"/>
                <a:cs typeface="Times New Roman" panose="02020603050405020304" pitchFamily="18" charset="0"/>
              </a:rPr>
              <a:t>return </a:t>
            </a:r>
            <a:r>
              <a:rPr lang="en-US" sz="2000" dirty="0" err="1">
                <a:latin typeface="Times New Roman" panose="02020603050405020304" pitchFamily="18" charset="0"/>
                <a:cs typeface="Times New Roman" panose="02020603050405020304" pitchFamily="18" charset="0"/>
              </a:rPr>
              <a:t>np.sqrt</a:t>
            </a:r>
            <a:r>
              <a:rPr lang="en-US" sz="2000" dirty="0">
                <a:latin typeface="Times New Roman" panose="02020603050405020304" pitchFamily="18" charset="0"/>
                <a:cs typeface="Times New Roman" panose="02020603050405020304" pitchFamily="18" charset="0"/>
              </a:rPr>
              <a:t>(phi2corr / min((k_corr-1), (r_corr-1)))</a:t>
            </a:r>
          </a:p>
          <a:p>
            <a:r>
              <a:rPr lang="en-US" sz="2000" dirty="0" err="1">
                <a:latin typeface="Times New Roman" panose="02020603050405020304" pitchFamily="18" charset="0"/>
                <a:cs typeface="Times New Roman" panose="02020603050405020304" pitchFamily="18" charset="0"/>
              </a:rPr>
              <a:t>correlation_results</a:t>
            </a:r>
            <a:r>
              <a:rPr lang="en-US" sz="20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299095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D235D-3491-54A6-2CC0-AA31A7BA1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17477-1EAB-06F3-83CD-A036AD70C5A1}"/>
              </a:ext>
            </a:extLst>
          </p:cNvPr>
          <p:cNvSpPr>
            <a:spLocks noGrp="1"/>
          </p:cNvSpPr>
          <p:nvPr>
            <p:ph type="ctrTitle"/>
          </p:nvPr>
        </p:nvSpPr>
        <p:spPr>
          <a:xfrm>
            <a:off x="1523998" y="217909"/>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B3E1224D-AC38-C67C-AA45-A0AA20F820E6}"/>
              </a:ext>
            </a:extLst>
          </p:cNvPr>
          <p:cNvSpPr>
            <a:spLocks noGrp="1"/>
          </p:cNvSpPr>
          <p:nvPr>
            <p:ph type="subTitle" idx="1"/>
          </p:nvPr>
        </p:nvSpPr>
        <p:spPr>
          <a:xfrm>
            <a:off x="571497" y="1416627"/>
            <a:ext cx="11049001" cy="3200401"/>
          </a:xfrm>
        </p:spPr>
        <p:txBody>
          <a:bodyPr anchor="t">
            <a:noAutofit/>
          </a:bodyPr>
          <a:lstStyle/>
          <a:p>
            <a:pPr marL="342900" indent="-342900" algn="just">
              <a:lnSpc>
                <a:spcPct val="12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project develops a </a:t>
            </a:r>
            <a:r>
              <a:rPr lang="en-IN" b="1" dirty="0">
                <a:latin typeface="Times New Roman" panose="02020603050405020304" pitchFamily="18" charset="0"/>
                <a:cs typeface="Times New Roman" panose="02020603050405020304" pitchFamily="18" charset="0"/>
              </a:rPr>
              <a:t>Therapy Efficacy Model (TEM) </a:t>
            </a:r>
            <a:r>
              <a:rPr lang="en-IN" dirty="0">
                <a:latin typeface="Times New Roman" panose="02020603050405020304" pitchFamily="18" charset="0"/>
                <a:cs typeface="Times New Roman" panose="02020603050405020304" pitchFamily="18" charset="0"/>
              </a:rPr>
              <a:t>using machine learning to predict the effectiveness of ASD interventions like </a:t>
            </a:r>
            <a:r>
              <a:rPr lang="en-IN" b="1" dirty="0">
                <a:latin typeface="Times New Roman" panose="02020603050405020304" pitchFamily="18" charset="0"/>
                <a:cs typeface="Times New Roman" panose="02020603050405020304" pitchFamily="18" charset="0"/>
              </a:rPr>
              <a:t>ABA, Speech Therapy, and Occupational Therapy </a:t>
            </a:r>
            <a:r>
              <a:rPr lang="en-IN" dirty="0">
                <a:latin typeface="Times New Roman" panose="02020603050405020304" pitchFamily="18" charset="0"/>
                <a:cs typeface="Times New Roman" panose="02020603050405020304" pitchFamily="18" charset="0"/>
              </a:rPr>
              <a:t>based on patient features</a:t>
            </a:r>
          </a:p>
          <a:p>
            <a:pPr marL="342900" indent="-342900" algn="just">
              <a:lnSpc>
                <a:spcPct val="12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Utilize </a:t>
            </a:r>
            <a:r>
              <a:rPr lang="en-IN" b="1" dirty="0">
                <a:latin typeface="Times New Roman" panose="02020603050405020304" pitchFamily="18" charset="0"/>
                <a:cs typeface="Times New Roman" panose="02020603050405020304" pitchFamily="18" charset="0"/>
              </a:rPr>
              <a:t>ensemble learning </a:t>
            </a:r>
            <a:r>
              <a:rPr lang="en-IN" dirty="0">
                <a:latin typeface="Times New Roman" panose="02020603050405020304" pitchFamily="18" charset="0"/>
                <a:cs typeface="Times New Roman" panose="02020603050405020304" pitchFamily="18" charset="0"/>
              </a:rPr>
              <a:t>(Random Forest, SVM,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for improved accuracy and feature importance analysis to identify key factors influencing therapy outcomes.</a:t>
            </a:r>
          </a:p>
          <a:p>
            <a:pPr marL="342900" indent="-342900" algn="just">
              <a:lnSpc>
                <a:spcPct val="12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a:t>
            </a:r>
            <a:r>
              <a:rPr lang="en-IN" b="1" dirty="0">
                <a:latin typeface="Times New Roman" panose="02020603050405020304" pitchFamily="18" charset="0"/>
                <a:cs typeface="Times New Roman" panose="02020603050405020304" pitchFamily="18" charset="0"/>
              </a:rPr>
              <a:t>explainable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AI techniques </a:t>
            </a:r>
            <a:r>
              <a:rPr lang="en-IN" dirty="0">
                <a:latin typeface="Times New Roman" panose="02020603050405020304" pitchFamily="18" charset="0"/>
                <a:cs typeface="Times New Roman" panose="02020603050405020304" pitchFamily="18" charset="0"/>
              </a:rPr>
              <a:t>(SHAP, LIME, LRP) to enhance transparency and trust in therapy recommendations for healthcare professionals and caregivers.</a:t>
            </a:r>
          </a:p>
          <a:p>
            <a:pPr marL="342900" indent="-342900" algn="just">
              <a:lnSpc>
                <a:spcPct val="12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incorporating these features, this study enables continuous monitoring of therapy progress, ensuring adaptive recommendations for </a:t>
            </a:r>
            <a:r>
              <a:rPr lang="en-IN" b="1" dirty="0">
                <a:latin typeface="Times New Roman" panose="02020603050405020304" pitchFamily="18" charset="0"/>
                <a:cs typeface="Times New Roman" panose="02020603050405020304" pitchFamily="18" charset="0"/>
              </a:rPr>
              <a:t>personalized treatment plans.</a:t>
            </a:r>
            <a:endParaRPr lang="en-US"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934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CEF7-0AAF-0F7F-7CEF-EB1E4985E4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 screenshot</a:t>
            </a:r>
            <a:endParaRPr lang="en-IN" dirty="0"/>
          </a:p>
        </p:txBody>
      </p:sp>
      <p:pic>
        <p:nvPicPr>
          <p:cNvPr id="5" name="Content Placeholder 4">
            <a:extLst>
              <a:ext uri="{FF2B5EF4-FFF2-40B4-BE49-F238E27FC236}">
                <a16:creationId xmlns:a16="http://schemas.microsoft.com/office/drawing/2014/main" id="{862A430E-E8E6-E439-6B1B-850B3E8BCB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644" y="1597025"/>
            <a:ext cx="9160711" cy="4351338"/>
          </a:xfrm>
        </p:spPr>
      </p:pic>
    </p:spTree>
    <p:extLst>
      <p:ext uri="{BB962C8B-B14F-4D97-AF65-F5344CB8AC3E}">
        <p14:creationId xmlns:p14="http://schemas.microsoft.com/office/powerpoint/2010/main" val="240121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DE9A7-52D0-C0BC-59AC-908BBE5273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8E831-ABF6-5538-F0CA-F876506672A0}"/>
              </a:ext>
            </a:extLst>
          </p:cNvPr>
          <p:cNvSpPr>
            <a:spLocks noGrp="1"/>
          </p:cNvSpPr>
          <p:nvPr>
            <p:ph type="title"/>
          </p:nvPr>
        </p:nvSpPr>
        <p:spPr>
          <a:xfrm>
            <a:off x="838200" y="106707"/>
            <a:ext cx="10515600" cy="1325563"/>
          </a:xfrm>
        </p:spPr>
        <p:txBody>
          <a:bodyPr/>
          <a:lstStyle/>
          <a:p>
            <a:r>
              <a:rPr lang="en-US" dirty="0">
                <a:latin typeface="Times New Roman" panose="02020603050405020304" pitchFamily="18" charset="0"/>
                <a:cs typeface="Times New Roman" panose="02020603050405020304" pitchFamily="18" charset="0"/>
              </a:rPr>
              <a:t>Output screenshot</a:t>
            </a:r>
            <a:endParaRPr lang="en-IN" dirty="0"/>
          </a:p>
        </p:txBody>
      </p:sp>
      <p:pic>
        <p:nvPicPr>
          <p:cNvPr id="7" name="Content Placeholder 6">
            <a:extLst>
              <a:ext uri="{FF2B5EF4-FFF2-40B4-BE49-F238E27FC236}">
                <a16:creationId xmlns:a16="http://schemas.microsoft.com/office/drawing/2014/main" id="{97BCC533-8EBF-BEE5-C474-A7A6DA2CC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978" y="1432270"/>
            <a:ext cx="9988826" cy="4932432"/>
          </a:xfrm>
        </p:spPr>
      </p:pic>
    </p:spTree>
    <p:extLst>
      <p:ext uri="{BB962C8B-B14F-4D97-AF65-F5344CB8AC3E}">
        <p14:creationId xmlns:p14="http://schemas.microsoft.com/office/powerpoint/2010/main" val="1601788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4AE0E-AB81-9127-79CB-366FDCB2D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39" y="1039605"/>
            <a:ext cx="11050734" cy="5435960"/>
          </a:xfrm>
          <a:prstGeom prst="rect">
            <a:avLst/>
          </a:prstGeom>
        </p:spPr>
      </p:pic>
      <p:sp>
        <p:nvSpPr>
          <p:cNvPr id="6" name="TextBox 5">
            <a:extLst>
              <a:ext uri="{FF2B5EF4-FFF2-40B4-BE49-F238E27FC236}">
                <a16:creationId xmlns:a16="http://schemas.microsoft.com/office/drawing/2014/main" id="{449A2F9F-2BB5-3F03-6DEE-72E84DECCBB5}"/>
              </a:ext>
            </a:extLst>
          </p:cNvPr>
          <p:cNvSpPr txBox="1"/>
          <p:nvPr/>
        </p:nvSpPr>
        <p:spPr>
          <a:xfrm>
            <a:off x="696191" y="270164"/>
            <a:ext cx="10713027"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Output screenshot</a:t>
            </a:r>
            <a:endParaRPr lang="en-US" sz="4400" dirty="0"/>
          </a:p>
        </p:txBody>
      </p:sp>
    </p:spTree>
    <p:extLst>
      <p:ext uri="{BB962C8B-B14F-4D97-AF65-F5344CB8AC3E}">
        <p14:creationId xmlns:p14="http://schemas.microsoft.com/office/powerpoint/2010/main" val="2701953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8A6DA-CDE5-DA30-ED7F-C88F765741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800C9-C52A-0D76-EBAD-3748CB2B256C}"/>
              </a:ext>
            </a:extLst>
          </p:cNvPr>
          <p:cNvSpPr>
            <a:spLocks noGrp="1"/>
          </p:cNvSpPr>
          <p:nvPr>
            <p:ph type="title"/>
          </p:nvPr>
        </p:nvSpPr>
        <p:spPr>
          <a:xfrm>
            <a:off x="838200" y="106707"/>
            <a:ext cx="10515600" cy="1325563"/>
          </a:xfrm>
        </p:spPr>
        <p:txBody>
          <a:bodyPr/>
          <a:lstStyle/>
          <a:p>
            <a:r>
              <a:rPr lang="en-US" dirty="0">
                <a:latin typeface="Times New Roman" panose="02020603050405020304" pitchFamily="18" charset="0"/>
                <a:cs typeface="Times New Roman" panose="02020603050405020304" pitchFamily="18" charset="0"/>
              </a:rPr>
              <a:t>Output screenshot</a:t>
            </a:r>
            <a:endParaRPr lang="en-IN" dirty="0"/>
          </a:p>
        </p:txBody>
      </p:sp>
      <p:pic>
        <p:nvPicPr>
          <p:cNvPr id="6" name="Content Placeholder 5">
            <a:extLst>
              <a:ext uri="{FF2B5EF4-FFF2-40B4-BE49-F238E27FC236}">
                <a16:creationId xmlns:a16="http://schemas.microsoft.com/office/drawing/2014/main" id="{0F62244E-58E4-55F4-3DF9-DDEC25D336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722" y="1351722"/>
            <a:ext cx="9571382" cy="4825241"/>
          </a:xfrm>
        </p:spPr>
      </p:pic>
    </p:spTree>
    <p:extLst>
      <p:ext uri="{BB962C8B-B14F-4D97-AF65-F5344CB8AC3E}">
        <p14:creationId xmlns:p14="http://schemas.microsoft.com/office/powerpoint/2010/main" val="3126389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2BFAF-EE8A-4F46-F5C7-E9C78EA77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EEB525-70FB-6866-9EF9-2928351C899D}"/>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AA4B8F44-0F19-8618-79A6-792391A1B7E9}"/>
              </a:ext>
            </a:extLst>
          </p:cNvPr>
          <p:cNvSpPr>
            <a:spLocks noChangeArrowheads="1"/>
          </p:cNvSpPr>
          <p:nvPr/>
        </p:nvSpPr>
        <p:spPr bwMode="auto">
          <a:xfrm>
            <a:off x="655982" y="1794834"/>
            <a:ext cx="11017857" cy="3268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Therapy Efficacy Model (TEM)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using Random Forest,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SVM effectively predicts the outcomes of therapies like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ABA, Speech Therapy, and Occupational Therapy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individuals with Autism Spectrum Disorder (ASD). The model identifies key factors such as early intervention age, therapy intensity, and baseline severity score,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aiding personalized treatment recommendations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Its use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longitudinal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insights into therapy progression over time. By incorporating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demographic and socioeconomic 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ensures broader applicability across diverse populations.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0053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AF4C0-838D-FA16-1088-879759691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0BCC5-9541-DE7A-D305-5668AE7D5288}"/>
              </a:ext>
            </a:extLst>
          </p:cNvPr>
          <p:cNvSpPr>
            <a:spLocks noGrp="1"/>
          </p:cNvSpPr>
          <p:nvPr>
            <p:ph type="ctrTitle"/>
          </p:nvPr>
        </p:nvSpPr>
        <p:spPr>
          <a:xfrm>
            <a:off x="1523999" y="0"/>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02DEFAAE-FB94-8427-10C0-55F8238211DA}"/>
              </a:ext>
            </a:extLst>
          </p:cNvPr>
          <p:cNvSpPr>
            <a:spLocks noGrp="1"/>
          </p:cNvSpPr>
          <p:nvPr>
            <p:ph type="subTitle" idx="1"/>
          </p:nvPr>
        </p:nvSpPr>
        <p:spPr>
          <a:xfrm>
            <a:off x="353666" y="1022073"/>
            <a:ext cx="11484666" cy="4414928"/>
          </a:xfrm>
        </p:spPr>
        <p:txBody>
          <a:bodyPr anchor="t">
            <a:noAutofit/>
          </a:bodyPr>
          <a:lstStyle/>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H. Ibrahim, A. K. Al-Talabani and C. K. Loo, "Utilizing Support Vector Machine to Help with Social Robot Therapy for Autism Spectrum Disorder</a:t>
            </a:r>
            <a:r>
              <a:rPr lang="en-IN" sz="1400" dirty="0">
                <a:latin typeface="Times New Roman" panose="02020603050405020304" pitchFamily="18" charset="0"/>
                <a:cs typeface="Times New Roman" panose="02020603050405020304" pitchFamily="18" charset="0"/>
              </a:rPr>
              <a:t>," 2024 21st International Multi-Conference on Systems, Signals &amp; Devices (SSD), pp. 562-567, Apr.–June 2024.</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J R. Mishra, "Towards adaptive and personalized robotic therapy for children with Autism Spectrum Disorder</a:t>
            </a:r>
            <a:r>
              <a:rPr lang="en-IN" sz="1400" dirty="0">
                <a:latin typeface="Times New Roman" panose="02020603050405020304" pitchFamily="18" charset="0"/>
                <a:cs typeface="Times New Roman" panose="02020603050405020304" pitchFamily="18" charset="0"/>
              </a:rPr>
              <a:t>," 2022 10th International Conference on Affective Computing and Intelligent Interaction Workshops and Demos, Oct,2022.</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A. Sandygulova, A. Amirova, Z. </a:t>
            </a:r>
            <a:r>
              <a:rPr lang="en-IN" sz="1400" b="1" dirty="0" err="1">
                <a:latin typeface="Times New Roman" panose="02020603050405020304" pitchFamily="18" charset="0"/>
                <a:cs typeface="Times New Roman" panose="02020603050405020304" pitchFamily="18" charset="0"/>
              </a:rPr>
              <a:t>Telisheva</a:t>
            </a:r>
            <a:r>
              <a:rPr lang="en-IN" sz="1400" b="1" dirty="0">
                <a:latin typeface="Times New Roman" panose="02020603050405020304" pitchFamily="18" charset="0"/>
                <a:cs typeface="Times New Roman" panose="02020603050405020304" pitchFamily="18" charset="0"/>
              </a:rPr>
              <a:t>, A. </a:t>
            </a:r>
            <a:r>
              <a:rPr lang="en-IN" sz="1400" b="1" dirty="0" err="1">
                <a:latin typeface="Times New Roman" panose="02020603050405020304" pitchFamily="18" charset="0"/>
                <a:cs typeface="Times New Roman" panose="02020603050405020304" pitchFamily="18" charset="0"/>
              </a:rPr>
              <a:t>Zhanatkyzy</a:t>
            </a:r>
            <a:r>
              <a:rPr lang="en-IN" sz="1400" b="1" dirty="0">
                <a:latin typeface="Times New Roman" panose="02020603050405020304" pitchFamily="18" charset="0"/>
                <a:cs typeface="Times New Roman" panose="02020603050405020304" pitchFamily="18" charset="0"/>
              </a:rPr>
              <a:t> and N. </a:t>
            </a:r>
            <a:r>
              <a:rPr lang="en-IN" sz="1400" b="1" dirty="0" err="1">
                <a:latin typeface="Times New Roman" panose="02020603050405020304" pitchFamily="18" charset="0"/>
                <a:cs typeface="Times New Roman" panose="02020603050405020304" pitchFamily="18" charset="0"/>
              </a:rPr>
              <a:t>Rakhymbayeva</a:t>
            </a:r>
            <a:r>
              <a:rPr lang="en-IN" sz="1400" b="1" dirty="0">
                <a:latin typeface="Times New Roman" panose="02020603050405020304" pitchFamily="18" charset="0"/>
                <a:cs typeface="Times New Roman" panose="02020603050405020304" pitchFamily="18" charset="0"/>
              </a:rPr>
              <a:t>, "Individual Differences of Children with Autism in Robot-assisted Autism Therapy</a:t>
            </a:r>
            <a:r>
              <a:rPr lang="en-IN" sz="1400" dirty="0">
                <a:latin typeface="Times New Roman" panose="02020603050405020304" pitchFamily="18" charset="0"/>
                <a:cs typeface="Times New Roman" panose="02020603050405020304" pitchFamily="18" charset="0"/>
              </a:rPr>
              <a:t>," 2022 17th ACM/IEEE International Conference on Human-Robot Interaction (HRI), Sept.2022 </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 </a:t>
            </a:r>
            <a:r>
              <a:rPr lang="en-IN" sz="1400" b="1" dirty="0" err="1">
                <a:latin typeface="Times New Roman" panose="02020603050405020304" pitchFamily="18" charset="0"/>
                <a:cs typeface="Times New Roman" panose="02020603050405020304" pitchFamily="18" charset="0"/>
              </a:rPr>
              <a:t>Dobesh</a:t>
            </a:r>
            <a:r>
              <a:rPr lang="en-IN" sz="1400" b="1" dirty="0">
                <a:latin typeface="Times New Roman" panose="02020603050405020304" pitchFamily="18" charset="0"/>
                <a:cs typeface="Times New Roman" panose="02020603050405020304" pitchFamily="18" charset="0"/>
              </a:rPr>
              <a:t>, J. Albert, S. Ahmed and M. Sharmin, "Moving Towards an Accessible Approach to Music Therapy for Autistic People: A Systematic Review,"</a:t>
            </a:r>
            <a:r>
              <a:rPr lang="en-IN" sz="1400" dirty="0">
                <a:latin typeface="Times New Roman" panose="02020603050405020304" pitchFamily="18" charset="0"/>
                <a:cs typeface="Times New Roman" panose="02020603050405020304" pitchFamily="18" charset="0"/>
              </a:rPr>
              <a:t> 2023 IEEE 47th Annual Computers, Software, and Applications Conference (COMPSAC), Torino, Italy, 2023, pp. 472-480, Jun.2023</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N. A. Zakaria, N. </a:t>
            </a:r>
            <a:r>
              <a:rPr lang="en-IN" sz="1400" b="1" dirty="0" err="1">
                <a:latin typeface="Times New Roman" panose="02020603050405020304" pitchFamily="18" charset="0"/>
                <a:cs typeface="Times New Roman" panose="02020603050405020304" pitchFamily="18" charset="0"/>
              </a:rPr>
              <a:t>Syazwana</a:t>
            </a:r>
            <a:r>
              <a:rPr lang="en-IN" sz="1400" b="1" dirty="0">
                <a:latin typeface="Times New Roman" panose="02020603050405020304" pitchFamily="18" charset="0"/>
                <a:cs typeface="Times New Roman" panose="02020603050405020304" pitchFamily="18" charset="0"/>
              </a:rPr>
              <a:t> Tajuddin, N. F. </a:t>
            </a:r>
            <a:r>
              <a:rPr lang="en-IN" sz="1400" b="1" dirty="0" err="1">
                <a:latin typeface="Times New Roman" panose="02020603050405020304" pitchFamily="18" charset="0"/>
                <a:cs typeface="Times New Roman" panose="02020603050405020304" pitchFamily="18" charset="0"/>
              </a:rPr>
              <a:t>Sufea</a:t>
            </a:r>
            <a:r>
              <a:rPr lang="en-IN" sz="1400" b="1" dirty="0">
                <a:latin typeface="Times New Roman" panose="02020603050405020304" pitchFamily="18" charset="0"/>
                <a:cs typeface="Times New Roman" panose="02020603050405020304" pitchFamily="18" charset="0"/>
              </a:rPr>
              <a:t> Mohd </a:t>
            </a:r>
            <a:r>
              <a:rPr lang="en-IN" sz="1400" b="1" dirty="0" err="1">
                <a:latin typeface="Times New Roman" panose="02020603050405020304" pitchFamily="18" charset="0"/>
                <a:cs typeface="Times New Roman" panose="02020603050405020304" pitchFamily="18" charset="0"/>
              </a:rPr>
              <a:t>Supian</a:t>
            </a:r>
            <a:r>
              <a:rPr lang="en-IN" sz="1400" b="1" dirty="0">
                <a:latin typeface="Times New Roman" panose="02020603050405020304" pitchFamily="18" charset="0"/>
                <a:cs typeface="Times New Roman" panose="02020603050405020304" pitchFamily="18" charset="0"/>
              </a:rPr>
              <a:t>, M. </a:t>
            </a:r>
            <a:r>
              <a:rPr lang="en-IN" sz="1400" b="1" dirty="0" err="1">
                <a:latin typeface="Times New Roman" panose="02020603050405020304" pitchFamily="18" charset="0"/>
                <a:cs typeface="Times New Roman" panose="02020603050405020304" pitchFamily="18" charset="0"/>
              </a:rPr>
              <a:t>Dhiya’ul</a:t>
            </a:r>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Hafidh</a:t>
            </a:r>
            <a:r>
              <a:rPr lang="en-IN" sz="1400" b="1" dirty="0">
                <a:latin typeface="Times New Roman" panose="02020603050405020304" pitchFamily="18" charset="0"/>
                <a:cs typeface="Times New Roman" panose="02020603050405020304" pitchFamily="18" charset="0"/>
              </a:rPr>
              <a:t> Fatah Yasin, N. </a:t>
            </a:r>
            <a:r>
              <a:rPr lang="en-IN" sz="1400" b="1" dirty="0" err="1">
                <a:latin typeface="Times New Roman" panose="02020603050405020304" pitchFamily="18" charset="0"/>
                <a:cs typeface="Times New Roman" panose="02020603050405020304" pitchFamily="18" charset="0"/>
              </a:rPr>
              <a:t>Lutfiani</a:t>
            </a:r>
            <a:r>
              <a:rPr lang="en-IN" sz="1400" b="1" dirty="0">
                <a:latin typeface="Times New Roman" panose="02020603050405020304" pitchFamily="18" charset="0"/>
                <a:cs typeface="Times New Roman" panose="02020603050405020304" pitchFamily="18" charset="0"/>
              </a:rPr>
              <a:t> and N. S. Ahmad, "Systematic Mapping of Telehealth Features for Autism Spectrum Disorder Children: A Preliminary Results</a:t>
            </a:r>
            <a:r>
              <a:rPr lang="en-IN" sz="1400" dirty="0">
                <a:latin typeface="Times New Roman" panose="02020603050405020304" pitchFamily="18" charset="0"/>
                <a:cs typeface="Times New Roman" panose="02020603050405020304" pitchFamily="18" charset="0"/>
              </a:rPr>
              <a:t>," 2024 3rd International Conference on Creative Communication and Innovative Technology (ICCIT), Tangerang, Indonesia, 2024, pp. 1-5, Aug.2024</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 Rachel, C. Buvana and S. Srinithi, "LEARNAUT - Upgraded Learning Environment and Web Application for Autism Environment using AR-VR,</a:t>
            </a:r>
            <a:r>
              <a:rPr lang="en-IN" sz="1400" dirty="0">
                <a:latin typeface="Times New Roman" panose="02020603050405020304" pitchFamily="18" charset="0"/>
                <a:cs typeface="Times New Roman" panose="02020603050405020304" pitchFamily="18" charset="0"/>
              </a:rPr>
              <a:t>" 2023 7th International Conference On Computing, Communication, Control And Automation (ICCUBEA), Pune, India, 2023, pp. 1-5,Aug.2023.</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A. Al-</a:t>
            </a:r>
            <a:r>
              <a:rPr lang="en-IN" sz="1400" b="1" dirty="0" err="1">
                <a:latin typeface="Times New Roman" panose="02020603050405020304" pitchFamily="18" charset="0"/>
                <a:cs typeface="Times New Roman" panose="02020603050405020304" pitchFamily="18" charset="0"/>
              </a:rPr>
              <a:t>Nafjan</a:t>
            </a:r>
            <a:r>
              <a:rPr lang="en-IN" sz="1400" b="1" dirty="0">
                <a:latin typeface="Times New Roman" panose="02020603050405020304" pitchFamily="18" charset="0"/>
                <a:cs typeface="Times New Roman" panose="02020603050405020304" pitchFamily="18" charset="0"/>
              </a:rPr>
              <a:t>, H. </a:t>
            </a:r>
            <a:r>
              <a:rPr lang="en-IN" sz="1400" b="1" dirty="0" err="1">
                <a:latin typeface="Times New Roman" panose="02020603050405020304" pitchFamily="18" charset="0"/>
                <a:cs typeface="Times New Roman" panose="02020603050405020304" pitchFamily="18" charset="0"/>
              </a:rPr>
              <a:t>Alarifi</a:t>
            </a:r>
            <a:r>
              <a:rPr lang="en-IN" sz="1400" b="1" dirty="0">
                <a:latin typeface="Times New Roman" panose="02020603050405020304" pitchFamily="18" charset="0"/>
                <a:cs typeface="Times New Roman" panose="02020603050405020304" pitchFamily="18" charset="0"/>
              </a:rPr>
              <a:t>, N. </a:t>
            </a:r>
            <a:r>
              <a:rPr lang="en-IN" sz="1400" b="1" dirty="0" err="1">
                <a:latin typeface="Times New Roman" panose="02020603050405020304" pitchFamily="18" charset="0"/>
                <a:cs typeface="Times New Roman" panose="02020603050405020304" pitchFamily="18" charset="0"/>
              </a:rPr>
              <a:t>Almuways</a:t>
            </a:r>
            <a:r>
              <a:rPr lang="en-IN" sz="1400" b="1" dirty="0">
                <a:latin typeface="Times New Roman" panose="02020603050405020304" pitchFamily="18" charset="0"/>
                <a:cs typeface="Times New Roman" panose="02020603050405020304" pitchFamily="18" charset="0"/>
              </a:rPr>
              <a:t>, A. Alhameed and R. A. Hussain, "Artificial Virtual Reality Simulation Design for Children on Autism Spectrum Disorder," </a:t>
            </a:r>
            <a:r>
              <a:rPr lang="en-IN" sz="1400" dirty="0">
                <a:latin typeface="Times New Roman" panose="02020603050405020304" pitchFamily="18" charset="0"/>
                <a:cs typeface="Times New Roman" panose="02020603050405020304" pitchFamily="18" charset="0"/>
              </a:rPr>
              <a:t>2023 Congress in Computer Science, Computer Engineering, &amp; Applied Computing (CSCE), Las Vegas, NV, USA, 2023, pp. 2052-2056, July.2023</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 Yu, "Analysis of VR Technology in Treating Autism," </a:t>
            </a:r>
            <a:r>
              <a:rPr lang="en-IN" sz="1400" dirty="0">
                <a:latin typeface="Times New Roman" panose="02020603050405020304" pitchFamily="18" charset="0"/>
                <a:cs typeface="Times New Roman" panose="02020603050405020304" pitchFamily="18" charset="0"/>
              </a:rPr>
              <a:t>2021 IEEE International Conference on Computer Science, Electronic Information Engineering and Intelligent Control Technology (CEI), Fuzhou, China, 2021, pp. 72-75, Sept.2021 </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M. </a:t>
            </a:r>
            <a:r>
              <a:rPr lang="en-IN" sz="1400" b="1" dirty="0" err="1">
                <a:latin typeface="Times New Roman" panose="02020603050405020304" pitchFamily="18" charset="0"/>
                <a:cs typeface="Times New Roman" panose="02020603050405020304" pitchFamily="18" charset="0"/>
              </a:rPr>
              <a:t>Santiputri</a:t>
            </a:r>
            <a:r>
              <a:rPr lang="en-IN" sz="1400" b="1" dirty="0">
                <a:latin typeface="Times New Roman" panose="02020603050405020304" pitchFamily="18" charset="0"/>
                <a:cs typeface="Times New Roman" panose="02020603050405020304" pitchFamily="18" charset="0"/>
              </a:rPr>
              <a:t>, E. B. </a:t>
            </a:r>
            <a:r>
              <a:rPr lang="en-IN" sz="1400" b="1" dirty="0" err="1">
                <a:latin typeface="Times New Roman" panose="02020603050405020304" pitchFamily="18" charset="0"/>
                <a:cs typeface="Times New Roman" panose="02020603050405020304" pitchFamily="18" charset="0"/>
              </a:rPr>
              <a:t>Sembiring</a:t>
            </a:r>
            <a:r>
              <a:rPr lang="en-IN" sz="1400" b="1" dirty="0">
                <a:latin typeface="Times New Roman" panose="02020603050405020304" pitchFamily="18" charset="0"/>
                <a:cs typeface="Times New Roman" panose="02020603050405020304" pitchFamily="18" charset="0"/>
              </a:rPr>
              <a:t>, N. Z. Janah and M. K. Mufida, "</a:t>
            </a:r>
            <a:r>
              <a:rPr lang="en-IN" sz="1400" b="1" dirty="0" err="1">
                <a:latin typeface="Times New Roman" panose="02020603050405020304" pitchFamily="18" charset="0"/>
                <a:cs typeface="Times New Roman" panose="02020603050405020304" pitchFamily="18" charset="0"/>
              </a:rPr>
              <a:t>Abangmanis</a:t>
            </a:r>
            <a:r>
              <a:rPr lang="en-IN" sz="1400" b="1" dirty="0">
                <a:latin typeface="Times New Roman" panose="02020603050405020304" pitchFamily="18" charset="0"/>
                <a:cs typeface="Times New Roman" panose="02020603050405020304" pitchFamily="18" charset="0"/>
              </a:rPr>
              <a:t>: Speech </a:t>
            </a:r>
            <a:r>
              <a:rPr lang="en-IN" sz="1400" b="1" dirty="0" err="1">
                <a:latin typeface="Times New Roman" panose="02020603050405020304" pitchFamily="18" charset="0"/>
                <a:cs typeface="Times New Roman" panose="02020603050405020304" pitchFamily="18" charset="0"/>
              </a:rPr>
              <a:t>Theraphy</a:t>
            </a:r>
            <a:r>
              <a:rPr lang="en-IN" sz="1400" b="1" dirty="0">
                <a:latin typeface="Times New Roman" panose="02020603050405020304" pitchFamily="18" charset="0"/>
                <a:cs typeface="Times New Roman" panose="02020603050405020304" pitchFamily="18" charset="0"/>
              </a:rPr>
              <a:t> for Autism Monitoring Mobile Application</a:t>
            </a:r>
            <a:r>
              <a:rPr lang="en-IN" sz="1400" dirty="0">
                <a:latin typeface="Times New Roman" panose="02020603050405020304" pitchFamily="18" charset="0"/>
                <a:cs typeface="Times New Roman" panose="02020603050405020304" pitchFamily="18" charset="0"/>
              </a:rPr>
              <a:t>," 2019 2nd International Conference on Applied Engineering (ICAE), Batam, Indonesia, 2019, pp. 1-6, Oct.2020 </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C. Z. Wu, J. Q. Zheng, Z. F. He and S. C. Wang, "Application and Prospect of VR Technology in the Treatment of Autism</a:t>
            </a:r>
            <a:r>
              <a:rPr lang="en-IN" sz="1400" dirty="0">
                <a:latin typeface="Times New Roman" panose="02020603050405020304" pitchFamily="18" charset="0"/>
                <a:cs typeface="Times New Roman" panose="02020603050405020304" pitchFamily="18" charset="0"/>
              </a:rPr>
              <a:t>," 2021 3rd International Conference on Machine Learning, Big Data and Business Intelligence (MLBDBI), Taiyuan, China, 2021, pp. 704-707, Dec,2021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137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DD121-8FB0-6FC7-E65E-5C6226E8E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AD520-E0CA-84D9-DB43-A30BA033642D}"/>
              </a:ext>
            </a:extLst>
          </p:cNvPr>
          <p:cNvSpPr>
            <a:spLocks noGrp="1"/>
          </p:cNvSpPr>
          <p:nvPr>
            <p:ph type="ctrTitle"/>
          </p:nvPr>
        </p:nvSpPr>
        <p:spPr>
          <a:xfrm>
            <a:off x="1524000" y="2952750"/>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13395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E0A3-F04E-1825-3141-C09D1BC64462}"/>
              </a:ext>
            </a:extLst>
          </p:cNvPr>
          <p:cNvSpPr>
            <a:spLocks noGrp="1"/>
          </p:cNvSpPr>
          <p:nvPr>
            <p:ph type="title"/>
          </p:nvPr>
        </p:nvSpPr>
        <p:spPr/>
        <p:txBody>
          <a:bodyPr/>
          <a:lstStyle/>
          <a:p>
            <a:r>
              <a:rPr lang="en-US" dirty="0"/>
              <a:t>Queries :</a:t>
            </a:r>
          </a:p>
        </p:txBody>
      </p:sp>
    </p:spTree>
    <p:extLst>
      <p:ext uri="{BB962C8B-B14F-4D97-AF65-F5344CB8AC3E}">
        <p14:creationId xmlns:p14="http://schemas.microsoft.com/office/powerpoint/2010/main" val="124074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7359-69AF-C20D-88E7-BF8EA9F792D1}"/>
              </a:ext>
            </a:extLst>
          </p:cNvPr>
          <p:cNvSpPr>
            <a:spLocks noGrp="1"/>
          </p:cNvSpPr>
          <p:nvPr>
            <p:ph type="title"/>
          </p:nvPr>
        </p:nvSpPr>
        <p:spPr>
          <a:xfrm>
            <a:off x="838200" y="96768"/>
            <a:ext cx="10515600" cy="1325563"/>
          </a:xfrm>
        </p:spPr>
        <p:txBody>
          <a:bodyPr>
            <a:normAutofit/>
          </a:bodyPr>
          <a:lstStyle/>
          <a:p>
            <a:pPr algn="ctr"/>
            <a:r>
              <a:rPr lang="en-US" sz="6000" dirty="0">
                <a:latin typeface="Times New Roman" panose="02020603050405020304" pitchFamily="18" charset="0"/>
                <a:cs typeface="Times New Roman" panose="02020603050405020304" pitchFamily="18" charset="0"/>
              </a:rPr>
              <a:t> Introduction </a:t>
            </a:r>
            <a:endParaRPr lang="en-IN" sz="6000" dirty="0"/>
          </a:p>
        </p:txBody>
      </p:sp>
      <p:sp>
        <p:nvSpPr>
          <p:cNvPr id="3" name="Content Placeholder 2">
            <a:extLst>
              <a:ext uri="{FF2B5EF4-FFF2-40B4-BE49-F238E27FC236}">
                <a16:creationId xmlns:a16="http://schemas.microsoft.com/office/drawing/2014/main" id="{0E24CA78-83F0-42F5-CD44-9841AA0608EB}"/>
              </a:ext>
            </a:extLst>
          </p:cNvPr>
          <p:cNvSpPr>
            <a:spLocks noGrp="1"/>
          </p:cNvSpPr>
          <p:nvPr>
            <p:ph idx="1"/>
          </p:nvPr>
        </p:nvSpPr>
        <p:spPr>
          <a:xfrm>
            <a:off x="838200" y="1534680"/>
            <a:ext cx="10515600" cy="4351338"/>
          </a:xfrm>
        </p:spPr>
        <p:txBody>
          <a:bodyPr anchor="ctr">
            <a:noAutofit/>
          </a:bodyPr>
          <a:lstStyle/>
          <a:p>
            <a:pPr marL="0" indent="0" algn="just">
              <a:lnSpc>
                <a:spcPct val="100000"/>
              </a:lnSpc>
              <a:buNone/>
            </a:pPr>
            <a:r>
              <a:rPr lang="en-IN" sz="2400" b="0" i="0" u="none" strike="noStrike" dirty="0">
                <a:solidFill>
                  <a:srgbClr val="000000"/>
                </a:solidFill>
                <a:effectLst/>
                <a:latin typeface="Times New Roman" panose="02020603050405020304" pitchFamily="18" charset="0"/>
              </a:rPr>
              <a:t>            Autism Spectrum Disorder (ASD) is a complex and heterogeneous neurodevelopmental condition that affects millions of individuals worldwide. It is characterized by a wide range of symptoms, including difficulties in social communication, restricted interests, and repetitive </a:t>
            </a:r>
            <a:r>
              <a:rPr lang="en-IN" sz="2400" b="0" i="0" u="none" strike="noStrike" dirty="0" err="1">
                <a:solidFill>
                  <a:srgbClr val="000000"/>
                </a:solidFill>
                <a:effectLst/>
                <a:latin typeface="Times New Roman" panose="02020603050405020304" pitchFamily="18" charset="0"/>
              </a:rPr>
              <a:t>behaviors</a:t>
            </a:r>
            <a:r>
              <a:rPr lang="en-IN" sz="2400" b="0" i="0" u="none" strike="noStrike" dirty="0">
                <a:solidFill>
                  <a:srgbClr val="000000"/>
                </a:solidFill>
                <a:effectLst/>
                <a:latin typeface="Times New Roman" panose="02020603050405020304" pitchFamily="18" charset="0"/>
              </a:rPr>
              <a:t>. One of the major challenges in treating ASD is the high variability in how individuals respond to different therapies. To address these limitations, this project introduces a data-driven, intelligent Therapy Efficacy Model (TEM) for ASD, which leverages machine learning and deep learning techniques to optimize therapy recommendations. By combining ensemble models such as XGBoost, Support Vector Machine (SVM), and Random Forest, along with Long Short-Term Memory (LSTM) networks for time-series analysis, the system can analyse historical and current patient data to predict therapy outcomes. The goal is to enable adaptive and personalized therapy planning that evolves with the patient's progress.</a:t>
            </a:r>
            <a:endParaRPr lang="en-IN" sz="2400" dirty="0"/>
          </a:p>
        </p:txBody>
      </p:sp>
    </p:spTree>
    <p:extLst>
      <p:ext uri="{BB962C8B-B14F-4D97-AF65-F5344CB8AC3E}">
        <p14:creationId xmlns:p14="http://schemas.microsoft.com/office/powerpoint/2010/main" val="365444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888A3-6F54-0BD1-AE14-AA7886A76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812BB-2E2C-555D-D426-2F2E4228BF2C}"/>
              </a:ext>
            </a:extLst>
          </p:cNvPr>
          <p:cNvSpPr>
            <a:spLocks noGrp="1"/>
          </p:cNvSpPr>
          <p:nvPr>
            <p:ph type="ctrTitle"/>
          </p:nvPr>
        </p:nvSpPr>
        <p:spPr>
          <a:xfrm>
            <a:off x="1523999" y="221974"/>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Existing System</a:t>
            </a:r>
          </a:p>
        </p:txBody>
      </p:sp>
      <p:sp>
        <p:nvSpPr>
          <p:cNvPr id="3" name="Subtitle 2">
            <a:extLst>
              <a:ext uri="{FF2B5EF4-FFF2-40B4-BE49-F238E27FC236}">
                <a16:creationId xmlns:a16="http://schemas.microsoft.com/office/drawing/2014/main" id="{E17ACF41-D253-1D88-A550-D4A581AE843B}"/>
              </a:ext>
            </a:extLst>
          </p:cNvPr>
          <p:cNvSpPr>
            <a:spLocks noGrp="1"/>
          </p:cNvSpPr>
          <p:nvPr>
            <p:ph type="subTitle" idx="1"/>
          </p:nvPr>
        </p:nvSpPr>
        <p:spPr>
          <a:xfrm>
            <a:off x="571498" y="1174473"/>
            <a:ext cx="11049001" cy="3928973"/>
          </a:xfrm>
        </p:spPr>
        <p:txBody>
          <a:bodyPr anchor="t">
            <a:noAutofit/>
          </a:bodyPr>
          <a:lstStyle/>
          <a:p>
            <a:pPr marL="342900" indent="-342900" algn="just">
              <a:lnSpc>
                <a:spcPct val="150000"/>
              </a:lnSpc>
              <a:spcBef>
                <a:spcPts val="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current landscape of therapy efficacy assessment for Autism Spectrum Disorder (ASD) predominantly relies on subjective assessment, clinical judgment, and standardized behavioral assessment tools. </a:t>
            </a:r>
          </a:p>
          <a:p>
            <a:pPr marL="342900" indent="-342900" algn="just">
              <a:lnSpc>
                <a:spcPct val="150000"/>
              </a:lnSpc>
              <a:spcBef>
                <a:spcPts val="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These traditional approaches, while widely used, exhibit significant limitations in terms of accuracy, adaptability, and personalization. </a:t>
            </a:r>
          </a:p>
          <a:p>
            <a:pPr marL="342900" indent="-342900" algn="just">
              <a:lnSpc>
                <a:spcPct val="150000"/>
              </a:lnSpc>
              <a:spcBef>
                <a:spcPts val="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existing system lacks personalization, resulting in a trial-and-error approach to therapy selection. It has limited integration of advanced computational techniques, offering minimal real-time tracking and adaptation. </a:t>
            </a:r>
          </a:p>
          <a:p>
            <a:pPr marL="342900" indent="-342900" algn="just">
              <a:lnSpc>
                <a:spcPct val="150000"/>
              </a:lnSpc>
              <a:spcBef>
                <a:spcPts val="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absence of explainability reduces trust in predictive models and their recommendations. </a:t>
            </a:r>
          </a:p>
        </p:txBody>
      </p:sp>
    </p:spTree>
    <p:extLst>
      <p:ext uri="{BB962C8B-B14F-4D97-AF65-F5344CB8AC3E}">
        <p14:creationId xmlns:p14="http://schemas.microsoft.com/office/powerpoint/2010/main" val="93519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86693-9C65-EB2B-76D2-BEF7025A8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1E6F1-5CC5-FFDB-8123-4C4107183BAC}"/>
              </a:ext>
            </a:extLst>
          </p:cNvPr>
          <p:cNvSpPr>
            <a:spLocks noGrp="1"/>
          </p:cNvSpPr>
          <p:nvPr>
            <p:ph type="ctrTitle"/>
          </p:nvPr>
        </p:nvSpPr>
        <p:spPr>
          <a:xfrm>
            <a:off x="1523999" y="82827"/>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Proposed System</a:t>
            </a:r>
          </a:p>
        </p:txBody>
      </p:sp>
      <p:sp>
        <p:nvSpPr>
          <p:cNvPr id="3" name="Subtitle 2">
            <a:extLst>
              <a:ext uri="{FF2B5EF4-FFF2-40B4-BE49-F238E27FC236}">
                <a16:creationId xmlns:a16="http://schemas.microsoft.com/office/drawing/2014/main" id="{23EA5308-5B23-DBE1-F490-3D9A87B880B1}"/>
              </a:ext>
            </a:extLst>
          </p:cNvPr>
          <p:cNvSpPr>
            <a:spLocks noGrp="1"/>
          </p:cNvSpPr>
          <p:nvPr>
            <p:ph type="subTitle" idx="1"/>
          </p:nvPr>
        </p:nvSpPr>
        <p:spPr>
          <a:xfrm>
            <a:off x="571498" y="1555177"/>
            <a:ext cx="11049001" cy="4414928"/>
          </a:xfrm>
        </p:spPr>
        <p:txBody>
          <a:bodyPr anchor="t">
            <a:noAutofit/>
          </a:bodyPr>
          <a:lstStyle/>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TEM combines </a:t>
            </a:r>
            <a:r>
              <a:rPr lang="en-IN" b="1" dirty="0">
                <a:latin typeface="Times New Roman" panose="02020603050405020304" pitchFamily="18" charset="0"/>
                <a:cs typeface="Times New Roman" panose="02020603050405020304" pitchFamily="18" charset="0"/>
              </a:rPr>
              <a:t>behavioral assessments, therapy response history, </a:t>
            </a:r>
            <a:r>
              <a:rPr lang="en-IN" dirty="0">
                <a:latin typeface="Times New Roman" panose="02020603050405020304" pitchFamily="18" charset="0"/>
                <a:cs typeface="Times New Roman" panose="02020603050405020304" pitchFamily="18" charset="0"/>
              </a:rPr>
              <a:t>cognitive function data, and socio-environmental factors for a holistic therapy evaluation.</a:t>
            </a: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We utilize </a:t>
            </a:r>
            <a:r>
              <a:rPr lang="en-IN" b="1" dirty="0">
                <a:latin typeface="Times New Roman" panose="02020603050405020304" pitchFamily="18" charset="0"/>
                <a:cs typeface="Times New Roman" panose="02020603050405020304" pitchFamily="18" charset="0"/>
              </a:rPr>
              <a:t>LSTM networks</a:t>
            </a:r>
            <a:r>
              <a:rPr lang="en-IN" dirty="0">
                <a:latin typeface="Times New Roman" panose="02020603050405020304" pitchFamily="18" charset="0"/>
                <a:cs typeface="Times New Roman" panose="02020603050405020304" pitchFamily="18" charset="0"/>
              </a:rPr>
              <a:t>, attention mechanisms, autoencoders, and ensemble               learning for therapy effectiveness prediction.</a:t>
            </a: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Implements </a:t>
            </a:r>
            <a:r>
              <a:rPr lang="en-IN" b="1" dirty="0">
                <a:latin typeface="Times New Roman" panose="02020603050405020304" pitchFamily="18" charset="0"/>
                <a:cs typeface="Times New Roman" panose="02020603050405020304" pitchFamily="18" charset="0"/>
              </a:rPr>
              <a:t>SHAP, Layer-wise Relevance Propagation </a:t>
            </a:r>
            <a:r>
              <a:rPr lang="en-IN" dirty="0">
                <a:latin typeface="Times New Roman" panose="02020603050405020304" pitchFamily="18" charset="0"/>
                <a:cs typeface="Times New Roman" panose="02020603050405020304" pitchFamily="18" charset="0"/>
              </a:rPr>
              <a:t>(LRP), and feature importance analysis to enhance clinical interpretability and transparency.</a:t>
            </a: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goal is to </a:t>
            </a:r>
            <a:r>
              <a:rPr lang="en-IN" b="1" dirty="0">
                <a:latin typeface="Times New Roman" panose="02020603050405020304" pitchFamily="18" charset="0"/>
                <a:cs typeface="Times New Roman" panose="02020603050405020304" pitchFamily="18" charset="0"/>
              </a:rPr>
              <a:t>continuously monitor therapy progress </a:t>
            </a:r>
            <a:r>
              <a:rPr lang="en-IN" dirty="0">
                <a:latin typeface="Times New Roman" panose="02020603050405020304" pitchFamily="18" charset="0"/>
                <a:cs typeface="Times New Roman" panose="02020603050405020304" pitchFamily="18" charset="0"/>
              </a:rPr>
              <a:t>over time, dynamically adjusting recommendations using reinforcement learning.</a:t>
            </a: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system integrates </a:t>
            </a:r>
            <a:r>
              <a:rPr lang="en-IN" b="1" dirty="0">
                <a:latin typeface="Times New Roman" panose="02020603050405020304" pitchFamily="18" charset="0"/>
                <a:cs typeface="Times New Roman" panose="02020603050405020304" pitchFamily="18" charset="0"/>
              </a:rPr>
              <a:t>Bayesian optimization</a:t>
            </a:r>
            <a:r>
              <a:rPr lang="en-IN" dirty="0">
                <a:latin typeface="Times New Roman" panose="02020603050405020304" pitchFamily="18" charset="0"/>
                <a:cs typeface="Times New Roman" panose="02020603050405020304" pitchFamily="18" charset="0"/>
              </a:rPr>
              <a:t>, to ensure unbiased and secure predictions.0</a:t>
            </a:r>
          </a:p>
        </p:txBody>
      </p:sp>
    </p:spTree>
    <p:extLst>
      <p:ext uri="{BB962C8B-B14F-4D97-AF65-F5344CB8AC3E}">
        <p14:creationId xmlns:p14="http://schemas.microsoft.com/office/powerpoint/2010/main" val="411213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034539-C595-F260-B037-4C7F5E257B1E}"/>
              </a:ext>
            </a:extLst>
          </p:cNvPr>
          <p:cNvGraphicFramePr>
            <a:graphicFrameLocks noGrp="1"/>
          </p:cNvGraphicFramePr>
          <p:nvPr/>
        </p:nvGraphicFramePr>
        <p:xfrm>
          <a:off x="571500" y="2316480"/>
          <a:ext cx="11049003" cy="2866343"/>
        </p:xfrm>
        <a:graphic>
          <a:graphicData uri="http://schemas.openxmlformats.org/drawingml/2006/table">
            <a:tbl>
              <a:tblPr firstRow="1" bandRow="1">
                <a:tableStyleId>{6E25E649-3F16-4E02-A733-19D2CDBF48F0}</a:tableStyleId>
              </a:tblPr>
              <a:tblGrid>
                <a:gridCol w="884076">
                  <a:extLst>
                    <a:ext uri="{9D8B030D-6E8A-4147-A177-3AD203B41FA5}">
                      <a16:colId xmlns:a16="http://schemas.microsoft.com/office/drawing/2014/main" val="1579083728"/>
                    </a:ext>
                  </a:extLst>
                </a:gridCol>
                <a:gridCol w="1119673">
                  <a:extLst>
                    <a:ext uri="{9D8B030D-6E8A-4147-A177-3AD203B41FA5}">
                      <a16:colId xmlns:a16="http://schemas.microsoft.com/office/drawing/2014/main" val="381822305"/>
                    </a:ext>
                  </a:extLst>
                </a:gridCol>
                <a:gridCol w="1782147">
                  <a:extLst>
                    <a:ext uri="{9D8B030D-6E8A-4147-A177-3AD203B41FA5}">
                      <a16:colId xmlns:a16="http://schemas.microsoft.com/office/drawing/2014/main" val="4022336028"/>
                    </a:ext>
                  </a:extLst>
                </a:gridCol>
                <a:gridCol w="2108718">
                  <a:extLst>
                    <a:ext uri="{9D8B030D-6E8A-4147-A177-3AD203B41FA5}">
                      <a16:colId xmlns:a16="http://schemas.microsoft.com/office/drawing/2014/main" val="1717667055"/>
                    </a:ext>
                  </a:extLst>
                </a:gridCol>
                <a:gridCol w="1997531">
                  <a:extLst>
                    <a:ext uri="{9D8B030D-6E8A-4147-A177-3AD203B41FA5}">
                      <a16:colId xmlns:a16="http://schemas.microsoft.com/office/drawing/2014/main" val="750304074"/>
                    </a:ext>
                  </a:extLst>
                </a:gridCol>
                <a:gridCol w="1578429">
                  <a:extLst>
                    <a:ext uri="{9D8B030D-6E8A-4147-A177-3AD203B41FA5}">
                      <a16:colId xmlns:a16="http://schemas.microsoft.com/office/drawing/2014/main" val="3263170210"/>
                    </a:ext>
                  </a:extLst>
                </a:gridCol>
                <a:gridCol w="1578429">
                  <a:extLst>
                    <a:ext uri="{9D8B030D-6E8A-4147-A177-3AD203B41FA5}">
                      <a16:colId xmlns:a16="http://schemas.microsoft.com/office/drawing/2014/main" val="1004552087"/>
                    </a:ext>
                  </a:extLst>
                </a:gridCol>
              </a:tblGrid>
              <a:tr h="452599">
                <a:tc>
                  <a:txBody>
                    <a:bodyPr/>
                    <a:lstStyle/>
                    <a:p>
                      <a:pPr algn="ctr"/>
                      <a:r>
                        <a:rPr lang="en-US"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Merits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Demerits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extLst>
                  <a:ext uri="{0D108BD9-81ED-4DB2-BD59-A6C34878D82A}">
                    <a16:rowId xmlns:a16="http://schemas.microsoft.com/office/drawing/2014/main" val="929142319"/>
                  </a:ext>
                </a:extLst>
              </a:tr>
              <a:tr h="1206872">
                <a:tc>
                  <a:txBody>
                    <a:bodyPr/>
                    <a:lstStyle/>
                    <a:p>
                      <a:pPr algn="ctr"/>
                      <a:r>
                        <a:rPr lang="en-US" sz="1400" dirty="0">
                          <a:latin typeface="Times New Roman" panose="02020603050405020304" pitchFamily="18" charset="0"/>
                          <a:cs typeface="Times New Roman" panose="02020603050405020304" pitchFamily="18" charset="0"/>
                        </a:rPr>
                        <a:t>1.</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400" dirty="0">
                          <a:latin typeface="Times New Roman" panose="02020603050405020304" pitchFamily="18" charset="0"/>
                          <a:cs typeface="Times New Roman" panose="02020603050405020304" pitchFamily="18" charset="0"/>
                        </a:rPr>
                        <a:t>Behavioral therapies for the treatment of autism spectrum disorder</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400" dirty="0">
                          <a:latin typeface="Times New Roman" panose="02020603050405020304" pitchFamily="18" charset="0"/>
                          <a:cs typeface="Times New Roman" panose="02020603050405020304" pitchFamily="18" charset="0"/>
                        </a:rPr>
                        <a:t>Clara Lucato dos Santos Indyanara Inacio Barreto  Ana Carolina Furian da Silva,</a:t>
                      </a:r>
                    </a:p>
                    <a:p>
                      <a:pPr algn="ctr"/>
                      <a:r>
                        <a:rPr lang="pt-BR" sz="1400" dirty="0">
                          <a:latin typeface="Times New Roman" panose="02020603050405020304" pitchFamily="18" charset="0"/>
                          <a:cs typeface="Times New Roman" panose="02020603050405020304" pitchFamily="18" charset="0"/>
                        </a:rPr>
                        <a:t> Juliana Firmino Batista</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400" dirty="0">
                          <a:latin typeface="Times New Roman" panose="02020603050405020304" pitchFamily="18" charset="0"/>
                          <a:cs typeface="Times New Roman" panose="02020603050405020304" pitchFamily="18" charset="0"/>
                        </a:rPr>
                        <a:t>Non-randomized clinical trials and observational studies. </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Improved communication,</a:t>
                      </a:r>
                    </a:p>
                    <a:p>
                      <a:pPr algn="ctr"/>
                      <a:r>
                        <a:rPr lang="en-US" sz="1400" dirty="0">
                          <a:latin typeface="Times New Roman" panose="02020603050405020304" pitchFamily="18" charset="0"/>
                          <a:cs typeface="Times New Roman" panose="02020603050405020304" pitchFamily="18" charset="0"/>
                        </a:rPr>
                        <a:t>Real time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Limited Dataset,</a:t>
                      </a:r>
                    </a:p>
                    <a:p>
                      <a:pPr algn="ctr"/>
                      <a:r>
                        <a:rPr lang="en-US" sz="1400" dirty="0">
                          <a:latin typeface="Times New Roman" panose="02020603050405020304" pitchFamily="18" charset="0"/>
                          <a:cs typeface="Times New Roman" panose="02020603050405020304" pitchFamily="18" charset="0"/>
                        </a:rPr>
                        <a:t>Lack of randomization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0876391"/>
                  </a:ext>
                </a:extLst>
              </a:tr>
              <a:tr h="1206872">
                <a:tc>
                  <a:txBody>
                    <a:bodyPr/>
                    <a:lstStyle/>
                    <a:p>
                      <a:pPr algn="ctr"/>
                      <a:r>
                        <a:rPr lang="en-US" sz="1400" dirty="0">
                          <a:latin typeface="Times New Roman" panose="02020603050405020304" pitchFamily="18" charset="0"/>
                          <a:cs typeface="Times New Roman" panose="02020603050405020304" pitchFamily="18" charset="0"/>
                        </a:rPr>
                        <a:t>2.</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New advances in the diagnosis and treatment of autism spectrum disorders</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Lei Qin, </a:t>
                      </a:r>
                      <a:r>
                        <a:rPr lang="en-US" sz="1400" dirty="0" err="1">
                          <a:latin typeface="Times New Roman" panose="02020603050405020304" pitchFamily="18" charset="0"/>
                          <a:cs typeface="Times New Roman" panose="02020603050405020304" pitchFamily="18" charset="0"/>
                        </a:rPr>
                        <a:t>Haijiao</a:t>
                      </a:r>
                      <a:r>
                        <a:rPr lang="en-US" sz="1400" dirty="0">
                          <a:latin typeface="Times New Roman" panose="02020603050405020304" pitchFamily="18" charset="0"/>
                          <a:cs typeface="Times New Roman" panose="02020603050405020304" pitchFamily="18" charset="0"/>
                        </a:rPr>
                        <a:t> Wang, Wenjing Ning,</a:t>
                      </a:r>
                    </a:p>
                    <a:p>
                      <a:pPr algn="ct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Mengmeng</a:t>
                      </a:r>
                      <a:r>
                        <a:rPr lang="en-US" sz="1400" dirty="0">
                          <a:latin typeface="Times New Roman" panose="02020603050405020304" pitchFamily="18" charset="0"/>
                          <a:cs typeface="Times New Roman" panose="02020603050405020304" pitchFamily="18" charset="0"/>
                        </a:rPr>
                        <a:t> Cui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 Reviews advancements and integrates neuroimaging, genetic screening.</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Improved diagnostic accuracy, Real-time monitoring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High Cost,</a:t>
                      </a:r>
                    </a:p>
                    <a:p>
                      <a:pPr algn="ctr"/>
                      <a:r>
                        <a:rPr lang="en-US" sz="1400" dirty="0">
                          <a:latin typeface="Times New Roman" panose="02020603050405020304" pitchFamily="18" charset="0"/>
                          <a:cs typeface="Times New Roman" panose="02020603050405020304" pitchFamily="18" charset="0"/>
                        </a:rPr>
                        <a:t>Standard treatment plans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06907"/>
                  </a:ext>
                </a:extLst>
              </a:tr>
            </a:tbl>
          </a:graphicData>
        </a:graphic>
      </p:graphicFrame>
      <p:sp>
        <p:nvSpPr>
          <p:cNvPr id="10" name="TextBox 9">
            <a:extLst>
              <a:ext uri="{FF2B5EF4-FFF2-40B4-BE49-F238E27FC236}">
                <a16:creationId xmlns:a16="http://schemas.microsoft.com/office/drawing/2014/main" id="{D5104271-E24B-1A20-3FAF-877B29D6A854}"/>
              </a:ext>
            </a:extLst>
          </p:cNvPr>
          <p:cNvSpPr txBox="1"/>
          <p:nvPr/>
        </p:nvSpPr>
        <p:spPr>
          <a:xfrm>
            <a:off x="3585541" y="486082"/>
            <a:ext cx="6097656" cy="1015663"/>
          </a:xfrm>
          <a:prstGeom prst="rect">
            <a:avLst/>
          </a:prstGeom>
          <a:noFill/>
        </p:spPr>
        <p:txBody>
          <a:bodyPr wrap="square">
            <a:spAutoFit/>
          </a:bodyPr>
          <a:lstStyle/>
          <a:p>
            <a:r>
              <a:rPr kumimoji="0" lang="en-US" sz="6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Literary Survey</a:t>
            </a:r>
            <a:endParaRPr lang="en-IN" dirty="0"/>
          </a:p>
        </p:txBody>
      </p:sp>
    </p:spTree>
    <p:extLst>
      <p:ext uri="{BB962C8B-B14F-4D97-AF65-F5344CB8AC3E}">
        <p14:creationId xmlns:p14="http://schemas.microsoft.com/office/powerpoint/2010/main" val="304879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76B42-4B99-A398-DC53-964B84012133}"/>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60A27EC-F8D1-BB7F-D154-57D20A4BD580}"/>
              </a:ext>
            </a:extLst>
          </p:cNvPr>
          <p:cNvGraphicFramePr>
            <a:graphicFrameLocks noGrp="1"/>
          </p:cNvGraphicFramePr>
          <p:nvPr/>
        </p:nvGraphicFramePr>
        <p:xfrm>
          <a:off x="571500" y="2316480"/>
          <a:ext cx="11049003" cy="2866343"/>
        </p:xfrm>
        <a:graphic>
          <a:graphicData uri="http://schemas.openxmlformats.org/drawingml/2006/table">
            <a:tbl>
              <a:tblPr firstRow="1" bandRow="1">
                <a:tableStyleId>{6E25E649-3F16-4E02-A733-19D2CDBF48F0}</a:tableStyleId>
              </a:tblPr>
              <a:tblGrid>
                <a:gridCol w="884076">
                  <a:extLst>
                    <a:ext uri="{9D8B030D-6E8A-4147-A177-3AD203B41FA5}">
                      <a16:colId xmlns:a16="http://schemas.microsoft.com/office/drawing/2014/main" val="1579083728"/>
                    </a:ext>
                  </a:extLst>
                </a:gridCol>
                <a:gridCol w="1119673">
                  <a:extLst>
                    <a:ext uri="{9D8B030D-6E8A-4147-A177-3AD203B41FA5}">
                      <a16:colId xmlns:a16="http://schemas.microsoft.com/office/drawing/2014/main" val="381822305"/>
                    </a:ext>
                  </a:extLst>
                </a:gridCol>
                <a:gridCol w="1782147">
                  <a:extLst>
                    <a:ext uri="{9D8B030D-6E8A-4147-A177-3AD203B41FA5}">
                      <a16:colId xmlns:a16="http://schemas.microsoft.com/office/drawing/2014/main" val="4022336028"/>
                    </a:ext>
                  </a:extLst>
                </a:gridCol>
                <a:gridCol w="2108718">
                  <a:extLst>
                    <a:ext uri="{9D8B030D-6E8A-4147-A177-3AD203B41FA5}">
                      <a16:colId xmlns:a16="http://schemas.microsoft.com/office/drawing/2014/main" val="1717667055"/>
                    </a:ext>
                  </a:extLst>
                </a:gridCol>
                <a:gridCol w="1997531">
                  <a:extLst>
                    <a:ext uri="{9D8B030D-6E8A-4147-A177-3AD203B41FA5}">
                      <a16:colId xmlns:a16="http://schemas.microsoft.com/office/drawing/2014/main" val="750304074"/>
                    </a:ext>
                  </a:extLst>
                </a:gridCol>
                <a:gridCol w="1578429">
                  <a:extLst>
                    <a:ext uri="{9D8B030D-6E8A-4147-A177-3AD203B41FA5}">
                      <a16:colId xmlns:a16="http://schemas.microsoft.com/office/drawing/2014/main" val="3263170210"/>
                    </a:ext>
                  </a:extLst>
                </a:gridCol>
                <a:gridCol w="1578429">
                  <a:extLst>
                    <a:ext uri="{9D8B030D-6E8A-4147-A177-3AD203B41FA5}">
                      <a16:colId xmlns:a16="http://schemas.microsoft.com/office/drawing/2014/main" val="1004552087"/>
                    </a:ext>
                  </a:extLst>
                </a:gridCol>
              </a:tblGrid>
              <a:tr h="452599">
                <a:tc>
                  <a:txBody>
                    <a:bodyPr/>
                    <a:lstStyle/>
                    <a:p>
                      <a:pPr algn="ctr"/>
                      <a:r>
                        <a:rPr lang="en-US"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Merits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Demerits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extLst>
                  <a:ext uri="{0D108BD9-81ED-4DB2-BD59-A6C34878D82A}">
                    <a16:rowId xmlns:a16="http://schemas.microsoft.com/office/drawing/2014/main" val="929142319"/>
                  </a:ext>
                </a:extLst>
              </a:tr>
              <a:tr h="1206872">
                <a:tc>
                  <a:txBody>
                    <a:bodyPr/>
                    <a:lstStyle/>
                    <a:p>
                      <a:pPr algn="ctr"/>
                      <a:r>
                        <a:rPr lang="en-US" sz="1400" dirty="0">
                          <a:latin typeface="Times New Roman" panose="02020603050405020304" pitchFamily="18" charset="0"/>
                          <a:cs typeface="Times New Roman" panose="02020603050405020304" pitchFamily="18" charset="0"/>
                        </a:rPr>
                        <a:t>3.</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400" dirty="0">
                          <a:latin typeface="Times New Roman" panose="02020603050405020304" pitchFamily="18" charset="0"/>
                          <a:cs typeface="Times New Roman" panose="02020603050405020304" pitchFamily="18" charset="0"/>
                        </a:rPr>
                        <a:t>Multimodal Deep Learning in Early Autism Detection—Recent Advances and Challenges</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 Sheril Sophia,</a:t>
                      </a:r>
                    </a:p>
                    <a:p>
                      <a:pPr algn="ctr"/>
                      <a:r>
                        <a:rPr lang="en-US" sz="1400" dirty="0">
                          <a:latin typeface="Times New Roman" panose="02020603050405020304" pitchFamily="18" charset="0"/>
                          <a:cs typeface="Times New Roman" panose="02020603050405020304" pitchFamily="18" charset="0"/>
                        </a:rPr>
                        <a:t> Jawahar </a:t>
                      </a:r>
                      <a:r>
                        <a:rPr lang="en-US" sz="1400" dirty="0" err="1">
                          <a:latin typeface="Times New Roman" panose="02020603050405020304" pitchFamily="18" charset="0"/>
                          <a:cs typeface="Times New Roman" panose="02020603050405020304" pitchFamily="18" charset="0"/>
                        </a:rPr>
                        <a:t>Pradeepkandhasamy</a:t>
                      </a:r>
                      <a:r>
                        <a:rPr lang="en-US" sz="1400" dirty="0">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Utilized deep learning techniques </a:t>
                      </a:r>
                      <a:r>
                        <a:rPr lang="en-IN" sz="1400" dirty="0">
                          <a:latin typeface="Times New Roman" panose="02020603050405020304" pitchFamily="18" charset="0"/>
                          <a:cs typeface="Times New Roman" panose="02020603050405020304" pitchFamily="18" charset="0"/>
                        </a:rPr>
                        <a:t> to analyse neuroimaging for ASD detection.</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400" dirty="0">
                          <a:latin typeface="Times New Roman" panose="02020603050405020304" pitchFamily="18" charset="0"/>
                          <a:cs typeface="Times New Roman" panose="02020603050405020304" pitchFamily="18" charset="0"/>
                        </a:rPr>
                        <a:t>Improved early ASD detection accuracy</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Computationally expensive, high hyperparameter tuning.</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0876391"/>
                  </a:ext>
                </a:extLst>
              </a:tr>
              <a:tr h="1206872">
                <a:tc>
                  <a:txBody>
                    <a:bodyPr/>
                    <a:lstStyle/>
                    <a:p>
                      <a:pPr algn="ctr"/>
                      <a:r>
                        <a:rPr lang="en-US" sz="1400" dirty="0">
                          <a:latin typeface="Times New Roman" panose="02020603050405020304" pitchFamily="18" charset="0"/>
                          <a:cs typeface="Times New Roman" panose="02020603050405020304" pitchFamily="18" charset="0"/>
                        </a:rPr>
                        <a:t>4.</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Developing and evaluating treatments for the challenges of autism </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Leonard </a:t>
                      </a:r>
                      <a:r>
                        <a:rPr lang="en-US" sz="1400" dirty="0" err="1">
                          <a:latin typeface="Times New Roman" panose="02020603050405020304" pitchFamily="18" charset="0"/>
                          <a:cs typeface="Times New Roman" panose="02020603050405020304" pitchFamily="18" charset="0"/>
                        </a:rPr>
                        <a:t>Abbeduto</a:t>
                      </a:r>
                      <a:r>
                        <a:rPr lang="en-US" sz="1400" dirty="0">
                          <a:latin typeface="Times New Roman" panose="02020603050405020304" pitchFamily="18" charset="0"/>
                          <a:cs typeface="Times New Roman" panose="02020603050405020304" pitchFamily="18" charset="0"/>
                        </a:rPr>
                        <a:t>, Mustafa Sahin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 explores and evaluates various treatment approaches for autism</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 comprehensive analysis of multiple therapeutic approaches</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Dependent on observational studies so introduces bias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06907"/>
                  </a:ext>
                </a:extLst>
              </a:tr>
            </a:tbl>
          </a:graphicData>
        </a:graphic>
      </p:graphicFrame>
    </p:spTree>
    <p:extLst>
      <p:ext uri="{BB962C8B-B14F-4D97-AF65-F5344CB8AC3E}">
        <p14:creationId xmlns:p14="http://schemas.microsoft.com/office/powerpoint/2010/main" val="286832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45CF9-D4B2-4B28-59C1-4C3397721D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763408-37FA-EBF4-0DD5-972EDDF644DF}"/>
              </a:ext>
            </a:extLst>
          </p:cNvPr>
          <p:cNvSpPr>
            <a:spLocks noGrp="1"/>
          </p:cNvSpPr>
          <p:nvPr>
            <p:ph type="ctrTitle"/>
          </p:nvPr>
        </p:nvSpPr>
        <p:spPr>
          <a:xfrm>
            <a:off x="1524000" y="331305"/>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System Requirements</a:t>
            </a:r>
          </a:p>
        </p:txBody>
      </p:sp>
      <p:sp>
        <p:nvSpPr>
          <p:cNvPr id="3" name="Subtitle 2">
            <a:extLst>
              <a:ext uri="{FF2B5EF4-FFF2-40B4-BE49-F238E27FC236}">
                <a16:creationId xmlns:a16="http://schemas.microsoft.com/office/drawing/2014/main" id="{91F5C440-15BA-0E94-2EC7-DDDF919A4EBA}"/>
              </a:ext>
            </a:extLst>
          </p:cNvPr>
          <p:cNvSpPr>
            <a:spLocks noGrp="1"/>
          </p:cNvSpPr>
          <p:nvPr>
            <p:ph type="subTitle" idx="1"/>
          </p:nvPr>
        </p:nvSpPr>
        <p:spPr>
          <a:xfrm>
            <a:off x="680828" y="1744020"/>
            <a:ext cx="5332345" cy="4414928"/>
          </a:xfrm>
        </p:spPr>
        <p:txBody>
          <a:bodyPr anchor="t">
            <a:noAutofit/>
          </a:bodyPr>
          <a:lstStyle/>
          <a:p>
            <a:pPr algn="l">
              <a:lnSpc>
                <a:spcPct val="150000"/>
              </a:lnSpc>
            </a:pPr>
            <a:r>
              <a:rPr lang="en-US" b="1" dirty="0">
                <a:latin typeface="Times New Roman" panose="02020603050405020304" pitchFamily="18" charset="0"/>
                <a:cs typeface="Times New Roman" panose="02020603050405020304" pitchFamily="18" charset="0"/>
              </a:rPr>
              <a:t>1. Hardware Requirements:</a:t>
            </a:r>
          </a:p>
          <a:p>
            <a:pPr marL="457200" indent="-4572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Processor: Intel i5/AMD Ryzen 5 or higher </a:t>
            </a:r>
          </a:p>
          <a:p>
            <a:pPr marL="457200" indent="-4572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8 GB </a:t>
            </a:r>
          </a:p>
          <a:p>
            <a:pPr marL="457200" indent="-4572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Storage: 256 GB SSD </a:t>
            </a:r>
          </a:p>
          <a:p>
            <a:pPr marL="457200" indent="-4572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GPU : NVIDIA GPU with CUDA support</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157285B-4FD4-4302-0A38-C312D112AE84}"/>
              </a:ext>
            </a:extLst>
          </p:cNvPr>
          <p:cNvSpPr txBox="1"/>
          <p:nvPr/>
        </p:nvSpPr>
        <p:spPr>
          <a:xfrm>
            <a:off x="6382576" y="1744020"/>
            <a:ext cx="5991640" cy="3791872"/>
          </a:xfrm>
          <a:prstGeom prst="rect">
            <a:avLst/>
          </a:prstGeom>
          <a:noFill/>
        </p:spPr>
        <p:txBody>
          <a:bodyPr wrap="square" rtlCol="0">
            <a:spAutoFit/>
          </a:bodyPr>
          <a:lstStyle/>
          <a:p>
            <a:pPr algn="l">
              <a:lnSpc>
                <a:spcPct val="150000"/>
              </a:lnSpc>
            </a:pPr>
            <a:r>
              <a:rPr lang="en-US" sz="2400" b="1" dirty="0">
                <a:latin typeface="Times New Roman" panose="02020603050405020304" pitchFamily="18" charset="0"/>
                <a:cs typeface="Times New Roman" panose="02020603050405020304" pitchFamily="18" charset="0"/>
              </a:rPr>
              <a:t>2. Software Requirements:</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OS: Windows 10/11</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ML:  Random Forest, xgboost, Support Vector Machine</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Visualization: matplotlib, seaborn</a:t>
            </a:r>
          </a:p>
          <a:p>
            <a:pPr marL="342900" indent="-342900" algn="l">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XAI: SHAP, LIME</a:t>
            </a:r>
          </a:p>
          <a:p>
            <a:pPr>
              <a:lnSpc>
                <a:spcPct val="150000"/>
              </a:lnSpc>
            </a:pPr>
            <a:endParaRPr lang="en-IN" dirty="0"/>
          </a:p>
        </p:txBody>
      </p:sp>
    </p:spTree>
    <p:extLst>
      <p:ext uri="{BB962C8B-B14F-4D97-AF65-F5344CB8AC3E}">
        <p14:creationId xmlns:p14="http://schemas.microsoft.com/office/powerpoint/2010/main" val="3072255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DIwMD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jQcAAAAAAAA9SAAAKAgAABAAAAAmAAAACAAAAAEgAAAAAAAA"/>
              </a:ext>
            </a:extLst>
          </p:cNvSpPr>
          <p:nvPr>
            <p:ph type="title"/>
          </p:nvPr>
        </p:nvSpPr>
        <p:spPr>
          <a:xfrm>
            <a:off x="1227455" y="0"/>
            <a:ext cx="10515600" cy="1091565"/>
          </a:xfrm>
        </p:spPr>
        <p:txBody>
          <a:bodyPr vert="horz" wrap="square" lIns="91440" tIns="45720" rIns="91440" bIns="45720" numCol="1" spcCol="215900" anchor="ctr">
            <a:prstTxWarp prst="textNoShape">
              <a:avLst/>
            </a:prstTxWarp>
          </a:bodyPr>
          <a:lstStyle/>
          <a:p>
            <a:pPr algn="ctr">
              <a:defRPr lang="en-us"/>
            </a:pPr>
            <a:r>
              <a:rPr lang="en-us" sz="6000" cap="none" dirty="0">
                <a:latin typeface="Times New Roman" pitchFamily="1" charset="0"/>
                <a:ea typeface="Aptos Display" charset="0"/>
                <a:cs typeface="Times New Roman" pitchFamily="1" charset="0"/>
              </a:rPr>
              <a:t>System Architecture</a:t>
            </a:r>
          </a:p>
        </p:txBody>
      </p:sp>
      <p:cxnSp>
        <p:nvCxnSpPr>
          <p:cNvPr id="3" name="Straight Arrow Connector 8"/>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1AcAAG8LAADoBwAAsg0AABAAAAAmAAAACAAAAP//////////"/>
              </a:ext>
            </a:extLst>
          </p:cNvCxnSpPr>
          <p:nvPr/>
        </p:nvCxnSpPr>
        <p:spPr>
          <a:xfrm>
            <a:off x="1272540" y="1858645"/>
            <a:ext cx="12700" cy="367665"/>
          </a:xfrm>
          <a:prstGeom prst="straightConnector1">
            <a:avLst/>
          </a:prstGeom>
          <a:noFill/>
          <a:ln w="19050" cap="flat" cmpd="sng" algn="ctr">
            <a:solidFill>
              <a:srgbClr val="000000"/>
            </a:solidFill>
            <a:prstDash val="solid"/>
            <a:headEnd type="none"/>
            <a:tailEnd type="triangle" w="med" len="med"/>
          </a:ln>
          <a:effectLst/>
        </p:spPr>
      </p:cxnSp>
      <p:sp>
        <p:nvSpPr>
          <p:cNvPr id="5" name="Straight Connector 24"/>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lQ4AAGUJAAC/DgAANCYAABAAAAAmAAAACAAAAP//////////"/>
              </a:ext>
            </a:extLst>
          </p:cNvSpPr>
          <p:nvPr/>
        </p:nvSpPr>
        <p:spPr>
          <a:xfrm>
            <a:off x="2370455" y="1527175"/>
            <a:ext cx="26670" cy="4683125"/>
          </a:xfrm>
          <a:prstGeom prst="line">
            <a:avLst/>
          </a:prstGeom>
          <a:noFill/>
          <a:ln w="12700" cap="flat" cmpd="sng" algn="ctr">
            <a:solidFill>
              <a:srgbClr val="000000"/>
            </a:solidFill>
            <a:prstDash val="solid"/>
            <a:headEnd type="none"/>
            <a:tailEnd type="none"/>
          </a:ln>
          <a:effectLst/>
        </p:spPr>
        <p:txBody>
          <a:bodyPr/>
          <a:lstStyle/>
          <a:p>
            <a:endParaRPr lang="en-US"/>
          </a:p>
        </p:txBody>
      </p:sp>
      <p:cxnSp>
        <p:nvCxnSpPr>
          <p:cNvPr id="6" name="Straight Arrow Connector 26"/>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nw4AAGoJAABvEQAAfgkAABAAAAAmAAAACAAAAP//////////"/>
              </a:ext>
            </a:extLst>
          </p:cNvCxnSpPr>
          <p:nvPr/>
        </p:nvCxnSpPr>
        <p:spPr>
          <a:xfrm>
            <a:off x="2379172" y="1547812"/>
            <a:ext cx="457200" cy="12700"/>
          </a:xfrm>
          <a:prstGeom prst="straightConnector1">
            <a:avLst/>
          </a:prstGeom>
          <a:noFill/>
          <a:ln w="12700" cap="flat" cmpd="sng" algn="ctr">
            <a:solidFill>
              <a:srgbClr val="000000"/>
            </a:solidFill>
            <a:prstDash val="solid"/>
            <a:headEnd type="none"/>
            <a:tailEnd type="triangle" w="med" len="med"/>
          </a:ln>
          <a:effectLst/>
        </p:spPr>
      </p:cxnSp>
      <p:cxnSp>
        <p:nvCxnSpPr>
          <p:cNvPr id="7" name="Straight Arrow Connector 30"/>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rxQAAOkNAAC+FAAACREAABAAAAAmAAAACAAAAP//////////"/>
              </a:ext>
            </a:extLst>
          </p:cNvCxnSpPr>
          <p:nvPr/>
        </p:nvCxnSpPr>
        <p:spPr>
          <a:xfrm rot="16200000" flipH="1">
            <a:off x="3113405" y="2510155"/>
            <a:ext cx="508000" cy="9525"/>
          </a:xfrm>
          <a:prstGeom prst="straightConnector1">
            <a:avLst/>
          </a:prstGeom>
          <a:noFill/>
          <a:ln w="19050" cap="flat" cmpd="sng" algn="ctr">
            <a:solidFill>
              <a:srgbClr val="000000"/>
            </a:solidFill>
            <a:prstDash val="solid"/>
            <a:headEnd type="none"/>
            <a:tailEnd type="triangle" w="med" len="med"/>
          </a:ln>
          <a:effectLst/>
        </p:spPr>
      </p:cxnSp>
      <p:cxnSp>
        <p:nvCxnSpPr>
          <p:cNvPr id="8" name="Straight Arrow Connector 33"/>
          <p:cNvCxnSpPr>
            <a:stCxn id="32" idx="2"/>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7BQAACEXAAD5FAAANRoAABAAAAAmAAAACAAAAP//////////"/>
              </a:ext>
            </a:extLst>
          </p:cNvCxnSpPr>
          <p:nvPr/>
        </p:nvCxnSpPr>
        <p:spPr>
          <a:xfrm rot="5400000">
            <a:off x="3155315" y="4005580"/>
            <a:ext cx="500380" cy="8255"/>
          </a:xfrm>
          <a:prstGeom prst="straightConnector1">
            <a:avLst/>
          </a:prstGeom>
          <a:noFill/>
          <a:ln w="19050" cap="flat" cmpd="sng" algn="ctr">
            <a:solidFill>
              <a:srgbClr val="000000"/>
            </a:solidFill>
            <a:prstDash val="solid"/>
            <a:headEnd type="none"/>
            <a:tailEnd type="triangle" w="med" len="med"/>
          </a:ln>
          <a:effectLst/>
        </p:spPr>
      </p:cxnSp>
      <p:cxnSp>
        <p:nvCxnSpPr>
          <p:cNvPr id="9" name="Straight Arrow Connector 35"/>
          <p:cNvCxnSpPr>
            <a:cxnSpLocks/>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qQ4AADwmAAC9EQAAUCYAABAAAAAmAAAACAAAAP//////////"/>
              </a:ext>
            </a:extLst>
          </p:cNvCxnSpPr>
          <p:nvPr/>
        </p:nvCxnSpPr>
        <p:spPr>
          <a:xfrm>
            <a:off x="2383155" y="6215380"/>
            <a:ext cx="500380" cy="9842"/>
          </a:xfrm>
          <a:prstGeom prst="straightConnector1">
            <a:avLst/>
          </a:prstGeom>
          <a:noFill/>
          <a:ln w="12700" cap="flat" cmpd="sng" algn="ctr">
            <a:solidFill>
              <a:srgbClr val="000000"/>
            </a:solidFill>
            <a:prstDash val="solid"/>
            <a:headEnd type="none"/>
            <a:tailEnd type="triangle" w="med" len="med"/>
          </a:ln>
          <a:effectLst/>
        </p:spPr>
      </p:cxnSp>
      <p:cxnSp>
        <p:nvCxnSpPr>
          <p:cNvPr id="10" name="Straight Arrow Connector 44"/>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ZhwAAAkKAACaIAAACwoAABAAAAAmAAAACAAAAP//////////"/>
              </a:ext>
            </a:extLst>
          </p:cNvCxnSpPr>
          <p:nvPr/>
        </p:nvCxnSpPr>
        <p:spPr>
          <a:xfrm rot="16200000" flipH="1">
            <a:off x="4995862" y="1300314"/>
            <a:ext cx="1270" cy="683260"/>
          </a:xfrm>
          <a:prstGeom prst="straightConnector1">
            <a:avLst/>
          </a:prstGeom>
          <a:noFill/>
          <a:ln w="12700" cap="flat" cmpd="sng" algn="ctr">
            <a:solidFill>
              <a:srgbClr val="000000"/>
            </a:solidFill>
            <a:prstDash val="solid"/>
            <a:headEnd type="none"/>
            <a:tailEnd type="triangle" w="med" len="med"/>
          </a:ln>
          <a:effectLst/>
        </p:spPr>
      </p:cxnSp>
      <p:sp>
        <p:nvSpPr>
          <p:cNvPr id="11" name="Straight Connector 61"/>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gCEAABgYAACAIQAAxRoAABAAAAAmAAAACAAAAP//////////"/>
              </a:ext>
            </a:extLst>
          </p:cNvSpPr>
          <p:nvPr/>
        </p:nvSpPr>
        <p:spPr>
          <a:xfrm>
            <a:off x="5445760" y="3916680"/>
            <a:ext cx="0" cy="434975"/>
          </a:xfrm>
          <a:prstGeom prst="line">
            <a:avLst/>
          </a:prstGeom>
          <a:noFill/>
          <a:ln w="19050" cap="flat" cmpd="sng" algn="ctr">
            <a:solidFill>
              <a:srgbClr val="000000"/>
            </a:solidFill>
            <a:prstDash val="solid"/>
            <a:headEnd type="none"/>
            <a:tailEnd type="none"/>
          </a:ln>
          <a:effectLst/>
        </p:spPr>
        <p:txBody>
          <a:bodyPr/>
          <a:lstStyle/>
          <a:p>
            <a:endParaRPr lang="en-US"/>
          </a:p>
        </p:txBody>
      </p:sp>
      <p:sp>
        <p:nvSpPr>
          <p:cNvPr id="12" name="Straight Connector 62"/>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5ikAABgYAADmKQAAxRoAABAAAAAmAAAACAAAAP//////////"/>
              </a:ext>
            </a:extLst>
          </p:cNvSpPr>
          <p:nvPr/>
        </p:nvSpPr>
        <p:spPr>
          <a:xfrm>
            <a:off x="6811010" y="3916680"/>
            <a:ext cx="0" cy="434975"/>
          </a:xfrm>
          <a:prstGeom prst="line">
            <a:avLst/>
          </a:prstGeom>
          <a:noFill/>
          <a:ln w="19050" cap="flat" cmpd="sng" algn="ctr">
            <a:solidFill>
              <a:srgbClr val="000000"/>
            </a:solidFill>
            <a:prstDash val="solid"/>
            <a:headEnd type="none"/>
            <a:tailEnd type="none"/>
          </a:ln>
          <a:effectLst/>
        </p:spPr>
        <p:txBody>
          <a:bodyPr/>
          <a:lstStyle/>
          <a:p>
            <a:endParaRPr lang="en-US"/>
          </a:p>
        </p:txBody>
      </p:sp>
      <p:sp>
        <p:nvSpPr>
          <p:cNvPr id="13" name="Straight Connector 63"/>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gCEAAMUaAADmKQAAxRoAABAAAAAmAAAACAAAAP//////////"/>
              </a:ext>
            </a:extLst>
          </p:cNvSpPr>
          <p:nvPr/>
        </p:nvSpPr>
        <p:spPr>
          <a:xfrm>
            <a:off x="5445760" y="4351655"/>
            <a:ext cx="1365250" cy="0"/>
          </a:xfrm>
          <a:prstGeom prst="line">
            <a:avLst/>
          </a:prstGeom>
          <a:noFill/>
          <a:ln w="19050" cap="flat" cmpd="sng" algn="ctr">
            <a:solidFill>
              <a:srgbClr val="000000"/>
            </a:solidFill>
            <a:prstDash val="solid"/>
            <a:headEnd type="none"/>
            <a:tailEnd type="none"/>
          </a:ln>
          <a:effectLst/>
        </p:spPr>
        <p:txBody>
          <a:bodyPr/>
          <a:lstStyle/>
          <a:p>
            <a:endParaRPr lang="en-US"/>
          </a:p>
        </p:txBody>
      </p:sp>
      <p:cxnSp>
        <p:nvCxnSpPr>
          <p:cNvPr id="14" name="Straight Arrow Connector 69"/>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oSUAAMUaAAC1JQAABB0AABAAAAAmAAAACAAAAP//////////"/>
              </a:ext>
            </a:extLst>
          </p:cNvCxnSpPr>
          <p:nvPr/>
        </p:nvCxnSpPr>
        <p:spPr>
          <a:xfrm>
            <a:off x="6116955" y="4351655"/>
            <a:ext cx="12700" cy="365125"/>
          </a:xfrm>
          <a:prstGeom prst="straightConnector1">
            <a:avLst/>
          </a:prstGeom>
          <a:noFill/>
          <a:ln w="19050" cap="flat" cmpd="sng" algn="ctr">
            <a:solidFill>
              <a:srgbClr val="000000"/>
            </a:solidFill>
            <a:prstDash val="solid"/>
            <a:headEnd type="none"/>
            <a:tailEnd type="triangle" w="med" len="med"/>
          </a:ln>
          <a:effectLst/>
        </p:spPr>
      </p:cxnSp>
      <p:sp>
        <p:nvSpPr>
          <p:cNvPr id="15" name="Straight Connector 111"/>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DAwI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YBoAAIgoAAA0PAAAnSgAABAAAAAmAAAACAAAAP//////////"/>
              </a:ext>
            </a:extLst>
          </p:cNvSpPr>
          <p:nvPr/>
        </p:nvSpPr>
        <p:spPr>
          <a:xfrm>
            <a:off x="3996056" y="6576695"/>
            <a:ext cx="5741352" cy="14605"/>
          </a:xfrm>
          <a:prstGeom prst="line">
            <a:avLst/>
          </a:prstGeom>
          <a:noFill/>
          <a:ln w="12700" cap="flat" cmpd="sng" algn="ctr">
            <a:solidFill>
              <a:srgbClr val="000000"/>
            </a:solidFill>
            <a:prstDash val="solid"/>
            <a:headEnd type="none"/>
            <a:tailEnd type="none"/>
          </a:ln>
          <a:effectLst/>
        </p:spPr>
        <p:txBody>
          <a:bodyPr/>
          <a:lstStyle/>
          <a:p>
            <a:endParaRPr lang="en-US"/>
          </a:p>
        </p:txBody>
      </p:sp>
      <p:sp>
        <p:nvSpPr>
          <p:cNvPr id="16" name="Straight Connector 115"/>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g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GE6d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8zsAAOgdAAAmPAAAfCgAABAAAAAmAAAACAAAAP//////////"/>
              </a:ext>
            </a:extLst>
          </p:cNvSpPr>
          <p:nvPr/>
        </p:nvSpPr>
        <p:spPr>
          <a:xfrm flipV="1">
            <a:off x="9745345" y="4861560"/>
            <a:ext cx="32385" cy="1719580"/>
          </a:xfrm>
          <a:prstGeom prst="line">
            <a:avLst/>
          </a:prstGeom>
          <a:noFill/>
          <a:ln w="12700" cap="flat" cmpd="sng" algn="ctr">
            <a:solidFill>
              <a:srgbClr val="000000"/>
            </a:solidFill>
            <a:prstDash val="solid"/>
            <a:headEnd type="none"/>
            <a:tailEnd type="none"/>
          </a:ln>
          <a:effectLst/>
        </p:spPr>
        <p:txBody>
          <a:bodyPr/>
          <a:lstStyle/>
          <a:p>
            <a:endParaRPr lang="en-US"/>
          </a:p>
        </p:txBody>
      </p:sp>
      <p:cxnSp>
        <p:nvCxnSpPr>
          <p:cNvPr id="17" name="Straight Arrow Connector 123"/>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DxhOn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ADwAAPAiAAA5PgAABCMAABAAAAAmAAAACAAAAP//////////"/>
              </a:ext>
            </a:extLst>
          </p:cNvCxnSpPr>
          <p:nvPr/>
        </p:nvCxnSpPr>
        <p:spPr>
          <a:xfrm>
            <a:off x="9753600" y="5679440"/>
            <a:ext cx="361315" cy="12700"/>
          </a:xfrm>
          <a:prstGeom prst="straightConnector1">
            <a:avLst/>
          </a:prstGeom>
          <a:noFill/>
          <a:ln w="12700" cap="flat" cmpd="sng" algn="ctr">
            <a:solidFill>
              <a:srgbClr val="000000"/>
            </a:solidFill>
            <a:prstDash val="solid"/>
            <a:headEnd type="none"/>
            <a:tailEnd type="triangle" w="med" len="med"/>
          </a:ln>
          <a:effectLst/>
        </p:spPr>
      </p:cxnSp>
      <p:cxnSp>
        <p:nvCxnSpPr>
          <p:cNvPr id="18" name="Straight Arrow Connector 125"/>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Gw9In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BTwAANgdAAAePgAA7B0AABAAAAAmAAAACAAAAP//////////"/>
              </a:ext>
            </a:extLst>
          </p:cNvCxnSpPr>
          <p:nvPr/>
        </p:nvCxnSpPr>
        <p:spPr>
          <a:xfrm>
            <a:off x="9756775" y="4851400"/>
            <a:ext cx="340995" cy="12700"/>
          </a:xfrm>
          <a:prstGeom prst="straightConnector1">
            <a:avLst/>
          </a:prstGeom>
          <a:noFill/>
          <a:ln w="12700" cap="flat" cmpd="sng" algn="ctr">
            <a:solidFill>
              <a:srgbClr val="000000"/>
            </a:solidFill>
            <a:prstDash val="solid"/>
            <a:headEnd type="none"/>
            <a:tailEnd type="triangle" w="med" len="med"/>
          </a:ln>
          <a:effectLst/>
        </p:spPr>
      </p:cxnSp>
      <p:sp>
        <p:nvSpPr>
          <p:cNvPr id="19" name="TextBox 21"/>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E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GQiL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f/z//w0JAACaFQAATQsAABAgAAAmAAAACAAAAP//////////"/>
              </a:ext>
            </a:extLst>
          </p:cNvSpPr>
          <p:nvPr/>
        </p:nvSpPr>
        <p:spPr>
          <a:xfrm>
            <a:off x="-768033" y="1490980"/>
            <a:ext cx="4081145" cy="365760"/>
          </a:xfrm>
          <a:prstGeom prst="rect">
            <a:avLst/>
          </a:prstGeom>
          <a:noFill/>
          <a:ln>
            <a:noFill/>
          </a:ln>
          <a:effectLst/>
        </p:spPr>
        <p:txBody>
          <a:bodyPr vert="horz" wrap="square" lIns="91440" tIns="45720" rIns="91440" bIns="45720" numCol="1" spcCol="215900" anchor="t"/>
          <a:lstStyle/>
          <a:p>
            <a:pPr algn="ctr">
              <a:defRPr lang="en-us"/>
            </a:pPr>
            <a:r>
              <a:rPr lang="en-in" cap="none" dirty="0">
                <a:latin typeface="Times New Roman" pitchFamily="1" charset="0"/>
                <a:ea typeface="Aptos" charset="0"/>
                <a:cs typeface="Times New Roman" pitchFamily="1" charset="0"/>
              </a:rPr>
              <a:t> Autism Patients</a:t>
            </a:r>
          </a:p>
        </p:txBody>
      </p:sp>
      <p:sp>
        <p:nvSpPr>
          <p:cNvPr id="20" name="TextBox 25"/>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E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GE6cj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PfL//wUSAACcHAAASxQAABAgAAAmAAAACAAAAP//////////"/>
              </a:ext>
            </a:extLst>
          </p:cNvSpPr>
          <p:nvPr/>
        </p:nvSpPr>
        <p:spPr>
          <a:xfrm>
            <a:off x="-2237105" y="2929255"/>
            <a:ext cx="6887845" cy="369570"/>
          </a:xfrm>
          <a:prstGeom prst="rect">
            <a:avLst/>
          </a:prstGeom>
          <a:noFill/>
          <a:ln>
            <a:noFill/>
          </a:ln>
          <a:effectLst/>
        </p:spPr>
        <p:txBody>
          <a:bodyPr vert="horz" wrap="square" lIns="91440" tIns="45720" rIns="91440" bIns="45720" numCol="1" spcCol="215900" anchor="t"/>
          <a:lstStyle/>
          <a:p>
            <a:pPr algn="ctr">
              <a:defRPr lang="en-us"/>
            </a:pPr>
            <a:r>
              <a:rPr lang="en-in" cap="none">
                <a:latin typeface="Times New Roman" pitchFamily="1" charset="0"/>
                <a:ea typeface="Aptos" charset="0"/>
                <a:cs typeface="Times New Roman" pitchFamily="1" charset="0"/>
              </a:rPr>
              <a:t>Registration</a:t>
            </a:r>
          </a:p>
        </p:txBody>
      </p:sp>
      <p:pic>
        <p:nvPicPr>
          <p:cNvPr id="21" name="Picture 32" descr="A black silhouette of a person with a cross on it&#10;&#10;AI-generated content may be incorrect."/>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fAAA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FYGAAApBgAANwkAAJ8JAAAQAAAAJgAAAAgAAAD//////////w=="/>
              </a:ext>
            </a:extLst>
          </p:cNvPicPr>
          <p:nvPr/>
        </p:nvPicPr>
        <p:blipFill>
          <a:blip r:embed="rId3"/>
          <a:stretch>
            <a:fillRect/>
          </a:stretch>
        </p:blipFill>
        <p:spPr>
          <a:xfrm>
            <a:off x="1029970" y="1001395"/>
            <a:ext cx="467995" cy="562610"/>
          </a:xfrm>
          <a:prstGeom prst="rect">
            <a:avLst/>
          </a:prstGeom>
          <a:noFill/>
          <a:ln>
            <a:noFill/>
          </a:ln>
          <a:effectLst/>
        </p:spPr>
      </p:pic>
      <p:pic>
        <p:nvPicPr>
          <p:cNvPr id="22" name="Picture 36" descr="A black and white clipboard with a checklist&#10;&#10;AI-generated content may be incorrect."/>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EQGAADhDQAAmwkAAHkRAAAQAAAAJgAAAAgAAAD//////////w=="/>
              </a:ext>
            </a:extLst>
          </p:cNvPicPr>
          <p:nvPr/>
        </p:nvPicPr>
        <p:blipFill>
          <a:blip r:embed="rId4"/>
          <a:stretch>
            <a:fillRect/>
          </a:stretch>
        </p:blipFill>
        <p:spPr>
          <a:xfrm>
            <a:off x="1018540" y="2256155"/>
            <a:ext cx="542925" cy="584200"/>
          </a:xfrm>
          <a:prstGeom prst="rect">
            <a:avLst/>
          </a:prstGeom>
          <a:noFill/>
          <a:ln>
            <a:noFill/>
          </a:ln>
          <a:effectLst/>
        </p:spPr>
      </p:pic>
      <p:sp>
        <p:nvSpPr>
          <p:cNvPr id="23" name="TextBox 38"/>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GxpZC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60bAACzDgAA/h4AABAAAAAmAAAACAAAAP//////////"/>
              </a:ext>
            </a:extLst>
          </p:cNvSpPr>
          <p:nvPr/>
        </p:nvSpPr>
        <p:spPr>
          <a:xfrm>
            <a:off x="-635" y="4498975"/>
            <a:ext cx="2390140" cy="539115"/>
          </a:xfrm>
          <a:prstGeom prst="rect">
            <a:avLst/>
          </a:prstGeom>
          <a:noFill/>
          <a:ln>
            <a:noFill/>
          </a:ln>
          <a:effectLst/>
        </p:spPr>
        <p:txBody>
          <a:bodyPr vert="horz" wrap="square" lIns="91440" tIns="45720" rIns="91440" bIns="45720" numCol="1" spcCol="215900" anchor="t"/>
          <a:lstStyle/>
          <a:p>
            <a:pPr algn="ctr">
              <a:defRPr lang="en-us"/>
            </a:pPr>
            <a:r>
              <a:rPr lang="en-in" cap="none">
                <a:latin typeface="Times New Roman" pitchFamily="1" charset="0"/>
                <a:ea typeface="Aptos" charset="0"/>
                <a:cs typeface="Times New Roman" pitchFamily="1" charset="0"/>
              </a:rPr>
              <a:t>Therapy booking</a:t>
            </a:r>
          </a:p>
        </p:txBody>
      </p:sp>
      <p:pic>
        <p:nvPicPr>
          <p:cNvPr id="24"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6Kgk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OM8AABEBQAA/EAAAL4JAAAQAAAAJgAAAAgAAAD//////////w=="/>
              </a:ext>
            </a:extLst>
          </p:cNvPicPr>
          <p:nvPr/>
        </p:nvPicPr>
        <p:blipFill>
          <a:blip r:embed="rId5"/>
          <a:stretch>
            <a:fillRect/>
          </a:stretch>
        </p:blipFill>
        <p:spPr>
          <a:xfrm>
            <a:off x="9897745" y="855980"/>
            <a:ext cx="666115" cy="727710"/>
          </a:xfrm>
          <a:prstGeom prst="rect">
            <a:avLst/>
          </a:prstGeom>
          <a:noFill/>
          <a:ln>
            <a:noFill/>
          </a:ln>
          <a:effectLst/>
        </p:spPr>
      </p:pic>
      <p:cxnSp>
        <p:nvCxnSpPr>
          <p:cNvPr id="25" name="Connector1"/>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xA4AADgTAAC/EQAAQRMAABAAAAAmAAAACAAAAP//////////"/>
              </a:ext>
            </a:extLst>
          </p:cNvCxnSpPr>
          <p:nvPr/>
        </p:nvCxnSpPr>
        <p:spPr>
          <a:xfrm rot="16200000">
            <a:off x="2638425" y="2912303"/>
            <a:ext cx="5715" cy="484505"/>
          </a:xfrm>
          <a:prstGeom prst="straightConnector1">
            <a:avLst/>
          </a:prstGeom>
          <a:noFill/>
          <a:ln w="12700" cap="flat" cmpd="sng" algn="ctr">
            <a:solidFill>
              <a:srgbClr val="000000"/>
            </a:solidFill>
            <a:prstDash val="solid"/>
            <a:headEnd type="none"/>
            <a:tailEnd type="triangle" w="med" len="med"/>
          </a:ln>
          <a:effectLst/>
        </p:spPr>
      </p:cxnSp>
      <p:cxnSp>
        <p:nvCxnSpPr>
          <p:cNvPr id="26" name="Connector2"/>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E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oAcAAP0UAAClBwAAmBcAABAAAAAmAAAACAAAAP//////////"/>
              </a:ext>
            </a:extLst>
          </p:cNvCxnSpPr>
          <p:nvPr/>
        </p:nvCxnSpPr>
        <p:spPr>
          <a:xfrm rot="16200000" flipH="1">
            <a:off x="1029335" y="3622040"/>
            <a:ext cx="423545" cy="3175"/>
          </a:xfrm>
          <a:prstGeom prst="straightConnector1">
            <a:avLst/>
          </a:prstGeom>
          <a:noFill/>
          <a:ln w="19050" cap="flat" cmpd="sng" algn="ctr">
            <a:solidFill>
              <a:srgbClr val="000000"/>
            </a:solidFill>
            <a:prstDash val="solid"/>
            <a:headEnd type="none"/>
            <a:tailEnd type="triangle" w="med" len="med"/>
          </a:ln>
          <a:effectLst/>
        </p:spPr>
      </p:cxnSp>
      <p:pic>
        <p:nvPicPr>
          <p:cNvPr id="27"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PMFAAC5FwAAOAkAAE0cAAAQAAAAJgAAAAgAAAD//////////w=="/>
              </a:ext>
            </a:extLst>
          </p:cNvPicPr>
          <p:nvPr/>
        </p:nvPicPr>
        <p:blipFill>
          <a:blip r:embed="rId6"/>
          <a:stretch>
            <a:fillRect/>
          </a:stretch>
        </p:blipFill>
        <p:spPr>
          <a:xfrm>
            <a:off x="967105" y="3856355"/>
            <a:ext cx="531495" cy="744220"/>
          </a:xfrm>
          <a:prstGeom prst="rect">
            <a:avLst/>
          </a:prstGeom>
          <a:noFill/>
          <a:ln>
            <a:noFill/>
          </a:ln>
          <a:effectLst/>
        </p:spPr>
      </p:pic>
      <p:sp>
        <p:nvSpPr>
          <p:cNvPr id="28" name="Rectangle2"/>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E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CAgAAGwLAAB4IQAAyQ0AABAAAAAmAAAACAAAAP//////////"/>
              </a:ext>
            </a:extLst>
          </p:cNvSpPr>
          <p:nvPr/>
        </p:nvSpPr>
        <p:spPr>
          <a:xfrm>
            <a:off x="1305560" y="1856740"/>
            <a:ext cx="4135120" cy="384175"/>
          </a:xfrm>
          <a:prstGeom prst="rect">
            <a:avLst/>
          </a:prstGeom>
          <a:noFill/>
          <a:ln>
            <a:noFill/>
          </a:ln>
          <a:effectLst/>
        </p:spPr>
        <p:txBody>
          <a:bodyPr vert="horz" wrap="square" lIns="91440" tIns="45720" rIns="91440" bIns="45720" numCol="1" spcCol="215900" anchor="t"/>
          <a:lstStyle/>
          <a:p>
            <a:pPr algn="ctr">
              <a:defRPr lang="en-us"/>
            </a:pPr>
            <a:r>
              <a:rPr lang="en-in" cap="none">
                <a:latin typeface="Times New Roman" pitchFamily="1" charset="0"/>
                <a:ea typeface="Aptos" charset="0"/>
                <a:cs typeface="Times New Roman" pitchFamily="1" charset="0"/>
              </a:rPr>
              <a:t>Server</a:t>
            </a:r>
          </a:p>
        </p:txBody>
      </p:sp>
      <p:pic>
        <p:nvPicPr>
          <p:cNvPr id="29" name="Picture3"/>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BMTAAB0BgAAeBYAALwKAAAQAAAAJgAAAAgAAAD//////////w=="/>
              </a:ext>
            </a:extLst>
          </p:cNvPicPr>
          <p:nvPr/>
        </p:nvPicPr>
        <p:blipFill>
          <a:blip r:embed="rId7"/>
          <a:stretch>
            <a:fillRect/>
          </a:stretch>
        </p:blipFill>
        <p:spPr>
          <a:xfrm>
            <a:off x="3100705" y="1049020"/>
            <a:ext cx="551815" cy="695960"/>
          </a:xfrm>
          <a:prstGeom prst="rect">
            <a:avLst/>
          </a:prstGeom>
          <a:noFill/>
          <a:ln>
            <a:noFill/>
          </a:ln>
          <a:effectLst/>
        </p:spPr>
      </p:pic>
      <p:cxnSp>
        <p:nvCxnSpPr>
          <p:cNvPr id="30" name="Connector3"/>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M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1AcAAG8LAADoBwAAsg0AABAAAAAmAAAACAAAAP//////////"/>
              </a:ext>
            </a:extLst>
          </p:cNvCxnSpPr>
          <p:nvPr/>
        </p:nvCxnSpPr>
        <p:spPr>
          <a:xfrm>
            <a:off x="1272540" y="1858645"/>
            <a:ext cx="12700" cy="367665"/>
          </a:xfrm>
          <a:prstGeom prst="straightConnector1">
            <a:avLst/>
          </a:prstGeom>
          <a:noFill/>
          <a:ln w="19050" cap="flat" cmpd="sng" algn="ctr">
            <a:solidFill>
              <a:srgbClr val="000000"/>
            </a:solidFill>
            <a:prstDash val="solid"/>
            <a:headEnd type="none"/>
            <a:tailEnd type="triangle" w="med" len="med"/>
          </a:ln>
          <a:effectLst/>
        </p:spPr>
      </p:cxnSp>
      <p:pic>
        <p:nvPicPr>
          <p:cNvPr id="31" name="Picture4" descr="A black silhouette of a person with a cross on it&#10;&#10;AI-generated content may be incorrect."/>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FYGAAApBgAANwkAAJ8JAAAQAAAAJgAAAAgAAAD//////////w=="/>
              </a:ext>
            </a:extLst>
          </p:cNvPicPr>
          <p:nvPr/>
        </p:nvPicPr>
        <p:blipFill>
          <a:blip r:embed="rId3"/>
          <a:stretch>
            <a:fillRect/>
          </a:stretch>
        </p:blipFill>
        <p:spPr>
          <a:xfrm>
            <a:off x="1029970" y="1001395"/>
            <a:ext cx="467995" cy="562610"/>
          </a:xfrm>
          <a:prstGeom prst="rect">
            <a:avLst/>
          </a:prstGeom>
          <a:noFill/>
          <a:ln>
            <a:noFill/>
          </a:ln>
          <a:effectLst/>
        </p:spPr>
      </p:pic>
      <p:sp>
        <p:nvSpPr>
          <p:cNvPr id="32" name="Rectangle3"/>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E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twgAAMcUAAA7IQAAIRcAAAAAAAAmAAAACAAAAP//////////"/>
              </a:ext>
            </a:extLst>
          </p:cNvSpPr>
          <p:nvPr/>
        </p:nvSpPr>
        <p:spPr>
          <a:xfrm>
            <a:off x="1416685" y="3377565"/>
            <a:ext cx="3985260" cy="382270"/>
          </a:xfrm>
          <a:prstGeom prst="rect">
            <a:avLst/>
          </a:prstGeom>
          <a:noFill/>
          <a:ln>
            <a:noFill/>
          </a:ln>
          <a:effectLst/>
        </p:spPr>
        <p:txBody>
          <a:bodyPr vert="horz" wrap="square" lIns="91440" tIns="45720" rIns="91440" bIns="45720"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Data flow</a:t>
            </a:r>
          </a:p>
          <a:p>
            <a:pPr algn="ctr">
              <a:defRPr lang="en-us" cap="none">
                <a:solidFill>
                  <a:srgbClr val="FFFFFF"/>
                </a:solidFill>
              </a:defRPr>
            </a:pPr>
            <a:endParaRPr lang="en-in" sz="1600" cap="none">
              <a:solidFill>
                <a:schemeClr val="tx1"/>
              </a:solidFill>
              <a:latin typeface="Times New Roman" pitchFamily="1" charset="0"/>
              <a:ea typeface="Aptos" charset="0"/>
              <a:cs typeface="Times New Roman" pitchFamily="1" charset="0"/>
            </a:endParaRPr>
          </a:p>
        </p:txBody>
      </p:sp>
      <p:pic>
        <p:nvPicPr>
          <p:cNvPr id="33" name="Picture5"/>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LU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AwTAAAwEQAAeBYAAI4UAAAQAAAAJgAAAAgAAAD//////////w=="/>
              </a:ext>
            </a:extLst>
          </p:cNvPicPr>
          <p:nvPr/>
        </p:nvPicPr>
        <p:blipFill>
          <a:blip r:embed="rId8"/>
          <a:stretch>
            <a:fillRect/>
          </a:stretch>
        </p:blipFill>
        <p:spPr>
          <a:xfrm>
            <a:off x="3096260" y="2794000"/>
            <a:ext cx="556260" cy="547370"/>
          </a:xfrm>
          <a:prstGeom prst="rect">
            <a:avLst/>
          </a:prstGeom>
          <a:noFill/>
          <a:ln>
            <a:noFill/>
          </a:ln>
          <a:effectLst/>
        </p:spPr>
      </p:pic>
      <p:sp>
        <p:nvSpPr>
          <p:cNvPr id="34" name="Textbox2"/>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eQ8AAIcnAABNGgAAbCkAABAAAAAmAAAACAAAAP//////////"/>
              </a:ext>
            </a:extLst>
          </p:cNvSpPr>
          <p:nvPr/>
        </p:nvSpPr>
        <p:spPr>
          <a:xfrm>
            <a:off x="2515235" y="6425565"/>
            <a:ext cx="1760220" cy="307975"/>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Database</a:t>
            </a:r>
          </a:p>
          <a:p>
            <a:pPr algn="ctr">
              <a:defRPr lang="en-in" sz="1600" cap="none">
                <a:latin typeface="Times New Roman" pitchFamily="1" charset="0"/>
                <a:ea typeface="Aptos" charset="0"/>
                <a:cs typeface="Times New Roman" pitchFamily="1" charset="0"/>
              </a:defRPr>
            </a:pPr>
            <a:endParaRPr lang="en-in" sz="1600" cap="none">
              <a:solidFill>
                <a:schemeClr val="tx1"/>
              </a:solidFill>
              <a:latin typeface="Times New Roman" pitchFamily="1" charset="0"/>
              <a:ea typeface="Aptos" charset="0"/>
              <a:cs typeface="Times New Roman" pitchFamily="1" charset="0"/>
            </a:endParaRPr>
          </a:p>
          <a:p>
            <a:pPr algn="ctr">
              <a:defRPr lang="en-us" cap="none">
                <a:solidFill>
                  <a:srgbClr val="FFFFFF"/>
                </a:solidFill>
              </a:defRPr>
            </a:pPr>
            <a:endParaRPr lang="en-in" sz="1600" cap="none">
              <a:solidFill>
                <a:schemeClr val="tx1"/>
              </a:solidFill>
              <a:latin typeface="Times New Roman" pitchFamily="1" charset="0"/>
              <a:ea typeface="Aptos" charset="0"/>
              <a:cs typeface="Times New Roman" pitchFamily="1" charset="0"/>
            </a:endParaRPr>
          </a:p>
          <a:p>
            <a:pPr>
              <a:defRPr lang="en-us"/>
            </a:pPr>
            <a:endParaRPr lang="en-in" sz="1600" cap="none">
              <a:solidFill>
                <a:schemeClr val="tx1"/>
              </a:solidFill>
              <a:latin typeface="Times New Roman" pitchFamily="1" charset="0"/>
              <a:ea typeface="Aptos" charset="0"/>
              <a:cs typeface="Times New Roman" pitchFamily="1" charset="0"/>
            </a:endParaRPr>
          </a:p>
        </p:txBody>
      </p:sp>
      <p:pic>
        <p:nvPicPr>
          <p:cNvPr id="35" name="Picture6"/>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DI36oM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PoSAADkIwAAmBYAAIInAAAQAAAAJgAAAAgAAAD//////////w=="/>
              </a:ext>
            </a:extLst>
          </p:cNvPicPr>
          <p:nvPr/>
        </p:nvPicPr>
        <p:blipFill>
          <a:blip r:embed="rId9"/>
          <a:stretch>
            <a:fillRect/>
          </a:stretch>
        </p:blipFill>
        <p:spPr>
          <a:xfrm>
            <a:off x="3084830" y="5834380"/>
            <a:ext cx="588010" cy="588010"/>
          </a:xfrm>
          <a:prstGeom prst="rect">
            <a:avLst/>
          </a:prstGeom>
          <a:noFill/>
          <a:ln>
            <a:noFill/>
          </a:ln>
          <a:effectLst/>
        </p:spPr>
      </p:pic>
      <p:sp>
        <p:nvSpPr>
          <p:cNvPr id="36" name="Rectangle4"/>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8w0AAA8eAACTHAAAkyEAABAAAAAmAAAACAAAAP//////////"/>
              </a:ext>
            </a:extLst>
          </p:cNvSpPr>
          <p:nvPr/>
        </p:nvSpPr>
        <p:spPr>
          <a:xfrm>
            <a:off x="2267585" y="4886325"/>
            <a:ext cx="2377440" cy="571500"/>
          </a:xfrm>
          <a:prstGeom prst="rect">
            <a:avLst/>
          </a:prstGeom>
          <a:noFill/>
          <a:ln>
            <a:noFill/>
          </a:ln>
          <a:effectLst/>
        </p:spPr>
        <p:txBody>
          <a:bodyPr vert="horz" wrap="square" lIns="91440" tIns="45720" rIns="91440" bIns="45720"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ML Model Processing Layer</a:t>
            </a:r>
          </a:p>
        </p:txBody>
      </p:sp>
      <p:cxnSp>
        <p:nvCxnSpPr>
          <p:cNvPr id="37" name="Connector6"/>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oRQAAMogAACuFAAA3iMAABAAAAAmAAAACAAAAP//////////"/>
              </a:ext>
            </a:extLst>
          </p:cNvCxnSpPr>
          <p:nvPr/>
        </p:nvCxnSpPr>
        <p:spPr>
          <a:xfrm rot="5400000">
            <a:off x="3107690" y="5575935"/>
            <a:ext cx="500380" cy="8255"/>
          </a:xfrm>
          <a:prstGeom prst="straightConnector1">
            <a:avLst/>
          </a:prstGeom>
          <a:noFill/>
          <a:ln w="19050" cap="flat" cmpd="sng" algn="ctr">
            <a:solidFill>
              <a:srgbClr val="000000"/>
            </a:solidFill>
            <a:prstDash val="solid"/>
            <a:headEnd type="none"/>
            <a:tailEnd type="triangle" w="med" len="med"/>
          </a:ln>
          <a:effectLst/>
        </p:spPr>
      </p:cxnSp>
      <p:pic>
        <p:nvPicPr>
          <p:cNvPr id="38" name="Picture9"/>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KgSAAAYGgAAVBcAAEoeAAAQAAAAJgAAAAgAAAD//////////w=="/>
              </a:ext>
            </a:extLst>
          </p:cNvPicPr>
          <p:nvPr/>
        </p:nvPicPr>
        <p:blipFill>
          <a:blip r:embed="rId10"/>
          <a:stretch>
            <a:fillRect/>
          </a:stretch>
        </p:blipFill>
        <p:spPr>
          <a:xfrm>
            <a:off x="3032760" y="4241800"/>
            <a:ext cx="759460" cy="681990"/>
          </a:xfrm>
          <a:prstGeom prst="rect">
            <a:avLst/>
          </a:prstGeom>
          <a:noFill/>
          <a:ln>
            <a:noFill/>
          </a:ln>
          <a:effectLst/>
        </p:spPr>
      </p:pic>
      <p:sp>
        <p:nvSpPr>
          <p:cNvPr id="39" name="Line3"/>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E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dhwAAAkKAACcHAAA3x8AABAAAAAmAAAACAAAAP//////////"/>
              </a:ext>
            </a:extLst>
          </p:cNvSpPr>
          <p:nvPr/>
        </p:nvSpPr>
        <p:spPr>
          <a:xfrm flipV="1">
            <a:off x="4626610" y="1631315"/>
            <a:ext cx="24130" cy="3549650"/>
          </a:xfrm>
          <a:prstGeom prst="line">
            <a:avLst/>
          </a:prstGeom>
          <a:noFill/>
          <a:ln w="12700" cap="flat" cmpd="sng" algn="ctr">
            <a:solidFill>
              <a:schemeClr val="tx1"/>
            </a:solidFill>
            <a:prstDash val="solid"/>
            <a:headEnd type="none"/>
            <a:tailEnd type="none"/>
          </a:ln>
          <a:effectLst/>
        </p:spPr>
        <p:txBody>
          <a:bodyPr/>
          <a:lstStyle/>
          <a:p>
            <a:endParaRPr lang="en-US"/>
          </a:p>
        </p:txBody>
      </p:sp>
      <p:sp>
        <p:nvSpPr>
          <p:cNvPr id="41" name="Textbox5"/>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MQD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ACIAAL4KAADzLAAA5wwAABAAAAAmAAAACAAAAP//////////"/>
              </a:ext>
            </a:extLst>
          </p:cNvSpPr>
          <p:nvPr/>
        </p:nvSpPr>
        <p:spPr>
          <a:xfrm>
            <a:off x="5527040" y="1746250"/>
            <a:ext cx="1779905" cy="351155"/>
          </a:xfrm>
          <a:prstGeom prst="rect">
            <a:avLst/>
          </a:prstGeom>
          <a:noFill/>
          <a:ln>
            <a:noFill/>
          </a:ln>
          <a:effectLst/>
        </p:spPr>
        <p:txBody>
          <a:bodyPr vert="horz" wrap="square" numCol="1" spcCol="215900" anchor="t"/>
          <a:lstStyle/>
          <a:p>
            <a:pPr algn="ctr">
              <a:defRPr lang="en-us" cap="none">
                <a:solidFill>
                  <a:srgbClr val="FFFFFF"/>
                </a:solidFill>
              </a:defRPr>
            </a:pPr>
            <a:r>
              <a:rPr lang="en-in" sz="1400" cap="none">
                <a:solidFill>
                  <a:schemeClr val="tx1"/>
                </a:solidFill>
                <a:latin typeface="Times New Roman" pitchFamily="1" charset="0"/>
                <a:ea typeface="Aptos" charset="0"/>
                <a:cs typeface="Times New Roman" pitchFamily="1" charset="0"/>
              </a:rPr>
              <a:t>TEM MODEL</a:t>
            </a:r>
          </a:p>
          <a:p>
            <a:pPr>
              <a:defRPr lang="en-us"/>
            </a:pPr>
            <a:endParaRPr lang="en-in" sz="1400" cap="none">
              <a:solidFill>
                <a:schemeClr val="tx1"/>
              </a:solidFill>
              <a:latin typeface="Times New Roman" pitchFamily="1" charset="0"/>
              <a:ea typeface="Aptos" charset="0"/>
              <a:cs typeface="Times New Roman" pitchFamily="1" charset="0"/>
            </a:endParaRPr>
          </a:p>
        </p:txBody>
      </p:sp>
      <p:pic>
        <p:nvPicPr>
          <p:cNvPr id="42" name="Picture7"/>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6Kgk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D8fAACyDwAAviMAAN8TAAAQAAAAJgAAAAgAAAD//////////w=="/>
              </a:ext>
            </a:extLst>
          </p:cNvPicPr>
          <p:nvPr/>
        </p:nvPicPr>
        <p:blipFill>
          <a:blip r:embed="rId11"/>
          <a:stretch>
            <a:fillRect/>
          </a:stretch>
        </p:blipFill>
        <p:spPr>
          <a:xfrm>
            <a:off x="5079365" y="2551430"/>
            <a:ext cx="730885" cy="678815"/>
          </a:xfrm>
          <a:prstGeom prst="rect">
            <a:avLst/>
          </a:prstGeom>
          <a:noFill/>
          <a:ln>
            <a:noFill/>
          </a:ln>
          <a:effectLst/>
        </p:spPr>
      </p:pic>
      <p:sp>
        <p:nvSpPr>
          <p:cNvPr id="43"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YF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axwAAAQUAABqJQAA7BcAABAAAAAmAAAACAAAAP//////////"/>
              </a:ext>
            </a:extLst>
          </p:cNvSpPr>
          <p:nvPr/>
        </p:nvSpPr>
        <p:spPr>
          <a:xfrm>
            <a:off x="4619625" y="3253740"/>
            <a:ext cx="1462405" cy="635000"/>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Performs Algorithms </a:t>
            </a:r>
          </a:p>
          <a:p>
            <a:pPr>
              <a:defRPr lang="en-us"/>
            </a:pPr>
            <a:endParaRPr lang="en-in" sz="1600" cap="none">
              <a:solidFill>
                <a:schemeClr val="tx1"/>
              </a:solidFill>
              <a:latin typeface="Times New Roman" pitchFamily="1" charset="0"/>
              <a:ea typeface="Aptos" charset="0"/>
              <a:cs typeface="Times New Roman" pitchFamily="1" charset="0"/>
            </a:endParaRPr>
          </a:p>
        </p:txBody>
      </p:sp>
      <p:sp>
        <p:nvSpPr>
          <p:cNvPr id="44" name="Line2"/>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lCEAAPkMAABkJgAARg8AABAAAAAmAAAACAAAAP//////////"/>
              </a:ext>
            </a:extLst>
          </p:cNvSpPr>
          <p:nvPr/>
        </p:nvSpPr>
        <p:spPr>
          <a:xfrm flipH="1">
            <a:off x="5458460" y="2108835"/>
            <a:ext cx="782320" cy="374015"/>
          </a:xfrm>
          <a:prstGeom prst="line">
            <a:avLst/>
          </a:prstGeom>
          <a:noFill/>
          <a:ln w="12700" cap="flat" cmpd="sng" algn="ctr">
            <a:solidFill>
              <a:schemeClr val="tx1"/>
            </a:solidFill>
            <a:prstDash val="solid"/>
            <a:headEnd type="none"/>
            <a:tailEnd type="stealth" w="lg" len="lg"/>
          </a:ln>
          <a:effectLst/>
        </p:spPr>
        <p:txBody>
          <a:bodyPr/>
          <a:lstStyle/>
          <a:p>
            <a:endParaRPr lang="en-US"/>
          </a:p>
        </p:txBody>
      </p:sp>
      <p:sp>
        <p:nvSpPr>
          <p:cNvPr id="45" name="Line4"/>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TSYAAPMMAAD6KgAAag8AABAAAAAmAAAACAAAAP//////////"/>
              </a:ext>
            </a:extLst>
          </p:cNvSpPr>
          <p:nvPr/>
        </p:nvSpPr>
        <p:spPr>
          <a:xfrm>
            <a:off x="6226175" y="2105025"/>
            <a:ext cx="760095" cy="400685"/>
          </a:xfrm>
          <a:prstGeom prst="line">
            <a:avLst/>
          </a:prstGeom>
          <a:noFill/>
          <a:ln w="12700" cap="flat" cmpd="sng" algn="ctr">
            <a:solidFill>
              <a:schemeClr val="tx1"/>
            </a:solidFill>
            <a:prstDash val="solid"/>
            <a:headEnd type="none"/>
            <a:tailEnd type="stealth" w="lg" len="lg"/>
          </a:ln>
          <a:effectLst/>
        </p:spPr>
        <p:txBody>
          <a:bodyPr/>
          <a:lstStyle/>
          <a:p>
            <a:endParaRPr lang="en-US"/>
          </a:p>
        </p:txBody>
      </p:sp>
      <p:sp>
        <p:nvSpPr>
          <p:cNvPr id="46" name="Textbox3"/>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DUD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QCYAAPQTAAC8LwAAExgAABAAAAAmAAAACAAAAP//////////"/>
              </a:ext>
            </a:extLst>
          </p:cNvSpPr>
          <p:nvPr/>
        </p:nvSpPr>
        <p:spPr>
          <a:xfrm>
            <a:off x="6217920" y="3243580"/>
            <a:ext cx="1541780" cy="669925"/>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Exlainable AI (XAI) </a:t>
            </a:r>
          </a:p>
        </p:txBody>
      </p:sp>
      <p:pic>
        <p:nvPicPr>
          <p:cNvPr id="47" name="Picture8"/>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6Kgk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FsoAAB8DwAAbi0AAKoTAAAQAAAAJgAAAAgAAAD//////////w=="/>
              </a:ext>
            </a:extLst>
          </p:cNvPicPr>
          <p:nvPr/>
        </p:nvPicPr>
        <p:blipFill>
          <a:blip r:embed="rId12"/>
          <a:stretch>
            <a:fillRect/>
          </a:stretch>
        </p:blipFill>
        <p:spPr>
          <a:xfrm>
            <a:off x="6560185" y="2517140"/>
            <a:ext cx="824865" cy="679450"/>
          </a:xfrm>
          <a:prstGeom prst="rect">
            <a:avLst/>
          </a:prstGeom>
          <a:noFill/>
          <a:ln>
            <a:noFill/>
          </a:ln>
          <a:effectLst/>
        </p:spPr>
      </p:pic>
      <p:sp>
        <p:nvSpPr>
          <p:cNvPr id="48" name="Textbox4"/>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EIE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8h4AAGMgAAB1LQAAiCMAABAAAAAmAAAACAAAAP//////////"/>
              </a:ext>
            </a:extLst>
          </p:cNvSpPr>
          <p:nvPr/>
        </p:nvSpPr>
        <p:spPr>
          <a:xfrm>
            <a:off x="5030470" y="5264785"/>
            <a:ext cx="2359025" cy="511175"/>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Predicts and explains therapy recommendation</a:t>
            </a:r>
          </a:p>
          <a:p>
            <a:pPr>
              <a:defRPr lang="en-us"/>
            </a:pPr>
            <a:endParaRPr lang="en-in" sz="1600" cap="none">
              <a:solidFill>
                <a:schemeClr val="tx1"/>
              </a:solidFill>
              <a:latin typeface="Times New Roman" pitchFamily="1" charset="0"/>
              <a:ea typeface="Aptos" charset="0"/>
              <a:cs typeface="Times New Roman" pitchFamily="1" charset="0"/>
            </a:endParaRPr>
          </a:p>
        </p:txBody>
      </p:sp>
      <p:sp>
        <p:nvSpPr>
          <p:cNvPr id="49" name="Textbox6"/>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NwI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zS8AAEkbAAB2OAAAmR4AABAAAAAmAAAACAAAAP//////////"/>
              </a:ext>
            </a:extLst>
          </p:cNvSpPr>
          <p:nvPr/>
        </p:nvSpPr>
        <p:spPr>
          <a:xfrm>
            <a:off x="7770495" y="4435475"/>
            <a:ext cx="1407795" cy="538480"/>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Notification System</a:t>
            </a:r>
          </a:p>
          <a:p>
            <a:pPr>
              <a:defRPr lang="en-us"/>
            </a:pPr>
            <a:endParaRPr lang="en-in" sz="1600" cap="none">
              <a:solidFill>
                <a:schemeClr val="tx1"/>
              </a:solidFill>
              <a:latin typeface="Times New Roman" pitchFamily="1" charset="0"/>
              <a:ea typeface="Aptos" charset="0"/>
              <a:cs typeface="Times New Roman" pitchFamily="1" charset="0"/>
            </a:endParaRPr>
          </a:p>
        </p:txBody>
      </p:sp>
      <p:sp>
        <p:nvSpPr>
          <p:cNvPr id="50" name="Line5"/>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0y0AANYhAACgOAAA5SEAABAAAAAmAAAACAAAAP//////////"/>
              </a:ext>
            </a:extLst>
          </p:cNvSpPr>
          <p:nvPr/>
        </p:nvSpPr>
        <p:spPr>
          <a:xfrm>
            <a:off x="7449185" y="5500370"/>
            <a:ext cx="1755775" cy="9525"/>
          </a:xfrm>
          <a:prstGeom prst="line">
            <a:avLst/>
          </a:prstGeom>
          <a:noFill/>
          <a:ln w="12700" cap="flat" cmpd="sng" algn="ctr">
            <a:solidFill>
              <a:schemeClr val="tx1"/>
            </a:solidFill>
            <a:prstDash val="solid"/>
            <a:headEnd type="none"/>
            <a:tailEnd type="none"/>
          </a:ln>
          <a:effectLst/>
        </p:spPr>
        <p:txBody>
          <a:bodyPr/>
          <a:lstStyle/>
          <a:p>
            <a:endParaRPr lang="en-US"/>
          </a:p>
        </p:txBody>
      </p:sp>
      <p:sp>
        <p:nvSpPr>
          <p:cNvPr id="51" name="Line6"/>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ECwAAAodAAASLAAACCEAABAAAAAmAAAACAAAAP//////////"/>
              </a:ext>
            </a:extLst>
          </p:cNvSpPr>
          <p:nvPr/>
        </p:nvSpPr>
        <p:spPr>
          <a:xfrm flipH="1" flipV="1">
            <a:off x="7162800" y="4720590"/>
            <a:ext cx="1270" cy="648970"/>
          </a:xfrm>
          <a:prstGeom prst="line">
            <a:avLst/>
          </a:prstGeom>
          <a:noFill/>
          <a:ln w="12700" cap="flat" cmpd="sng" algn="ctr">
            <a:solidFill>
              <a:schemeClr val="tx1"/>
            </a:solidFill>
            <a:prstDash val="solid"/>
            <a:headEnd type="none"/>
            <a:tailEnd type="none"/>
          </a:ln>
          <a:effectLst/>
        </p:spPr>
        <p:txBody>
          <a:bodyPr/>
          <a:lstStyle/>
          <a:p>
            <a:endParaRPr lang="en-US"/>
          </a:p>
        </p:txBody>
      </p:sp>
      <p:pic>
        <p:nvPicPr>
          <p:cNvPr id="53" name="Picture10"/>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C9LIqp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N0kAABvBgAA4igAAHcKAAAAAAAAJgAAAAgAAAD//////////w=="/>
              </a:ext>
            </a:extLst>
          </p:cNvPicPr>
          <p:nvPr/>
        </p:nvPicPr>
        <p:blipFill>
          <a:blip r:embed="rId13"/>
          <a:stretch>
            <a:fillRect/>
          </a:stretch>
        </p:blipFill>
        <p:spPr>
          <a:xfrm>
            <a:off x="5992495" y="1045845"/>
            <a:ext cx="653415" cy="655320"/>
          </a:xfrm>
          <a:prstGeom prst="rect">
            <a:avLst/>
          </a:prstGeom>
          <a:noFill/>
          <a:ln>
            <a:noFill/>
          </a:ln>
          <a:effectLst/>
        </p:spPr>
      </p:pic>
      <p:sp>
        <p:nvSpPr>
          <p:cNvPr id="54" name="Textbox7"/>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CMDAAD/fwAA/38AAAAAAAAJAAAABAAAAM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xS8AAPgkAADmNwAAXCgAAAAAAAAmAAAACAAAAP//////////"/>
              </a:ext>
            </a:extLst>
          </p:cNvSpPr>
          <p:nvPr/>
        </p:nvSpPr>
        <p:spPr>
          <a:xfrm>
            <a:off x="7765415" y="6009640"/>
            <a:ext cx="1321435" cy="551180"/>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User Interface (UI)</a:t>
            </a:r>
          </a:p>
          <a:p>
            <a:pPr>
              <a:defRPr lang="en-us"/>
            </a:pPr>
            <a:endParaRPr lang="en-in" sz="1600" cap="none">
              <a:solidFill>
                <a:schemeClr val="tx1"/>
              </a:solidFill>
              <a:latin typeface="Times New Roman" pitchFamily="1" charset="0"/>
              <a:ea typeface="Aptos" charset="0"/>
              <a:cs typeface="Times New Roman" pitchFamily="1" charset="0"/>
            </a:endParaRPr>
          </a:p>
        </p:txBody>
      </p:sp>
      <p:sp>
        <p:nvSpPr>
          <p:cNvPr id="55" name="Line8"/>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N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9SsAACokAAD3KwAAiCYAAAAAAAAmAAAACAAAAP//////////"/>
              </a:ext>
            </a:extLst>
          </p:cNvSpPr>
          <p:nvPr/>
        </p:nvSpPr>
        <p:spPr>
          <a:xfrm>
            <a:off x="7145655" y="5878830"/>
            <a:ext cx="1270" cy="384810"/>
          </a:xfrm>
          <a:prstGeom prst="line">
            <a:avLst/>
          </a:prstGeom>
          <a:noFill/>
          <a:ln w="12700" cap="flat" cmpd="sng" algn="ctr">
            <a:solidFill>
              <a:schemeClr val="tx1"/>
            </a:solidFill>
            <a:prstDash val="solid"/>
            <a:headEnd type="none"/>
            <a:tailEnd type="none"/>
          </a:ln>
          <a:effectLst/>
        </p:spPr>
        <p:txBody>
          <a:bodyPr/>
          <a:lstStyle/>
          <a:p>
            <a:endParaRPr lang="en-US"/>
          </a:p>
        </p:txBody>
      </p:sp>
      <p:sp>
        <p:nvSpPr>
          <p:cNvPr id="57" name="Textbox8"/>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MQD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AzgAAMwIAABARQAA7AoAAAAAAAAmAAAACAAAAP//////////"/>
              </a:ext>
            </a:extLst>
          </p:cNvSpPr>
          <p:nvPr/>
        </p:nvSpPr>
        <p:spPr>
          <a:xfrm>
            <a:off x="9105265" y="1430020"/>
            <a:ext cx="2152015" cy="345440"/>
          </a:xfrm>
          <a:prstGeom prst="rect">
            <a:avLst/>
          </a:prstGeom>
          <a:noFill/>
          <a:ln>
            <a:noFill/>
          </a:ln>
          <a:effectLst/>
        </p:spPr>
        <p:txBody>
          <a:bodyPr vert="horz" wrap="square" numCol="1" spcCol="215900" anchor="t"/>
          <a:lstStyle/>
          <a:p>
            <a:pPr algn="ctr">
              <a:defRPr lang="en-in" cap="none">
                <a:latin typeface="Times New Roman" pitchFamily="1" charset="0"/>
                <a:ea typeface="Aptos" charset="0"/>
                <a:cs typeface="Times New Roman" pitchFamily="1" charset="0"/>
              </a:defRPr>
            </a:pPr>
            <a:r>
              <a:t>Doctor</a:t>
            </a:r>
          </a:p>
        </p:txBody>
      </p:sp>
      <p:sp>
        <p:nvSpPr>
          <p:cNvPr id="59" name="Line11"/>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E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hzgAAOcJAACROAAA3CEAABAAAAAmAAAACAAAAP//////////"/>
              </a:ext>
            </a:extLst>
          </p:cNvSpPr>
          <p:nvPr/>
        </p:nvSpPr>
        <p:spPr>
          <a:xfrm flipH="1" flipV="1">
            <a:off x="9189085" y="1609725"/>
            <a:ext cx="6350" cy="3894455"/>
          </a:xfrm>
          <a:prstGeom prst="line">
            <a:avLst/>
          </a:prstGeom>
          <a:noFill/>
          <a:ln w="12700" cap="flat" cmpd="sng" algn="ctr">
            <a:solidFill>
              <a:schemeClr val="tx1"/>
            </a:solidFill>
            <a:prstDash val="solid"/>
            <a:headEnd type="none"/>
            <a:tailEnd type="none"/>
          </a:ln>
          <a:effectLst/>
        </p:spPr>
        <p:txBody>
          <a:bodyPr/>
          <a:lstStyle/>
          <a:p>
            <a:endParaRPr lang="en-US"/>
          </a:p>
        </p:txBody>
      </p:sp>
      <p:sp>
        <p:nvSpPr>
          <p:cNvPr id="60" name="Textbox10"/>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UF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LDoAAHARAABBQgAAZhQAAAAAAAAmAAAACAAAAP//////////"/>
              </a:ext>
            </a:extLst>
          </p:cNvSpPr>
          <p:nvPr/>
        </p:nvSpPr>
        <p:spPr>
          <a:xfrm>
            <a:off x="9456420" y="2834640"/>
            <a:ext cx="1313815" cy="481330"/>
          </a:xfrm>
          <a:prstGeom prst="rect">
            <a:avLst/>
          </a:prstGeom>
          <a:noFill/>
          <a:ln>
            <a:noFill/>
          </a:ln>
          <a:effectLst/>
        </p:spPr>
        <p:txBody>
          <a:bodyPr vert="horz" wrap="square" numCol="1" spcCol="215900" anchor="t"/>
          <a:lstStyle/>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r>
              <a:t>Interacts with patient data</a:t>
            </a:r>
          </a:p>
        </p:txBody>
      </p:sp>
      <p:sp>
        <p:nvSpPr>
          <p:cNvPr id="63" name="Textbox1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UF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rToAANgZAAAmRAAA3xwAAAAAAAAmAAAACAAAAP//////////"/>
              </a:ext>
            </a:extLst>
          </p:cNvSpPr>
          <p:nvPr/>
        </p:nvSpPr>
        <p:spPr>
          <a:xfrm>
            <a:off x="9419748" y="4201975"/>
            <a:ext cx="1539875" cy="492125"/>
          </a:xfrm>
          <a:prstGeom prst="rect">
            <a:avLst/>
          </a:prstGeom>
          <a:noFill/>
          <a:ln>
            <a:noFill/>
          </a:ln>
          <a:effectLst/>
        </p:spPr>
        <p:txBody>
          <a:bodyPr vert="horz" wrap="square" numCol="1" spcCol="215900" anchor="t"/>
          <a:lstStyle/>
          <a:p>
            <a:pPr algn="ctr">
              <a:defRPr lang="en-us" cap="none">
                <a:solidFill>
                  <a:srgbClr val="FFFFFF"/>
                </a:solidFill>
              </a:defRPr>
            </a:pPr>
            <a:r>
              <a:rPr lang="en-in" sz="1400" cap="none" dirty="0">
                <a:solidFill>
                  <a:schemeClr val="tx1"/>
                </a:solidFill>
                <a:latin typeface="Times New Roman" pitchFamily="1" charset="0"/>
                <a:ea typeface="Aptos" charset="0"/>
                <a:cs typeface="Times New Roman" pitchFamily="1" charset="0"/>
              </a:rPr>
              <a:t>Reviews Therapy Recommendation</a:t>
            </a:r>
          </a:p>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endParaRPr lang="en-in" sz="1400" cap="none" dirty="0">
              <a:solidFill>
                <a:schemeClr val="tx1"/>
              </a:solidFill>
              <a:latin typeface="Times New Roman" pitchFamily="1" charset="0"/>
              <a:ea typeface="Aptos" charset="0"/>
              <a:cs typeface="Times New Roman" pitchFamily="1" charset="0"/>
            </a:endParaRPr>
          </a:p>
        </p:txBody>
      </p:sp>
      <p:pic>
        <p:nvPicPr>
          <p:cNvPr id="64" name="Picture1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GoyAAA4FwAAJDYAABQbAAAAAAAAJgAAAAgAAAD//////////w=="/>
              </a:ext>
            </a:extLst>
          </p:cNvPicPr>
          <p:nvPr/>
        </p:nvPicPr>
        <p:blipFill>
          <a:blip r:embed="rId14"/>
          <a:stretch>
            <a:fillRect/>
          </a:stretch>
        </p:blipFill>
        <p:spPr>
          <a:xfrm>
            <a:off x="8195310" y="3774440"/>
            <a:ext cx="605790" cy="627380"/>
          </a:xfrm>
          <a:prstGeom prst="rect">
            <a:avLst/>
          </a:prstGeom>
          <a:noFill/>
          <a:ln>
            <a:noFill/>
          </a:ln>
          <a:effectLst/>
        </p:spPr>
      </p:pic>
      <p:pic>
        <p:nvPicPr>
          <p:cNvPr id="65" name="Picture13"/>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FQyAABFIgAAeDUAAO8kAAAAAAAAJgAAAAgAAAD//////////w=="/>
              </a:ext>
            </a:extLst>
          </p:cNvPicPr>
          <p:nvPr/>
        </p:nvPicPr>
        <p:blipFill>
          <a:blip r:embed="rId15"/>
          <a:stretch>
            <a:fillRect/>
          </a:stretch>
        </p:blipFill>
        <p:spPr>
          <a:xfrm>
            <a:off x="8181340" y="5570855"/>
            <a:ext cx="510540" cy="433070"/>
          </a:xfrm>
          <a:prstGeom prst="rect">
            <a:avLst/>
          </a:prstGeom>
          <a:noFill/>
          <a:ln>
            <a:noFill/>
          </a:ln>
          <a:effectLst/>
        </p:spPr>
      </p:pic>
      <p:pic>
        <p:nvPicPr>
          <p:cNvPr id="66" name="Picture14"/>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Aw9AADsFgAA+kAAAOgZAAAAAAAAJgAAAAgAAAD//////////w=="/>
              </a:ext>
            </a:extLst>
          </p:cNvPicPr>
          <p:nvPr/>
        </p:nvPicPr>
        <p:blipFill>
          <a:blip r:embed="rId16"/>
          <a:stretch>
            <a:fillRect/>
          </a:stretch>
        </p:blipFill>
        <p:spPr>
          <a:xfrm>
            <a:off x="9804718" y="3726470"/>
            <a:ext cx="638810" cy="485140"/>
          </a:xfrm>
          <a:prstGeom prst="rect">
            <a:avLst/>
          </a:prstGeom>
          <a:noFill/>
          <a:ln>
            <a:noFill/>
          </a:ln>
          <a:effectLst/>
        </p:spPr>
      </p:pic>
      <p:sp>
        <p:nvSpPr>
          <p:cNvPr id="67" name="Textbox9"/>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LoDAAD/fwAA/38AAAAAAAAJAAAABAAAAN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S0MAAEcdAAC7SAAARiAAAAAAAAAmAAAACAAAAP//////////"/>
              </a:ext>
            </a:extLst>
          </p:cNvSpPr>
          <p:nvPr/>
        </p:nvSpPr>
        <p:spPr>
          <a:xfrm>
            <a:off x="10939145" y="4759325"/>
            <a:ext cx="883920" cy="487045"/>
          </a:xfrm>
          <a:prstGeom prst="rect">
            <a:avLst/>
          </a:prstGeom>
          <a:noFill/>
          <a:ln>
            <a:noFill/>
          </a:ln>
          <a:effectLst/>
        </p:spPr>
        <p:txBody>
          <a:bodyPr vert="horz" wrap="square" numCol="1" spcCol="215900" anchor="t"/>
          <a:lstStyle/>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r>
              <a:t>Patient Records</a:t>
            </a:r>
          </a:p>
        </p:txBody>
      </p:sp>
      <p:sp>
        <p:nvSpPr>
          <p:cNvPr id="68" name="Textbox12"/>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LoD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j0MAAJ0hAACHSAAAzyQAAAAAAAAmAAAACAAAAP//////////"/>
              </a:ext>
            </a:extLst>
          </p:cNvSpPr>
          <p:nvPr/>
        </p:nvSpPr>
        <p:spPr>
          <a:xfrm>
            <a:off x="10982325" y="5464175"/>
            <a:ext cx="807720" cy="519430"/>
          </a:xfrm>
          <a:prstGeom prst="rect">
            <a:avLst/>
          </a:prstGeom>
          <a:noFill/>
          <a:ln>
            <a:noFill/>
          </a:ln>
          <a:effectLst/>
        </p:spPr>
        <p:txBody>
          <a:bodyPr vert="horz" wrap="square" numCol="1" spcCol="215900" anchor="t"/>
          <a:lstStyle/>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r>
              <a:t>Clinicial History</a:t>
            </a:r>
          </a:p>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endParaRPr/>
          </a:p>
        </p:txBody>
      </p:sp>
      <p:cxnSp>
        <p:nvCxnSpPr>
          <p:cNvPr id="69" name="Connector7"/>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M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uzsAAIgoAADzPQAAkigAABAAAAAmAAAACAAAAP//////////"/>
              </a:ext>
            </a:extLst>
          </p:cNvCxnSpPr>
          <p:nvPr/>
        </p:nvCxnSpPr>
        <p:spPr>
          <a:xfrm rot="16200000" flipH="1">
            <a:off x="9886950" y="6411595"/>
            <a:ext cx="6350" cy="360680"/>
          </a:xfrm>
          <a:prstGeom prst="straightConnector1">
            <a:avLst/>
          </a:prstGeom>
          <a:noFill/>
          <a:ln w="12700" cap="flat" cmpd="sng" algn="ctr">
            <a:solidFill>
              <a:srgbClr val="000000"/>
            </a:solidFill>
            <a:prstDash val="solid"/>
            <a:headEnd type="none"/>
            <a:tailEnd type="triangle" w="med" len="med"/>
          </a:ln>
          <a:effectLst/>
        </p:spPr>
      </p:cxnSp>
      <p:sp>
        <p:nvSpPr>
          <p:cNvPr id="70" name="Textbox13"/>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NkDAAD/fwAA/38AAAAAAAAJAAAABAAAAE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mkMAADkmAABiSQAAKSkAAAAAAAAmAAAACAAAAP//////////"/>
              </a:ext>
            </a:extLst>
          </p:cNvSpPr>
          <p:nvPr/>
        </p:nvSpPr>
        <p:spPr>
          <a:xfrm>
            <a:off x="10989310" y="6213475"/>
            <a:ext cx="939800" cy="477520"/>
          </a:xfrm>
          <a:prstGeom prst="rect">
            <a:avLst/>
          </a:prstGeom>
          <a:noFill/>
          <a:ln>
            <a:noFill/>
          </a:ln>
          <a:effectLst/>
        </p:spPr>
        <p:txBody>
          <a:bodyPr vert="horz" wrap="square" numCol="1" spcCol="215900" anchor="t"/>
          <a:lstStyle/>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r>
              <a:t>Cognitive Scores</a:t>
            </a:r>
          </a:p>
        </p:txBody>
      </p:sp>
      <p:pic>
        <p:nvPicPr>
          <p:cNvPr id="71" name="Picture15"/>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GU+AACeJQAAl0MAADAqAAAAAAAAJgAAAAgAAAD//////////w=="/>
              </a:ext>
            </a:extLst>
          </p:cNvPicPr>
          <p:nvPr/>
        </p:nvPicPr>
        <p:blipFill>
          <a:blip r:embed="rId17"/>
          <a:stretch>
            <a:fillRect/>
          </a:stretch>
        </p:blipFill>
        <p:spPr>
          <a:xfrm>
            <a:off x="10142855" y="6115050"/>
            <a:ext cx="844550" cy="742950"/>
          </a:xfrm>
          <a:prstGeom prst="rect">
            <a:avLst/>
          </a:prstGeom>
          <a:noFill/>
          <a:ln>
            <a:noFill/>
          </a:ln>
          <a:effectLst/>
        </p:spPr>
      </p:pic>
      <p:pic>
        <p:nvPicPr>
          <p:cNvPr id="72" name="Picture17"/>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E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DQ/AABYIQAAREIAAOYkAAAAAAAAJgAAAAgAAAD//////////w=="/>
              </a:ext>
            </a:extLst>
          </p:cNvPicPr>
          <p:nvPr/>
        </p:nvPicPr>
        <p:blipFill>
          <a:blip r:embed="rId18"/>
          <a:stretch>
            <a:fillRect/>
          </a:stretch>
        </p:blipFill>
        <p:spPr>
          <a:xfrm>
            <a:off x="10274300" y="5420360"/>
            <a:ext cx="497840" cy="577850"/>
          </a:xfrm>
          <a:prstGeom prst="rect">
            <a:avLst/>
          </a:prstGeom>
          <a:noFill/>
          <a:ln>
            <a:noFill/>
          </a:ln>
          <a:effectLst/>
        </p:spPr>
      </p:pic>
      <p:pic>
        <p:nvPicPr>
          <p:cNvPr id="73" name="Picture16"/>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NQ+AADYHAAAlEIAAHsgAAAAAAAAJgAAAAgAAAD//////////w=="/>
              </a:ext>
            </a:extLst>
          </p:cNvPicPr>
          <p:nvPr/>
        </p:nvPicPr>
        <p:blipFill>
          <a:blip r:embed="rId19"/>
          <a:stretch>
            <a:fillRect/>
          </a:stretch>
        </p:blipFill>
        <p:spPr>
          <a:xfrm>
            <a:off x="10213340" y="4688840"/>
            <a:ext cx="609600" cy="591185"/>
          </a:xfrm>
          <a:prstGeom prst="rect">
            <a:avLst/>
          </a:prstGeom>
          <a:noFill/>
          <a:ln>
            <a:noFill/>
          </a:ln>
          <a:effectLst/>
        </p:spPr>
      </p:pic>
      <p:cxnSp>
        <p:nvCxnSpPr>
          <p:cNvPr id="74" name="Connector8"/>
          <p:cNvCxnSpPr>
            <a:cxnSpLocks/>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M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jT4AAOwKAACiPgAAbA0AABAAAAAmAAAACAAAAP//////////"/>
              </a:ext>
            </a:extLst>
          </p:cNvCxnSpPr>
          <p:nvPr/>
        </p:nvCxnSpPr>
        <p:spPr>
          <a:xfrm>
            <a:off x="10181272" y="1737518"/>
            <a:ext cx="16828" cy="353378"/>
          </a:xfrm>
          <a:prstGeom prst="straightConnector1">
            <a:avLst/>
          </a:prstGeom>
          <a:noFill/>
          <a:ln w="12700" cap="flat" cmpd="sng" algn="ctr">
            <a:solidFill>
              <a:srgbClr val="000000"/>
            </a:solidFill>
            <a:prstDash val="solid"/>
            <a:headEnd type="none"/>
            <a:tailEnd type="triangle" w="med" len="med"/>
          </a:ln>
          <a:effectLst/>
        </p:spPr>
      </p:cxnSp>
      <p:cxnSp>
        <p:nvCxnSpPr>
          <p:cNvPr id="75" name="Connector5"/>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N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Mj4AAGQUAABHPgAA5BYAABAAAAAmAAAACAAAAP//////////"/>
              </a:ext>
            </a:extLst>
          </p:cNvCxnSpPr>
          <p:nvPr/>
        </p:nvCxnSpPr>
        <p:spPr>
          <a:xfrm rot="5400000">
            <a:off x="9914255" y="3510915"/>
            <a:ext cx="406400" cy="13335"/>
          </a:xfrm>
          <a:prstGeom prst="straightConnector1">
            <a:avLst/>
          </a:prstGeom>
          <a:noFill/>
          <a:ln w="19050" cap="flat" cmpd="sng" algn="ctr">
            <a:solidFill>
              <a:srgbClr val="000000"/>
            </a:solidFill>
            <a:prstDash val="solid"/>
            <a:headEnd type="none"/>
            <a:tailEnd type="triangle" w="med" len="med"/>
          </a:ln>
          <a:effectLst/>
        </p:spPr>
      </p:cxnSp>
      <p:pic>
        <p:nvPicPr>
          <p:cNvPr id="76" name="Picture18"/>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q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PQjAACSHQAAzigAABUhAAAAAAAAJgAAAAgAAAD//////////w=="/>
              </a:ext>
            </a:extLst>
          </p:cNvPicPr>
          <p:nvPr/>
        </p:nvPicPr>
        <p:blipFill>
          <a:blip r:embed="rId20"/>
          <a:stretch>
            <a:fillRect/>
          </a:stretch>
        </p:blipFill>
        <p:spPr>
          <a:xfrm>
            <a:off x="5844540" y="4806950"/>
            <a:ext cx="788670" cy="570865"/>
          </a:xfrm>
          <a:prstGeom prst="rect">
            <a:avLst/>
          </a:prstGeom>
          <a:noFill/>
          <a:ln>
            <a:noFill/>
          </a:ln>
          <a:effectLst/>
        </p:spPr>
      </p:pic>
      <p:cxnSp>
        <p:nvCxnSpPr>
          <p:cNvPr id="78" name="Straight Arrow Connector 44">
            <a:extLst>
              <a:ext uri="{FF2B5EF4-FFF2-40B4-BE49-F238E27FC236}">
                <a16:creationId xmlns:a16="http://schemas.microsoft.com/office/drawing/2014/main" id="{DE9A6D03-CF2D-1F37-BE7C-CE29920FF420}"/>
              </a:ext>
            </a:extLst>
          </p:cNvPr>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ZhwAAAkKAACaIAAACwoAABAAAAAmAAAACAAAAP//////////"/>
              </a:ext>
            </a:extLst>
          </p:cNvCxnSpPr>
          <p:nvPr/>
        </p:nvCxnSpPr>
        <p:spPr>
          <a:xfrm rot="16200000" flipH="1">
            <a:off x="4949190" y="4852035"/>
            <a:ext cx="1270" cy="683260"/>
          </a:xfrm>
          <a:prstGeom prst="straightConnector1">
            <a:avLst/>
          </a:prstGeom>
          <a:noFill/>
          <a:ln w="12700" cap="flat" cmpd="sng" algn="ctr">
            <a:solidFill>
              <a:srgbClr val="000000"/>
            </a:solidFill>
            <a:prstDash val="solid"/>
            <a:headEnd type="none"/>
            <a:tailEnd type="triangle" w="med" len="med"/>
          </a:ln>
          <a:effectLst/>
        </p:spPr>
      </p:cxnSp>
      <p:cxnSp>
        <p:nvCxnSpPr>
          <p:cNvPr id="80" name="Straight Arrow Connector 26">
            <a:extLst>
              <a:ext uri="{FF2B5EF4-FFF2-40B4-BE49-F238E27FC236}">
                <a16:creationId xmlns:a16="http://schemas.microsoft.com/office/drawing/2014/main" id="{86F8BEAE-CAD9-5CB1-7B5E-3A284BE2D095}"/>
              </a:ext>
            </a:extLst>
          </p:cNvPr>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nw4AAGoJAABvEQAAfgkAABAAAAAmAAAACAAAAP//////////"/>
              </a:ext>
            </a:extLst>
          </p:cNvCxnSpPr>
          <p:nvPr/>
        </p:nvCxnSpPr>
        <p:spPr>
          <a:xfrm>
            <a:off x="9192174" y="1598943"/>
            <a:ext cx="457200" cy="12700"/>
          </a:xfrm>
          <a:prstGeom prst="straightConnector1">
            <a:avLst/>
          </a:prstGeom>
          <a:noFill/>
          <a:ln w="12700" cap="flat" cmpd="sng" algn="ctr">
            <a:solidFill>
              <a:srgbClr val="000000"/>
            </a:solidFill>
            <a:prstDash val="solid"/>
            <a:headEnd type="none"/>
            <a:tailEnd type="triangle" w="med" len="med"/>
          </a:ln>
          <a:effectLst/>
        </p:spPr>
      </p:cxnSp>
      <p:pic>
        <p:nvPicPr>
          <p:cNvPr id="87" name="Picture 86">
            <a:extLst>
              <a:ext uri="{FF2B5EF4-FFF2-40B4-BE49-F238E27FC236}">
                <a16:creationId xmlns:a16="http://schemas.microsoft.com/office/drawing/2014/main" id="{3AEAB3C2-C237-5AAB-8DAD-43D696AA0B1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843549" y="2218319"/>
            <a:ext cx="639545" cy="498845"/>
          </a:xfrm>
          <a:prstGeom prst="rect">
            <a:avLst/>
          </a:prstGeom>
        </p:spPr>
      </p:pic>
      <p:cxnSp>
        <p:nvCxnSpPr>
          <p:cNvPr id="88" name="Straight Arrow Connector 44">
            <a:extLst>
              <a:ext uri="{FF2B5EF4-FFF2-40B4-BE49-F238E27FC236}">
                <a16:creationId xmlns:a16="http://schemas.microsoft.com/office/drawing/2014/main" id="{5B44AFBD-2673-7E54-DC12-EF2D28B486FD}"/>
              </a:ext>
            </a:extLst>
          </p:cNvPr>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ZhwAAAkKAACaIAAACwoAABAAAAAmAAAACAAAAP//////////"/>
              </a:ext>
            </a:extLst>
          </p:cNvCxnSpPr>
          <p:nvPr/>
        </p:nvCxnSpPr>
        <p:spPr>
          <a:xfrm rot="16200000" flipH="1">
            <a:off x="7506127" y="4378325"/>
            <a:ext cx="1270" cy="683260"/>
          </a:xfrm>
          <a:prstGeom prst="straightConnector1">
            <a:avLst/>
          </a:prstGeom>
          <a:noFill/>
          <a:ln w="12700" cap="flat" cmpd="sng" algn="ctr">
            <a:solidFill>
              <a:srgbClr val="000000"/>
            </a:solidFill>
            <a:prstDash val="solid"/>
            <a:headEnd type="none"/>
            <a:tailEnd type="triangle" w="med" len="med"/>
          </a:ln>
          <a:effectLst/>
        </p:spPr>
      </p:cxnSp>
      <p:cxnSp>
        <p:nvCxnSpPr>
          <p:cNvPr id="89" name="Straight Arrow Connector 44">
            <a:extLst>
              <a:ext uri="{FF2B5EF4-FFF2-40B4-BE49-F238E27FC236}">
                <a16:creationId xmlns:a16="http://schemas.microsoft.com/office/drawing/2014/main" id="{1182219B-9731-6F86-9784-637EF5FCFAF6}"/>
              </a:ext>
            </a:extLst>
          </p:cNvPr>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ZhwAAAkKAACaIAAACwoAABAAAAAmAAAACAAAAP//////////"/>
              </a:ext>
            </a:extLst>
          </p:cNvCxnSpPr>
          <p:nvPr/>
        </p:nvCxnSpPr>
        <p:spPr>
          <a:xfrm rot="16200000" flipH="1">
            <a:off x="7486650" y="5933440"/>
            <a:ext cx="1270" cy="683260"/>
          </a:xfrm>
          <a:prstGeom prst="straightConnector1">
            <a:avLst/>
          </a:prstGeom>
          <a:noFill/>
          <a:ln w="12700" cap="flat" cmpd="sng" algn="ctr">
            <a:solidFill>
              <a:srgbClr val="000000"/>
            </a:solidFill>
            <a:prstDash val="solid"/>
            <a:headEnd type="none"/>
            <a:tailEnd type="triangle" w="med" len="med"/>
          </a:ln>
          <a:effectLst/>
        </p:spPr>
      </p:cxnSp>
      <p:cxnSp>
        <p:nvCxnSpPr>
          <p:cNvPr id="90" name="Straight Arrow Connector 44">
            <a:extLst>
              <a:ext uri="{FF2B5EF4-FFF2-40B4-BE49-F238E27FC236}">
                <a16:creationId xmlns:a16="http://schemas.microsoft.com/office/drawing/2014/main" id="{78B66D08-4121-FCE1-B2B1-3A162C23377C}"/>
              </a:ext>
            </a:extLst>
          </p:cNvPr>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ZhwAAAkKAACaIAAACwoAABAAAAAmAAAACAAAAP//////////"/>
              </a:ext>
            </a:extLst>
          </p:cNvCxnSpPr>
          <p:nvPr/>
        </p:nvCxnSpPr>
        <p:spPr>
          <a:xfrm rot="16200000" flipH="1">
            <a:off x="4314867" y="2807610"/>
            <a:ext cx="1270" cy="683260"/>
          </a:xfrm>
          <a:prstGeom prst="straightConnector1">
            <a:avLst/>
          </a:prstGeom>
          <a:noFill/>
          <a:ln w="12700" cap="flat" cmpd="sng" algn="ctr">
            <a:solidFill>
              <a:srgbClr val="000000"/>
            </a:solidFill>
            <a:prstDash val="solid"/>
            <a:headEnd type="none"/>
            <a:tailEnd type="triangle" w="med" len="med"/>
          </a:ln>
          <a:effectLst/>
        </p:spPr>
      </p:cxnSp>
    </p:spTree>
    <p:extLst>
      <p:ext uri="{BB962C8B-B14F-4D97-AF65-F5344CB8AC3E}">
        <p14:creationId xmlns:p14="http://schemas.microsoft.com/office/powerpoint/2010/main" val="580470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2212</TotalTime>
  <Words>2251</Words>
  <Application>Microsoft Office PowerPoint</Application>
  <PresentationFormat>Widescreen</PresentationFormat>
  <Paragraphs>211</Paragraphs>
  <Slides>27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Times New Roman</vt:lpstr>
      <vt:lpstr>Office Theme</vt:lpstr>
      <vt:lpstr>Development of Therapy Efficacy Model for Autism Spectrum Disorder</vt:lpstr>
      <vt:lpstr>Abstract</vt:lpstr>
      <vt:lpstr> Introduction </vt:lpstr>
      <vt:lpstr>Existing System</vt:lpstr>
      <vt:lpstr>Proposed System</vt:lpstr>
      <vt:lpstr>PowerPoint Presentation</vt:lpstr>
      <vt:lpstr>PowerPoint Presentation</vt:lpstr>
      <vt:lpstr>System Requirements</vt:lpstr>
      <vt:lpstr>System Architecture</vt:lpstr>
      <vt:lpstr> Patient Module </vt:lpstr>
      <vt:lpstr>PowerPoint Presentation</vt:lpstr>
      <vt:lpstr>Doctor Module </vt:lpstr>
      <vt:lpstr>PowerPoint Presentation</vt:lpstr>
      <vt:lpstr>TEM Module </vt:lpstr>
      <vt:lpstr>PowerPoint Presentation</vt:lpstr>
      <vt:lpstr>Server Module </vt:lpstr>
      <vt:lpstr>Source Code</vt:lpstr>
      <vt:lpstr>PowerPoint Presentation</vt:lpstr>
      <vt:lpstr>PowerPoint Presentation</vt:lpstr>
      <vt:lpstr>Output screenshot</vt:lpstr>
      <vt:lpstr>Output screenshot</vt:lpstr>
      <vt:lpstr>PowerPoint Presentation</vt:lpstr>
      <vt:lpstr>Output screenshot</vt:lpstr>
      <vt:lpstr>Conclusion</vt:lpstr>
      <vt:lpstr>References</vt:lpstr>
      <vt:lpstr>Thank you</vt:lpstr>
      <vt:lpstr>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Therapy Efficacy Model for Autism Spectrum Disorder</dc:title>
  <dc:creator>Maximus R</dc:creator>
  <cp:lastModifiedBy>Dhanushree S</cp:lastModifiedBy>
  <cp:revision>14</cp:revision>
  <dcterms:created xsi:type="dcterms:W3CDTF">2025-03-20T07:08:35Z</dcterms:created>
  <dcterms:modified xsi:type="dcterms:W3CDTF">2025-05-20T14:24:48Z</dcterms:modified>
</cp:coreProperties>
</file>