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7" r:id="rId4"/>
    <p:sldId id="262" r:id="rId5"/>
    <p:sldId id="256" r:id="rId6"/>
    <p:sldId id="264" r:id="rId7"/>
    <p:sldId id="269" r:id="rId8"/>
    <p:sldId id="270" r:id="rId9"/>
    <p:sldId id="271" r:id="rId10"/>
    <p:sldId id="258" r:id="rId11"/>
    <p:sldId id="259" r:id="rId12"/>
    <p:sldId id="263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0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8F73-2199-400B-A511-8D4D452F7833}" type="datetimeFigureOut">
              <a:rPr lang="ko-KR" altLang="en-US" smtClean="0"/>
              <a:t>2025-08-22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17BD5-17D4-435F-BEF8-74531A9C3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185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8F73-2199-400B-A511-8D4D452F7833}" type="datetimeFigureOut">
              <a:rPr lang="ko-KR" altLang="en-US" smtClean="0"/>
              <a:t>2025-08-22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17BD5-17D4-435F-BEF8-74531A9C3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752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8F73-2199-400B-A511-8D4D452F7833}" type="datetimeFigureOut">
              <a:rPr lang="ko-KR" altLang="en-US" smtClean="0"/>
              <a:t>2025-08-22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17BD5-17D4-435F-BEF8-74531A9C3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782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8F73-2199-400B-A511-8D4D452F7833}" type="datetimeFigureOut">
              <a:rPr lang="ko-KR" altLang="en-US" smtClean="0"/>
              <a:t>2025-08-22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17BD5-17D4-435F-BEF8-74531A9C3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71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8F73-2199-400B-A511-8D4D452F7833}" type="datetimeFigureOut">
              <a:rPr lang="ko-KR" altLang="en-US" smtClean="0"/>
              <a:t>2025-08-22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17BD5-17D4-435F-BEF8-74531A9C3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390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8F73-2199-400B-A511-8D4D452F7833}" type="datetimeFigureOut">
              <a:rPr lang="ko-KR" altLang="en-US" smtClean="0"/>
              <a:t>2025-08-22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17BD5-17D4-435F-BEF8-74531A9C3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400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8F73-2199-400B-A511-8D4D452F7833}" type="datetimeFigureOut">
              <a:rPr lang="ko-KR" altLang="en-US" smtClean="0"/>
              <a:t>2025-08-22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17BD5-17D4-435F-BEF8-74531A9C3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303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8F73-2199-400B-A511-8D4D452F7833}" type="datetimeFigureOut">
              <a:rPr lang="ko-KR" altLang="en-US" smtClean="0"/>
              <a:t>2025-08-22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17BD5-17D4-435F-BEF8-74531A9C3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487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8F73-2199-400B-A511-8D4D452F7833}" type="datetimeFigureOut">
              <a:rPr lang="ko-KR" altLang="en-US" smtClean="0"/>
              <a:t>2025-08-22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17BD5-17D4-435F-BEF8-74531A9C3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842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8F73-2199-400B-A511-8D4D452F7833}" type="datetimeFigureOut">
              <a:rPr lang="ko-KR" altLang="en-US" smtClean="0"/>
              <a:t>2025-08-22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17BD5-17D4-435F-BEF8-74531A9C3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723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8F73-2199-400B-A511-8D4D452F7833}" type="datetimeFigureOut">
              <a:rPr lang="ko-KR" altLang="en-US" smtClean="0"/>
              <a:t>2025-08-22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17BD5-17D4-435F-BEF8-74531A9C3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10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C8F73-2199-400B-A511-8D4D452F7833}" type="datetimeFigureOut">
              <a:rPr lang="ko-KR" altLang="en-US" smtClean="0"/>
              <a:t>2025-08-22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17BD5-17D4-435F-BEF8-74531A9C3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601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1975" y="234632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32 bit RISC-V CPU 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67600" y="5067300"/>
            <a:ext cx="3886199" cy="1109662"/>
          </a:xfrm>
        </p:spPr>
        <p:txBody>
          <a:bodyPr/>
          <a:lstStyle/>
          <a:p>
            <a:pPr marL="0" indent="0" algn="r">
              <a:buNone/>
            </a:pPr>
            <a:r>
              <a:rPr lang="en-US" altLang="ko-KR" dirty="0" smtClean="0"/>
              <a:t>AI </a:t>
            </a:r>
            <a:r>
              <a:rPr lang="ko-KR" altLang="en-US" dirty="0" smtClean="0"/>
              <a:t>반도체 </a:t>
            </a:r>
            <a:r>
              <a:rPr lang="en-US" altLang="ko-KR" dirty="0" smtClean="0"/>
              <a:t>2</a:t>
            </a:r>
            <a:r>
              <a:rPr lang="ko-KR" altLang="en-US" dirty="0" smtClean="0"/>
              <a:t>기 </a:t>
            </a:r>
            <a:endParaRPr lang="en-US" altLang="ko-KR" dirty="0" smtClean="0"/>
          </a:p>
          <a:p>
            <a:pPr marL="0" indent="0" algn="r">
              <a:buNone/>
            </a:pPr>
            <a:r>
              <a:rPr lang="ko-KR" altLang="en-US" dirty="0" smtClean="0"/>
              <a:t>김민규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528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9312" y="2274512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c </a:t>
            </a:r>
            <a:r>
              <a:rPr lang="en-US" altLang="ko-KR" sz="1800" dirty="0"/>
              <a:t>= a + b;</a:t>
            </a:r>
            <a:r>
              <a:rPr lang="en-US" altLang="ko-KR" sz="1800" i="1" dirty="0"/>
              <a:t>      // add: 10 + 5 = 15</a:t>
            </a:r>
            <a:endParaRPr lang="en-US" altLang="ko-KR" sz="1800" dirty="0"/>
          </a:p>
          <a:p>
            <a:r>
              <a:rPr lang="en-US" altLang="ko-KR" sz="1800" dirty="0"/>
              <a:t>c = a - b;</a:t>
            </a:r>
            <a:r>
              <a:rPr lang="en-US" altLang="ko-KR" sz="1800" i="1" dirty="0"/>
              <a:t>      // sub: 10 - 5 = 5</a:t>
            </a:r>
            <a:endParaRPr lang="en-US" altLang="ko-KR" sz="1800" dirty="0"/>
          </a:p>
          <a:p>
            <a:r>
              <a:rPr lang="en-US" altLang="ko-KR" sz="1800" dirty="0"/>
              <a:t>c = a &lt;&lt; 2;</a:t>
            </a:r>
            <a:r>
              <a:rPr lang="en-US" altLang="ko-KR" sz="1800" i="1" dirty="0"/>
              <a:t>     </a:t>
            </a:r>
            <a:r>
              <a:rPr lang="en-US" altLang="ko-KR" sz="1800" i="1" dirty="0" smtClean="0"/>
              <a:t>// </a:t>
            </a:r>
            <a:r>
              <a:rPr lang="en-US" altLang="ko-KR" sz="1800" i="1" dirty="0" err="1"/>
              <a:t>sll</a:t>
            </a:r>
            <a:r>
              <a:rPr lang="en-US" altLang="ko-KR" sz="1800" i="1" dirty="0"/>
              <a:t>: 10 &lt;&lt; 2 = 40</a:t>
            </a:r>
            <a:endParaRPr lang="en-US" altLang="ko-KR" sz="1800" dirty="0"/>
          </a:p>
          <a:p>
            <a:r>
              <a:rPr lang="en-US" altLang="ko-KR" sz="1800" dirty="0"/>
              <a:t>c = (unsigned </a:t>
            </a:r>
            <a:r>
              <a:rPr lang="en-US" altLang="ko-KR" sz="1800" dirty="0" err="1"/>
              <a:t>int</a:t>
            </a:r>
            <a:r>
              <a:rPr lang="en-US" altLang="ko-KR" sz="1800" dirty="0" smtClean="0"/>
              <a:t>) a </a:t>
            </a:r>
            <a:r>
              <a:rPr lang="en-US" altLang="ko-KR" sz="1800" dirty="0"/>
              <a:t>&gt;&gt; b</a:t>
            </a:r>
            <a:r>
              <a:rPr lang="en-US" altLang="ko-KR" sz="1800" dirty="0" smtClean="0"/>
              <a:t>; </a:t>
            </a:r>
            <a:r>
              <a:rPr lang="en-US" altLang="ko-KR" sz="1800" i="1" dirty="0" smtClean="0"/>
              <a:t>// </a:t>
            </a:r>
            <a:r>
              <a:rPr lang="en-US" altLang="ko-KR" sz="1800" i="1" dirty="0" err="1"/>
              <a:t>srl</a:t>
            </a:r>
            <a:r>
              <a:rPr lang="en-US" altLang="ko-KR" sz="1800" i="1" dirty="0"/>
              <a:t>: 10 &gt;&gt; 5 = 0</a:t>
            </a:r>
            <a:endParaRPr lang="en-US" altLang="ko-KR" sz="1800" dirty="0"/>
          </a:p>
          <a:p>
            <a:r>
              <a:rPr lang="en-US" altLang="ko-KR" sz="1800" dirty="0"/>
              <a:t>c = a &gt;&gt; 2;</a:t>
            </a:r>
            <a:r>
              <a:rPr lang="en-US" altLang="ko-KR" sz="1800" i="1" dirty="0"/>
              <a:t>              // </a:t>
            </a:r>
            <a:r>
              <a:rPr lang="en-US" altLang="ko-KR" sz="1800" i="1" dirty="0" err="1"/>
              <a:t>sra</a:t>
            </a:r>
            <a:r>
              <a:rPr lang="en-US" altLang="ko-KR" sz="1800" i="1" dirty="0"/>
              <a:t>: 10 &gt;&gt; 2 = 2</a:t>
            </a:r>
            <a:endParaRPr lang="en-US" altLang="ko-KR" sz="1800" dirty="0"/>
          </a:p>
          <a:p>
            <a:r>
              <a:rPr lang="en-US" altLang="ko-KR" sz="1800" dirty="0"/>
              <a:t>c = (a &lt; b) ? 1 : 0;</a:t>
            </a:r>
            <a:r>
              <a:rPr lang="en-US" altLang="ko-KR" sz="1800" i="1" dirty="0"/>
              <a:t>     // </a:t>
            </a:r>
            <a:r>
              <a:rPr lang="en-US" altLang="ko-KR" sz="1800" i="1" dirty="0" err="1"/>
              <a:t>slt</a:t>
            </a:r>
            <a:r>
              <a:rPr lang="en-US" altLang="ko-KR" sz="1800" i="1" dirty="0"/>
              <a:t>: 10 &lt; 5 = false, c = 0</a:t>
            </a:r>
            <a:endParaRPr lang="en-US" altLang="ko-KR" sz="1800" dirty="0"/>
          </a:p>
          <a:p>
            <a:r>
              <a:rPr lang="en-US" altLang="ko-KR" sz="1800" dirty="0"/>
              <a:t>c = (</a:t>
            </a:r>
            <a:r>
              <a:rPr lang="en-US" altLang="ko-KR" sz="1800" dirty="0" err="1"/>
              <a:t>ua</a:t>
            </a:r>
            <a:r>
              <a:rPr lang="en-US" altLang="ko-KR" sz="1800" dirty="0"/>
              <a:t> &lt; </a:t>
            </a:r>
            <a:r>
              <a:rPr lang="en-US" altLang="ko-KR" sz="1800" dirty="0" err="1"/>
              <a:t>ub</a:t>
            </a:r>
            <a:r>
              <a:rPr lang="en-US" altLang="ko-KR" sz="1800" dirty="0"/>
              <a:t>) ? 1 : 0;</a:t>
            </a:r>
            <a:r>
              <a:rPr lang="en-US" altLang="ko-KR" sz="1800" i="1" dirty="0"/>
              <a:t>   // </a:t>
            </a:r>
            <a:r>
              <a:rPr lang="en-US" altLang="ko-KR" sz="1800" i="1" dirty="0" err="1"/>
              <a:t>sltu</a:t>
            </a:r>
            <a:r>
              <a:rPr lang="en-US" altLang="ko-KR" sz="1800" i="1" dirty="0"/>
              <a:t>: 10 &lt; 5 = false, c = 0</a:t>
            </a:r>
            <a:endParaRPr lang="en-US" altLang="ko-KR" sz="1800" dirty="0"/>
          </a:p>
          <a:p>
            <a:r>
              <a:rPr lang="en-US" altLang="ko-KR" sz="1800" dirty="0"/>
              <a:t>c = a ^ b;</a:t>
            </a:r>
            <a:r>
              <a:rPr lang="en-US" altLang="ko-KR" sz="1800" i="1" dirty="0"/>
              <a:t>      // </a:t>
            </a:r>
            <a:r>
              <a:rPr lang="en-US" altLang="ko-KR" sz="1800" i="1" dirty="0" err="1"/>
              <a:t>xor</a:t>
            </a:r>
            <a:r>
              <a:rPr lang="en-US" altLang="ko-KR" sz="1800" i="1" dirty="0"/>
              <a:t>: 10 ^ 5 = 15</a:t>
            </a:r>
            <a:endParaRPr lang="en-US" altLang="ko-KR" sz="1800" dirty="0"/>
          </a:p>
          <a:p>
            <a:r>
              <a:rPr lang="en-US" altLang="ko-KR" sz="1800" dirty="0"/>
              <a:t>c = a | b;</a:t>
            </a:r>
            <a:r>
              <a:rPr lang="en-US" altLang="ko-KR" sz="1800" i="1" dirty="0"/>
              <a:t>      // or: 10 | 5 = 15</a:t>
            </a:r>
            <a:endParaRPr lang="en-US" altLang="ko-KR" sz="1800" dirty="0"/>
          </a:p>
          <a:p>
            <a:r>
              <a:rPr lang="en-US" altLang="ko-KR" sz="1800" dirty="0"/>
              <a:t>c = a &amp; b;</a:t>
            </a:r>
            <a:r>
              <a:rPr lang="en-US" altLang="ko-KR" sz="1800" i="1" dirty="0"/>
              <a:t>      // and: 10 &amp; 5 = 0</a:t>
            </a:r>
            <a:endParaRPr lang="en-US" altLang="ko-KR" sz="1800" dirty="0"/>
          </a:p>
          <a:p>
            <a:endParaRPr lang="ko-KR" altLang="en-US" sz="1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57" y="1330037"/>
            <a:ext cx="11186160" cy="4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6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08842" y="32420"/>
            <a:ext cx="6313824" cy="4351338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x9 = 2 (</a:t>
            </a:r>
            <a:r>
              <a:rPr lang="en-US" altLang="ko-KR" sz="1800" dirty="0" err="1"/>
              <a:t>addi</a:t>
            </a:r>
            <a:r>
              <a:rPr lang="en-US" altLang="ko-KR" sz="1800" dirty="0"/>
              <a:t> x9, x1, 1 → x1+1=2)</a:t>
            </a:r>
          </a:p>
          <a:p>
            <a:r>
              <a:rPr lang="en-US" altLang="ko-KR" sz="1800" dirty="0"/>
              <a:t>x10 = 0 (</a:t>
            </a:r>
            <a:r>
              <a:rPr lang="en-US" altLang="ko-KR" sz="1800" dirty="0" err="1"/>
              <a:t>andi</a:t>
            </a:r>
            <a:r>
              <a:rPr lang="en-US" altLang="ko-KR" sz="1800" dirty="0"/>
              <a:t> x10, x2, 4 → x2&amp;4=0)</a:t>
            </a:r>
          </a:p>
          <a:p>
            <a:r>
              <a:rPr lang="en-US" altLang="ko-KR" sz="1800" dirty="0"/>
              <a:t>x11 = 3 (</a:t>
            </a:r>
            <a:r>
              <a:rPr lang="en-US" altLang="ko-KR" sz="1800" dirty="0" err="1"/>
              <a:t>ori</a:t>
            </a:r>
            <a:r>
              <a:rPr lang="en-US" altLang="ko-KR" sz="1800" dirty="0"/>
              <a:t> x11, x2, 1 → x2|1=3)</a:t>
            </a:r>
          </a:p>
          <a:p>
            <a:r>
              <a:rPr lang="en-US" altLang="ko-KR" sz="1800" dirty="0"/>
              <a:t>x12 = 8 (</a:t>
            </a:r>
            <a:r>
              <a:rPr lang="en-US" altLang="ko-KR" sz="1800" dirty="0" err="1"/>
              <a:t>slli</a:t>
            </a:r>
            <a:r>
              <a:rPr lang="en-US" altLang="ko-KR" sz="1800" dirty="0"/>
              <a:t> x12, x1, 3 → x1&lt;&lt;3=1&lt;&lt;3=8)</a:t>
            </a:r>
          </a:p>
          <a:p>
            <a:r>
              <a:rPr lang="en-US" altLang="ko-KR" sz="1800" dirty="0"/>
              <a:t>x13 = 1 (</a:t>
            </a:r>
            <a:r>
              <a:rPr lang="en-US" altLang="ko-KR" sz="1800" dirty="0" err="1"/>
              <a:t>slti</a:t>
            </a:r>
            <a:r>
              <a:rPr lang="en-US" altLang="ko-KR" sz="1800" dirty="0"/>
              <a:t> x13, x1, 2 → x1&lt;2? 1:0 → 1&lt;2</a:t>
            </a:r>
            <a:r>
              <a:rPr lang="ko-KR" altLang="en-US" sz="1800" dirty="0"/>
              <a:t>이므로 </a:t>
            </a:r>
            <a:r>
              <a:rPr lang="en-US" altLang="ko-KR" sz="1800" dirty="0"/>
              <a:t>1)</a:t>
            </a:r>
          </a:p>
          <a:p>
            <a:r>
              <a:rPr lang="en-US" altLang="ko-KR" sz="1800" dirty="0"/>
              <a:t>x14 = 1 (</a:t>
            </a:r>
            <a:r>
              <a:rPr lang="en-US" altLang="ko-KR" sz="1800" dirty="0" err="1"/>
              <a:t>sltiu</a:t>
            </a:r>
            <a:r>
              <a:rPr lang="en-US" altLang="ko-KR" sz="1800" dirty="0"/>
              <a:t> x14, x1, 3 → x1&lt;3? 1:0 → 1&lt;3</a:t>
            </a:r>
            <a:r>
              <a:rPr lang="ko-KR" altLang="en-US" sz="1800" dirty="0"/>
              <a:t>이므로 </a:t>
            </a:r>
            <a:r>
              <a:rPr lang="en-US" altLang="ko-KR" sz="1800" dirty="0"/>
              <a:t>1)</a:t>
            </a:r>
          </a:p>
          <a:p>
            <a:r>
              <a:rPr lang="en-US" altLang="ko-KR" sz="1800" dirty="0"/>
              <a:t>x15 = 4 (</a:t>
            </a:r>
            <a:r>
              <a:rPr lang="en-US" altLang="ko-KR" sz="1800" dirty="0" err="1"/>
              <a:t>xori</a:t>
            </a:r>
            <a:r>
              <a:rPr lang="en-US" altLang="ko-KR" sz="1800" dirty="0"/>
              <a:t> x15, x1, 5 → x1^5=1^5=4)</a:t>
            </a:r>
          </a:p>
          <a:p>
            <a:r>
              <a:rPr lang="en-US" altLang="ko-KR" sz="1800" dirty="0"/>
              <a:t>x16 = 0 (</a:t>
            </a:r>
            <a:r>
              <a:rPr lang="en-US" altLang="ko-KR" sz="1800" dirty="0" err="1"/>
              <a:t>srli</a:t>
            </a:r>
            <a:r>
              <a:rPr lang="en-US" altLang="ko-KR" sz="1800" dirty="0"/>
              <a:t> x16, x1, 2 → x1&gt;&gt;2=1&gt;&gt;2=0)</a:t>
            </a:r>
          </a:p>
          <a:p>
            <a:r>
              <a:rPr lang="en-US" altLang="ko-KR" sz="1800" dirty="0"/>
              <a:t>x17 = 0 (</a:t>
            </a:r>
            <a:r>
              <a:rPr lang="en-US" altLang="ko-KR" sz="1800" dirty="0" err="1"/>
              <a:t>srai</a:t>
            </a:r>
            <a:r>
              <a:rPr lang="en-US" altLang="ko-KR" sz="1800" dirty="0"/>
              <a:t> x17, x1, 2 → x1&gt;&gt;2=1&gt;&gt;2=0)</a:t>
            </a:r>
          </a:p>
          <a:p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87"/>
            <a:ext cx="5708841" cy="326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33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2067" y="1336860"/>
            <a:ext cx="7509933" cy="4351338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 err="1" smtClean="0"/>
              <a:t>addi</a:t>
            </a:r>
            <a:r>
              <a:rPr lang="en-US" altLang="ko-KR" dirty="0"/>
              <a:t> x9, x1, -1</a:t>
            </a:r>
            <a:r>
              <a:rPr lang="ko-KR" altLang="en-US" dirty="0" smtClean="0">
                <a:effectLst/>
              </a:rPr>
              <a:t> → </a:t>
            </a:r>
            <a:r>
              <a:rPr lang="en-US" altLang="ko-KR" dirty="0" smtClean="0">
                <a:effectLst/>
              </a:rPr>
              <a:t>x9 = 1 + (-1) = </a:t>
            </a:r>
            <a:r>
              <a:rPr lang="en-US" altLang="ko-KR" b="1" dirty="0" smtClean="0">
                <a:effectLst/>
              </a:rPr>
              <a:t>0</a:t>
            </a:r>
            <a:endParaRPr lang="ko-KR" altLang="en-US" dirty="0" smtClean="0">
              <a:effectLst/>
            </a:endParaRPr>
          </a:p>
          <a:p>
            <a:r>
              <a:rPr lang="en-US" altLang="ko-KR" dirty="0" err="1"/>
              <a:t>addi</a:t>
            </a:r>
            <a:r>
              <a:rPr lang="en-US" altLang="ko-KR" dirty="0"/>
              <a:t> x10, x1, -2</a:t>
            </a:r>
            <a:r>
              <a:rPr lang="ko-KR" altLang="en-US" dirty="0" smtClean="0">
                <a:effectLst/>
              </a:rPr>
              <a:t> → </a:t>
            </a:r>
            <a:r>
              <a:rPr lang="en-US" altLang="ko-KR" dirty="0" smtClean="0">
                <a:effectLst/>
              </a:rPr>
              <a:t>x10 = 1 + (-2) = </a:t>
            </a:r>
            <a:r>
              <a:rPr lang="en-US" altLang="ko-KR" b="1" dirty="0" smtClean="0">
                <a:effectLst/>
              </a:rPr>
              <a:t>-1</a:t>
            </a:r>
            <a:r>
              <a:rPr lang="ko-KR" altLang="en-US" dirty="0" smtClean="0">
                <a:effectLst/>
              </a:rPr>
              <a:t> </a:t>
            </a:r>
            <a:r>
              <a:rPr lang="en-US" altLang="ko-KR" dirty="0" smtClean="0">
                <a:effectLst/>
              </a:rPr>
              <a:t>(0xFFFFFFFF)</a:t>
            </a:r>
          </a:p>
          <a:p>
            <a:r>
              <a:rPr lang="en-US" altLang="ko-KR" dirty="0" err="1"/>
              <a:t>addi</a:t>
            </a:r>
            <a:r>
              <a:rPr lang="en-US" altLang="ko-KR" dirty="0"/>
              <a:t> x11, x1, -3</a:t>
            </a:r>
            <a:r>
              <a:rPr lang="ko-KR" altLang="en-US" dirty="0" smtClean="0">
                <a:effectLst/>
              </a:rPr>
              <a:t> → </a:t>
            </a:r>
            <a:r>
              <a:rPr lang="en-US" altLang="ko-KR" dirty="0" smtClean="0">
                <a:effectLst/>
              </a:rPr>
              <a:t>x11 = 1 + (-3) = </a:t>
            </a:r>
            <a:r>
              <a:rPr lang="en-US" altLang="ko-KR" b="1" dirty="0" smtClean="0">
                <a:effectLst/>
              </a:rPr>
              <a:t>-2</a:t>
            </a:r>
            <a:r>
              <a:rPr lang="ko-KR" altLang="en-US" dirty="0" smtClean="0">
                <a:effectLst/>
              </a:rPr>
              <a:t> </a:t>
            </a:r>
            <a:r>
              <a:rPr lang="en-US" altLang="ko-KR" dirty="0" smtClean="0">
                <a:effectLst/>
              </a:rPr>
              <a:t>(0xFFFFFFFE)</a:t>
            </a:r>
          </a:p>
          <a:p>
            <a:r>
              <a:rPr lang="en-US" altLang="ko-KR" dirty="0" err="1"/>
              <a:t>addi</a:t>
            </a:r>
            <a:r>
              <a:rPr lang="en-US" altLang="ko-KR" dirty="0"/>
              <a:t> x12, x1, -4</a:t>
            </a:r>
            <a:r>
              <a:rPr lang="ko-KR" altLang="en-US" dirty="0" smtClean="0">
                <a:effectLst/>
              </a:rPr>
              <a:t> → </a:t>
            </a:r>
            <a:r>
              <a:rPr lang="en-US" altLang="ko-KR" dirty="0" smtClean="0">
                <a:effectLst/>
              </a:rPr>
              <a:t>x12 = 1 + (-4) = </a:t>
            </a:r>
            <a:r>
              <a:rPr lang="en-US" altLang="ko-KR" b="1" dirty="0" smtClean="0">
                <a:effectLst/>
              </a:rPr>
              <a:t>-3</a:t>
            </a:r>
            <a:r>
              <a:rPr lang="ko-KR" altLang="en-US" dirty="0" smtClean="0">
                <a:effectLst/>
              </a:rPr>
              <a:t> </a:t>
            </a:r>
            <a:r>
              <a:rPr lang="en-US" altLang="ko-KR" dirty="0" smtClean="0">
                <a:effectLst/>
              </a:rPr>
              <a:t>(0xFFFFFFFD)</a:t>
            </a:r>
          </a:p>
          <a:p>
            <a:endParaRPr lang="en-US" altLang="ko-KR" dirty="0" smtClean="0">
              <a:effectLst/>
            </a:endParaRPr>
          </a:p>
          <a:p>
            <a:r>
              <a:rPr lang="en-US" altLang="ko-KR" dirty="0" err="1"/>
              <a:t>sb</a:t>
            </a:r>
            <a:r>
              <a:rPr lang="en-US" altLang="ko-KR" dirty="0"/>
              <a:t> x10, 4(x0)</a:t>
            </a:r>
            <a:r>
              <a:rPr lang="ko-KR" altLang="en-US" dirty="0" smtClean="0">
                <a:effectLst/>
              </a:rPr>
              <a:t> → 메모리 주소 </a:t>
            </a:r>
            <a:r>
              <a:rPr lang="en-US" altLang="ko-KR" dirty="0" smtClean="0">
                <a:effectLst/>
              </a:rPr>
              <a:t>4</a:t>
            </a:r>
            <a:r>
              <a:rPr lang="ko-KR" altLang="en-US" dirty="0" smtClean="0">
                <a:effectLst/>
              </a:rPr>
              <a:t>에 </a:t>
            </a:r>
            <a:r>
              <a:rPr lang="en-US" altLang="ko-KR" dirty="0" smtClean="0">
                <a:effectLst/>
              </a:rPr>
              <a:t>0xFF </a:t>
            </a:r>
            <a:r>
              <a:rPr lang="ko-KR" altLang="en-US" dirty="0" smtClean="0">
                <a:effectLst/>
              </a:rPr>
              <a:t>저장 </a:t>
            </a:r>
            <a:r>
              <a:rPr lang="en-US" altLang="ko-KR" dirty="0" smtClean="0">
                <a:effectLst/>
              </a:rPr>
              <a:t>(</a:t>
            </a:r>
            <a:r>
              <a:rPr lang="ko-KR" altLang="en-US" dirty="0" smtClean="0">
                <a:effectLst/>
              </a:rPr>
              <a:t>하위 </a:t>
            </a:r>
            <a:r>
              <a:rPr lang="en-US" altLang="ko-KR" dirty="0" smtClean="0">
                <a:effectLst/>
              </a:rPr>
              <a:t>1</a:t>
            </a:r>
            <a:r>
              <a:rPr lang="ko-KR" altLang="en-US" dirty="0" smtClean="0">
                <a:effectLst/>
              </a:rPr>
              <a:t>바이트</a:t>
            </a:r>
            <a:r>
              <a:rPr lang="en-US" altLang="ko-KR" dirty="0" smtClean="0">
                <a:effectLst/>
              </a:rPr>
              <a:t>)</a:t>
            </a:r>
          </a:p>
          <a:p>
            <a:r>
              <a:rPr lang="en-US" altLang="ko-KR" dirty="0" err="1"/>
              <a:t>sh</a:t>
            </a:r>
            <a:r>
              <a:rPr lang="en-US" altLang="ko-KR" dirty="0"/>
              <a:t> x11, 6(x0)</a:t>
            </a:r>
            <a:r>
              <a:rPr lang="ko-KR" altLang="en-US" dirty="0" smtClean="0">
                <a:effectLst/>
              </a:rPr>
              <a:t> → 메모리 주소 </a:t>
            </a:r>
            <a:r>
              <a:rPr lang="en-US" altLang="ko-KR" dirty="0" smtClean="0">
                <a:effectLst/>
              </a:rPr>
              <a:t>6</a:t>
            </a:r>
            <a:r>
              <a:rPr lang="ko-KR" altLang="en-US" dirty="0" smtClean="0">
                <a:effectLst/>
              </a:rPr>
              <a:t>에 </a:t>
            </a:r>
            <a:r>
              <a:rPr lang="en-US" altLang="ko-KR" dirty="0" smtClean="0">
                <a:effectLst/>
              </a:rPr>
              <a:t>0xFFFE </a:t>
            </a:r>
            <a:r>
              <a:rPr lang="ko-KR" altLang="en-US" dirty="0" smtClean="0">
                <a:effectLst/>
              </a:rPr>
              <a:t>저장 </a:t>
            </a:r>
            <a:r>
              <a:rPr lang="en-US" altLang="ko-KR" dirty="0" smtClean="0">
                <a:effectLst/>
              </a:rPr>
              <a:t>(</a:t>
            </a:r>
            <a:r>
              <a:rPr lang="ko-KR" altLang="en-US" dirty="0" smtClean="0">
                <a:effectLst/>
              </a:rPr>
              <a:t>하위 </a:t>
            </a:r>
            <a:r>
              <a:rPr lang="en-US" altLang="ko-KR" dirty="0" smtClean="0">
                <a:effectLst/>
              </a:rPr>
              <a:t>2</a:t>
            </a:r>
            <a:r>
              <a:rPr lang="ko-KR" altLang="en-US" dirty="0" smtClean="0">
                <a:effectLst/>
              </a:rPr>
              <a:t>바이트</a:t>
            </a:r>
            <a:r>
              <a:rPr lang="en-US" altLang="ko-KR" dirty="0" smtClean="0">
                <a:effectLst/>
              </a:rPr>
              <a:t>)</a:t>
            </a:r>
          </a:p>
          <a:p>
            <a:r>
              <a:rPr lang="en-US" altLang="ko-KR" dirty="0" err="1"/>
              <a:t>sw</a:t>
            </a:r>
            <a:r>
              <a:rPr lang="en-US" altLang="ko-KR" dirty="0"/>
              <a:t> x12, 8(x0)</a:t>
            </a:r>
            <a:r>
              <a:rPr lang="ko-KR" altLang="en-US" dirty="0" smtClean="0">
                <a:effectLst/>
              </a:rPr>
              <a:t> → 메모리 주소 </a:t>
            </a:r>
            <a:r>
              <a:rPr lang="en-US" altLang="ko-KR" dirty="0" smtClean="0">
                <a:effectLst/>
              </a:rPr>
              <a:t>8</a:t>
            </a:r>
            <a:r>
              <a:rPr lang="ko-KR" altLang="en-US" dirty="0" smtClean="0">
                <a:effectLst/>
              </a:rPr>
              <a:t>에 </a:t>
            </a:r>
            <a:r>
              <a:rPr lang="en-US" altLang="ko-KR" dirty="0" smtClean="0">
                <a:effectLst/>
              </a:rPr>
              <a:t>0xFFFFFFFD </a:t>
            </a:r>
            <a:r>
              <a:rPr lang="ko-KR" altLang="en-US" dirty="0" smtClean="0">
                <a:effectLst/>
              </a:rPr>
              <a:t>저장 </a:t>
            </a:r>
            <a:r>
              <a:rPr lang="en-US" altLang="ko-KR" dirty="0" smtClean="0">
                <a:effectLst/>
              </a:rPr>
              <a:t>(</a:t>
            </a:r>
            <a:r>
              <a:rPr lang="ko-KR" altLang="en-US" dirty="0" smtClean="0">
                <a:effectLst/>
              </a:rPr>
              <a:t>전체 </a:t>
            </a:r>
            <a:r>
              <a:rPr lang="en-US" altLang="ko-KR" dirty="0" smtClean="0">
                <a:effectLst/>
              </a:rPr>
              <a:t>4</a:t>
            </a:r>
            <a:r>
              <a:rPr lang="ko-KR" altLang="en-US" dirty="0" smtClean="0">
                <a:effectLst/>
              </a:rPr>
              <a:t>바이트</a:t>
            </a:r>
            <a:r>
              <a:rPr lang="en-US" altLang="ko-KR" dirty="0" smtClean="0">
                <a:effectLst/>
              </a:rPr>
              <a:t>)</a:t>
            </a:r>
          </a:p>
          <a:p>
            <a:r>
              <a:rPr lang="en-US" altLang="ko-KR" dirty="0" err="1"/>
              <a:t>lb</a:t>
            </a:r>
            <a:r>
              <a:rPr lang="en-US" altLang="ko-KR" dirty="0"/>
              <a:t> x13, 4(x0)</a:t>
            </a:r>
            <a:r>
              <a:rPr lang="ko-KR" altLang="en-US" dirty="0" smtClean="0">
                <a:effectLst/>
              </a:rPr>
              <a:t> → </a:t>
            </a:r>
            <a:r>
              <a:rPr lang="en-US" altLang="ko-KR" dirty="0" smtClean="0">
                <a:effectLst/>
              </a:rPr>
              <a:t>x13 = </a:t>
            </a:r>
            <a:r>
              <a:rPr lang="en-US" altLang="ko-KR" b="1" dirty="0" smtClean="0">
                <a:effectLst/>
              </a:rPr>
              <a:t>-1</a:t>
            </a:r>
            <a:r>
              <a:rPr lang="ko-KR" altLang="en-US" dirty="0" smtClean="0">
                <a:effectLst/>
              </a:rPr>
              <a:t> </a:t>
            </a:r>
            <a:r>
              <a:rPr lang="en-US" altLang="ko-KR" dirty="0" smtClean="0">
                <a:effectLst/>
              </a:rPr>
              <a:t>(0xFF</a:t>
            </a:r>
            <a:r>
              <a:rPr lang="ko-KR" altLang="en-US" dirty="0" smtClean="0">
                <a:effectLst/>
              </a:rPr>
              <a:t>를 부호 확장하여 </a:t>
            </a:r>
            <a:r>
              <a:rPr lang="en-US" altLang="ko-KR" dirty="0" smtClean="0">
                <a:effectLst/>
              </a:rPr>
              <a:t>0xFFFFFFFF)</a:t>
            </a:r>
          </a:p>
          <a:p>
            <a:r>
              <a:rPr lang="en-US" altLang="ko-KR" dirty="0" err="1"/>
              <a:t>lh</a:t>
            </a:r>
            <a:r>
              <a:rPr lang="en-US" altLang="ko-KR" dirty="0"/>
              <a:t> x14, 6(x0)</a:t>
            </a:r>
            <a:r>
              <a:rPr lang="ko-KR" altLang="en-US" dirty="0" smtClean="0">
                <a:effectLst/>
              </a:rPr>
              <a:t> → </a:t>
            </a:r>
            <a:r>
              <a:rPr lang="en-US" altLang="ko-KR" dirty="0" smtClean="0">
                <a:effectLst/>
              </a:rPr>
              <a:t>x14 = </a:t>
            </a:r>
            <a:r>
              <a:rPr lang="en-US" altLang="ko-KR" b="1" dirty="0" smtClean="0">
                <a:effectLst/>
              </a:rPr>
              <a:t>-2</a:t>
            </a:r>
            <a:r>
              <a:rPr lang="ko-KR" altLang="en-US" dirty="0" smtClean="0">
                <a:effectLst/>
              </a:rPr>
              <a:t> </a:t>
            </a:r>
            <a:r>
              <a:rPr lang="en-US" altLang="ko-KR" dirty="0" smtClean="0">
                <a:effectLst/>
              </a:rPr>
              <a:t>(0xFFFE</a:t>
            </a:r>
            <a:r>
              <a:rPr lang="ko-KR" altLang="en-US" dirty="0" smtClean="0">
                <a:effectLst/>
              </a:rPr>
              <a:t>를 부호 확장하여 </a:t>
            </a:r>
            <a:r>
              <a:rPr lang="en-US" altLang="ko-KR" dirty="0" smtClean="0">
                <a:effectLst/>
              </a:rPr>
              <a:t>0xFFFFFFFE)</a:t>
            </a:r>
          </a:p>
          <a:p>
            <a:r>
              <a:rPr lang="en-US" altLang="ko-KR" dirty="0" err="1"/>
              <a:t>lw</a:t>
            </a:r>
            <a:r>
              <a:rPr lang="en-US" altLang="ko-KR" dirty="0"/>
              <a:t> x15, 8(x0)</a:t>
            </a:r>
            <a:r>
              <a:rPr lang="ko-KR" altLang="en-US" dirty="0" smtClean="0">
                <a:effectLst/>
              </a:rPr>
              <a:t> → </a:t>
            </a:r>
            <a:r>
              <a:rPr lang="en-US" altLang="ko-KR" dirty="0" smtClean="0">
                <a:effectLst/>
              </a:rPr>
              <a:t>x15 = </a:t>
            </a:r>
            <a:r>
              <a:rPr lang="en-US" altLang="ko-KR" b="1" dirty="0" smtClean="0">
                <a:effectLst/>
              </a:rPr>
              <a:t>-3</a:t>
            </a:r>
            <a:r>
              <a:rPr lang="ko-KR" altLang="en-US" dirty="0" smtClean="0">
                <a:effectLst/>
              </a:rPr>
              <a:t> </a:t>
            </a:r>
            <a:r>
              <a:rPr lang="en-US" altLang="ko-KR" dirty="0" smtClean="0">
                <a:effectLst/>
              </a:rPr>
              <a:t>(0xFFFFFFFD)</a:t>
            </a:r>
          </a:p>
          <a:p>
            <a:r>
              <a:rPr lang="en-US" altLang="ko-KR" dirty="0" err="1"/>
              <a:t>lbu</a:t>
            </a:r>
            <a:r>
              <a:rPr lang="en-US" altLang="ko-KR" dirty="0"/>
              <a:t> x16, 4(x0)</a:t>
            </a:r>
            <a:r>
              <a:rPr lang="ko-KR" altLang="en-US" dirty="0" smtClean="0">
                <a:effectLst/>
              </a:rPr>
              <a:t> → </a:t>
            </a:r>
            <a:r>
              <a:rPr lang="en-US" altLang="ko-KR" dirty="0" smtClean="0">
                <a:effectLst/>
              </a:rPr>
              <a:t>x16 = </a:t>
            </a:r>
            <a:r>
              <a:rPr lang="en-US" altLang="ko-KR" b="1" dirty="0" smtClean="0">
                <a:effectLst/>
              </a:rPr>
              <a:t>255</a:t>
            </a:r>
            <a:r>
              <a:rPr lang="ko-KR" altLang="en-US" dirty="0" smtClean="0">
                <a:effectLst/>
              </a:rPr>
              <a:t> </a:t>
            </a:r>
            <a:r>
              <a:rPr lang="en-US" altLang="ko-KR" dirty="0" smtClean="0">
                <a:effectLst/>
              </a:rPr>
              <a:t>(0xFF</a:t>
            </a:r>
            <a:r>
              <a:rPr lang="ko-KR" altLang="en-US" dirty="0" smtClean="0">
                <a:effectLst/>
              </a:rPr>
              <a:t>를 부호 확장 없이 </a:t>
            </a:r>
            <a:r>
              <a:rPr lang="en-US" altLang="ko-KR" dirty="0" smtClean="0">
                <a:effectLst/>
              </a:rPr>
              <a:t>0x000000FF)</a:t>
            </a:r>
          </a:p>
          <a:p>
            <a:r>
              <a:rPr lang="en-US" altLang="ko-KR" dirty="0" err="1"/>
              <a:t>lhu</a:t>
            </a:r>
            <a:r>
              <a:rPr lang="en-US" altLang="ko-KR" dirty="0"/>
              <a:t> x17, 6(x0)</a:t>
            </a:r>
            <a:r>
              <a:rPr lang="ko-KR" altLang="en-US" dirty="0" smtClean="0">
                <a:effectLst/>
              </a:rPr>
              <a:t> → </a:t>
            </a:r>
            <a:r>
              <a:rPr lang="en-US" altLang="ko-KR" dirty="0" smtClean="0">
                <a:effectLst/>
              </a:rPr>
              <a:t>x17 = </a:t>
            </a:r>
            <a:r>
              <a:rPr lang="en-US" altLang="ko-KR" b="1" dirty="0" smtClean="0">
                <a:effectLst/>
              </a:rPr>
              <a:t>65534</a:t>
            </a:r>
            <a:r>
              <a:rPr lang="ko-KR" altLang="en-US" dirty="0" smtClean="0">
                <a:effectLst/>
              </a:rPr>
              <a:t> </a:t>
            </a:r>
            <a:r>
              <a:rPr lang="en-US" altLang="ko-KR" dirty="0" smtClean="0">
                <a:effectLst/>
              </a:rPr>
              <a:t>(0xFFFE</a:t>
            </a:r>
            <a:r>
              <a:rPr lang="ko-KR" altLang="en-US" dirty="0" smtClean="0">
                <a:effectLst/>
              </a:rPr>
              <a:t>를 부호 확장 없이 </a:t>
            </a:r>
            <a:r>
              <a:rPr lang="en-US" altLang="ko-KR" dirty="0" smtClean="0">
                <a:effectLst/>
              </a:rPr>
              <a:t>0x0000FFFE)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4" y="1336860"/>
            <a:ext cx="4377268" cy="13628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67" y="3784601"/>
            <a:ext cx="4597400" cy="182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79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69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36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44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2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컴파일러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Shematic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결론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561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upload.wikimedia.org/wikipedia/commons/thumb/e/e5/Von_Neumann_Architecture.svg/2560px-Von_Neumann_Architecture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4630"/>
            <a:ext cx="6939893" cy="401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2200" y="4771383"/>
            <a:ext cx="38654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하버드 </a:t>
            </a:r>
            <a:r>
              <a:rPr lang="ko-KR" altLang="en-US" dirty="0" err="1" smtClean="0"/>
              <a:t>아키텍쳐로</a:t>
            </a:r>
            <a:r>
              <a:rPr lang="ko-KR" altLang="en-US" dirty="0" smtClean="0"/>
              <a:t> 변한 이유 </a:t>
            </a:r>
            <a:endParaRPr lang="en-US" altLang="ko-KR" dirty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핵심 키워드 </a:t>
            </a:r>
            <a:r>
              <a:rPr lang="ko-KR" altLang="en-US" dirty="0" err="1" smtClean="0"/>
              <a:t>폰노이만</a:t>
            </a:r>
            <a:r>
              <a:rPr lang="ko-KR" altLang="en-US" dirty="0" smtClean="0"/>
              <a:t> 병목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1</a:t>
            </a:r>
            <a:r>
              <a:rPr lang="ko-KR" altLang="en-US" dirty="0" smtClean="0"/>
              <a:t>분 분량</a:t>
            </a:r>
            <a:endParaRPr lang="en-US" altLang="ko-KR" dirty="0" smtClean="0"/>
          </a:p>
        </p:txBody>
      </p:sp>
      <p:pic>
        <p:nvPicPr>
          <p:cNvPr id="6" name="Picture 2" descr="undefine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830" y="3470529"/>
            <a:ext cx="6813170" cy="3350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96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41127" y="1825625"/>
            <a:ext cx="441267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1500" dirty="0" smtClean="0"/>
              <a:t>ROM </a:t>
            </a:r>
            <a:r>
              <a:rPr lang="ko-KR" altLang="en-US" sz="1500" dirty="0" smtClean="0"/>
              <a:t>에 씌어지는 기계 언어의 변환 과정을 간단하게 기술</a:t>
            </a:r>
            <a:endParaRPr lang="en-US" altLang="ko-KR" sz="1500" dirty="0" smtClean="0"/>
          </a:p>
          <a:p>
            <a:endParaRPr lang="en-US" altLang="ko-KR" sz="1500" dirty="0"/>
          </a:p>
          <a:p>
            <a:r>
              <a:rPr lang="ko-KR" altLang="en-US" sz="1500" dirty="0" smtClean="0"/>
              <a:t>메모리 스택의 관리 판별 기준에 대한 얘기를 확실하게 할 것</a:t>
            </a:r>
            <a:r>
              <a:rPr lang="en-US" altLang="ko-KR" sz="1500" dirty="0" smtClean="0"/>
              <a:t>.</a:t>
            </a:r>
          </a:p>
          <a:p>
            <a:endParaRPr lang="en-US" altLang="ko-KR" sz="1500" dirty="0"/>
          </a:p>
          <a:p>
            <a:r>
              <a:rPr lang="ko-KR" altLang="en-US" sz="1500" dirty="0" smtClean="0"/>
              <a:t>토큰 단위로 분활 하고 전처리 이후에 미드 프로세스에서 함수 규약의 존재에 의해 프레임 스택이 어떻게 쌓여가나 이야기</a:t>
            </a:r>
            <a:r>
              <a:rPr lang="en-US" altLang="ko-KR" sz="1500" dirty="0" smtClean="0"/>
              <a:t>.</a:t>
            </a:r>
          </a:p>
          <a:p>
            <a:r>
              <a:rPr lang="ko-KR" altLang="en-US" sz="1500" dirty="0" smtClean="0"/>
              <a:t>결론적으로 쌓여지는 </a:t>
            </a:r>
            <a:endParaRPr lang="en-US" altLang="ko-KR" sz="1500" dirty="0" smtClean="0"/>
          </a:p>
          <a:p>
            <a:endParaRPr lang="en-US" altLang="ko-KR" sz="1500" b="1" dirty="0"/>
          </a:p>
          <a:p>
            <a:endParaRPr lang="en-US" altLang="ko-KR" sz="1500" dirty="0" smtClean="0"/>
          </a:p>
          <a:p>
            <a:endParaRPr lang="en-US" altLang="ko-KR" sz="1500" dirty="0" smtClean="0"/>
          </a:p>
          <a:p>
            <a:pPr marL="0" indent="0">
              <a:buNone/>
            </a:pPr>
            <a:endParaRPr lang="en-US" altLang="ko-KR" sz="1500" dirty="0" smtClean="0"/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 smtClean="0"/>
              <a:t>(</a:t>
            </a:r>
            <a:endParaRPr lang="en-US" altLang="ko-KR" sz="1500" dirty="0"/>
          </a:p>
        </p:txBody>
      </p:sp>
      <p:pic>
        <p:nvPicPr>
          <p:cNvPr id="3074" name="Picture 2" descr="이론없이 컴파일러 만들기 꿈파일러 1 - Kangssu's programming wor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83" y="259927"/>
            <a:ext cx="6034759" cy="617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0007" y="4479248"/>
            <a:ext cx="2417444" cy="195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93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2282" t="10928" r="12534" b="10825"/>
          <a:stretch/>
        </p:blipFill>
        <p:spPr>
          <a:xfrm>
            <a:off x="486945" y="363768"/>
            <a:ext cx="4999454" cy="5867699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5902037" y="3012367"/>
            <a:ext cx="1413164" cy="798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08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32" y="-128684"/>
            <a:ext cx="12321998" cy="7069811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47" y="0"/>
            <a:ext cx="11946906" cy="639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2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533" y="304799"/>
            <a:ext cx="8613181" cy="593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89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4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872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77</Words>
  <Application>Microsoft Office PowerPoint</Application>
  <PresentationFormat>와이드스크린</PresentationFormat>
  <Paragraphs>60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32 bit RISC-V CPU 설계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32 bit RISC-V CPU 설계</dc:title>
  <dc:creator>kccistc</dc:creator>
  <cp:lastModifiedBy>kccistc</cp:lastModifiedBy>
  <cp:revision>23</cp:revision>
  <dcterms:created xsi:type="dcterms:W3CDTF">2025-08-22T00:32:44Z</dcterms:created>
  <dcterms:modified xsi:type="dcterms:W3CDTF">2025-08-22T12:36:22Z</dcterms:modified>
</cp:coreProperties>
</file>