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1"/>
  </p:notesMasterIdLst>
  <p:handoutMasterIdLst>
    <p:handoutMasterId r:id="rId52"/>
  </p:handoutMasterIdLst>
  <p:sldIdLst>
    <p:sldId id="369" r:id="rId2"/>
    <p:sldId id="370" r:id="rId3"/>
    <p:sldId id="371" r:id="rId4"/>
    <p:sldId id="372" r:id="rId5"/>
    <p:sldId id="373" r:id="rId6"/>
    <p:sldId id="374" r:id="rId7"/>
    <p:sldId id="375" r:id="rId8"/>
    <p:sldId id="377" r:id="rId9"/>
    <p:sldId id="445" r:id="rId10"/>
    <p:sldId id="379" r:id="rId11"/>
    <p:sldId id="380" r:id="rId12"/>
    <p:sldId id="381" r:id="rId13"/>
    <p:sldId id="382" r:id="rId14"/>
    <p:sldId id="383" r:id="rId15"/>
    <p:sldId id="384" r:id="rId16"/>
    <p:sldId id="385" r:id="rId17"/>
    <p:sldId id="386" r:id="rId18"/>
    <p:sldId id="387" r:id="rId19"/>
    <p:sldId id="423" r:id="rId20"/>
    <p:sldId id="424" r:id="rId21"/>
    <p:sldId id="425" r:id="rId22"/>
    <p:sldId id="426" r:id="rId23"/>
    <p:sldId id="459" r:id="rId24"/>
    <p:sldId id="428" r:id="rId25"/>
    <p:sldId id="429" r:id="rId26"/>
    <p:sldId id="430" r:id="rId27"/>
    <p:sldId id="443" r:id="rId28"/>
    <p:sldId id="441" r:id="rId29"/>
    <p:sldId id="442" r:id="rId30"/>
    <p:sldId id="444" r:id="rId31"/>
    <p:sldId id="433" r:id="rId32"/>
    <p:sldId id="434" r:id="rId33"/>
    <p:sldId id="435" r:id="rId34"/>
    <p:sldId id="436" r:id="rId35"/>
    <p:sldId id="437" r:id="rId36"/>
    <p:sldId id="438" r:id="rId37"/>
    <p:sldId id="439" r:id="rId38"/>
    <p:sldId id="446" r:id="rId39"/>
    <p:sldId id="447" r:id="rId40"/>
    <p:sldId id="448" r:id="rId41"/>
    <p:sldId id="449" r:id="rId42"/>
    <p:sldId id="450" r:id="rId43"/>
    <p:sldId id="451" r:id="rId44"/>
    <p:sldId id="452" r:id="rId45"/>
    <p:sldId id="453" r:id="rId46"/>
    <p:sldId id="454" r:id="rId47"/>
    <p:sldId id="455" r:id="rId48"/>
    <p:sldId id="456" r:id="rId49"/>
    <p:sldId id="458" r:id="rId5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9999FF"/>
    <a:srgbClr val="CC99FF"/>
    <a:srgbClr val="0000FF"/>
    <a:srgbClr val="FFC993"/>
    <a:srgbClr val="FFCC99"/>
    <a:srgbClr val="CC99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4" autoAdjust="0"/>
    <p:restoredTop sz="90929"/>
  </p:normalViewPr>
  <p:slideViewPr>
    <p:cSldViewPr snapToGrid="0">
      <p:cViewPr varScale="1">
        <p:scale>
          <a:sx n="74" d="100"/>
          <a:sy n="74" d="100"/>
        </p:scale>
        <p:origin x="1284" y="6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1" d="100"/>
          <a:sy n="41" d="100"/>
        </p:scale>
        <p:origin x="-147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4022937" y="0"/>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algn="r" eaLnBrk="1" hangingPunct="1">
              <a:defRPr kumimoji="1" sz="1300">
                <a:latin typeface="Times New Roman" panose="02020603050405020304" pitchFamily="18" charset="0"/>
              </a:defRPr>
            </a:lvl1pPr>
          </a:lstStyle>
          <a:p>
            <a:pPr>
              <a:defRPr/>
            </a:pPr>
            <a:fld id="{3D138B9C-AFDC-4999-93CC-16A330A9324B}" type="slidenum">
              <a:rPr lang="en-US" altLang="zh-CN"/>
              <a:pPr>
                <a:defRPr/>
              </a:pPr>
              <a:t>‹#›</a:t>
            </a:fld>
            <a:endParaRPr lang="en-US" altLang="zh-CN"/>
          </a:p>
        </p:txBody>
      </p:sp>
    </p:spTree>
    <p:extLst>
      <p:ext uri="{BB962C8B-B14F-4D97-AF65-F5344CB8AC3E}">
        <p14:creationId xmlns:p14="http://schemas.microsoft.com/office/powerpoint/2010/main" val="2550623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4022937" y="0"/>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6574" y="4861441"/>
            <a:ext cx="5206153" cy="460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4022937" y="9722882"/>
            <a:ext cx="3076363" cy="51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048" tIns="49524" rIns="99048" bIns="49524" numCol="1" anchor="b" anchorCtr="0" compatLnSpc="1">
            <a:prstTxWarp prst="textNoShape">
              <a:avLst/>
            </a:prstTxWarp>
          </a:bodyPr>
          <a:lstStyle>
            <a:lvl1pPr algn="r" eaLnBrk="1" hangingPunct="1">
              <a:defRPr kumimoji="1" sz="1300">
                <a:latin typeface="Times New Roman" panose="02020603050405020304" pitchFamily="18" charset="0"/>
              </a:defRPr>
            </a:lvl1pPr>
          </a:lstStyle>
          <a:p>
            <a:pPr>
              <a:defRPr/>
            </a:pPr>
            <a:fld id="{31ED9577-6A03-45F9-A813-00B998121272}" type="slidenum">
              <a:rPr lang="en-US" altLang="zh-CN"/>
              <a:pPr>
                <a:defRPr/>
              </a:pPr>
              <a:t>‹#›</a:t>
            </a:fld>
            <a:endParaRPr lang="en-US" altLang="zh-CN"/>
          </a:p>
        </p:txBody>
      </p:sp>
    </p:spTree>
    <p:extLst>
      <p:ext uri="{BB962C8B-B14F-4D97-AF65-F5344CB8AC3E}">
        <p14:creationId xmlns:p14="http://schemas.microsoft.com/office/powerpoint/2010/main" val="2665600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noFill/>
        </p:spPr>
        <p:txBody>
          <a:bodyPr/>
          <a:lstStyle/>
          <a:p>
            <a:endParaRPr lang="zh-CN" altLang="en-US" smtClean="0"/>
          </a:p>
        </p:txBody>
      </p:sp>
      <p:sp>
        <p:nvSpPr>
          <p:cNvPr id="614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804763" indent="-309524">
              <a:defRPr>
                <a:solidFill>
                  <a:schemeClr val="tx1"/>
                </a:solidFill>
                <a:latin typeface="Arial" panose="020B0604020202020204" pitchFamily="34" charset="0"/>
                <a:ea typeface="宋体" panose="02010600030101010101" pitchFamily="2" charset="-122"/>
              </a:defRPr>
            </a:lvl2pPr>
            <a:lvl3pPr marL="1238098" indent="-247620">
              <a:defRPr>
                <a:solidFill>
                  <a:schemeClr val="tx1"/>
                </a:solidFill>
                <a:latin typeface="Arial" panose="020B0604020202020204" pitchFamily="34" charset="0"/>
                <a:ea typeface="宋体" panose="02010600030101010101" pitchFamily="2" charset="-122"/>
              </a:defRPr>
            </a:lvl3pPr>
            <a:lvl4pPr marL="1733337" indent="-247620">
              <a:defRPr>
                <a:solidFill>
                  <a:schemeClr val="tx1"/>
                </a:solidFill>
                <a:latin typeface="Arial" panose="020B0604020202020204" pitchFamily="34" charset="0"/>
                <a:ea typeface="宋体" panose="02010600030101010101" pitchFamily="2" charset="-122"/>
              </a:defRPr>
            </a:lvl4pPr>
            <a:lvl5pPr marL="2228576" indent="-24762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400F32-B034-46E7-83A9-5424DD2BC9C8}" type="slidenum">
              <a:rPr lang="en-US" altLang="zh-CN" smtClean="0">
                <a:latin typeface="Times New Roman" panose="02020603050405020304" pitchFamily="18" charset="0"/>
              </a:rPr>
              <a:pPr/>
              <a:t>1</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28033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F4118DAB-1F44-4ABE-BE44-BBEF651B6F89}" type="slidenum">
              <a:rPr lang="en-US" altLang="zh-CN" smtClean="0"/>
              <a:pPr>
                <a:spcBef>
                  <a:spcPct val="0"/>
                </a:spcBef>
              </a:pPr>
              <a:t>46</a:t>
            </a:fld>
            <a:endParaRPr lang="en-US" altLang="zh-CN" smtClean="0"/>
          </a:p>
        </p:txBody>
      </p:sp>
      <p:sp>
        <p:nvSpPr>
          <p:cNvPr id="61443"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1805572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47CB7012-4E75-4873-86C0-80D0989E6854}" type="slidenum">
              <a:rPr lang="en-US" altLang="zh-CN" smtClean="0"/>
              <a:pPr>
                <a:spcBef>
                  <a:spcPct val="0"/>
                </a:spcBef>
              </a:pPr>
              <a:t>47</a:t>
            </a:fld>
            <a:endParaRPr lang="en-US" altLang="zh-CN" smtClean="0"/>
          </a:p>
        </p:txBody>
      </p:sp>
      <p:sp>
        <p:nvSpPr>
          <p:cNvPr id="63491"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4166713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39C42E96-2C5A-48C0-9980-CA2E5CFB14EF}" type="slidenum">
              <a:rPr lang="en-US" altLang="zh-CN" smtClean="0"/>
              <a:pPr>
                <a:spcBef>
                  <a:spcPct val="0"/>
                </a:spcBef>
              </a:pPr>
              <a:t>48</a:t>
            </a:fld>
            <a:endParaRPr lang="en-US" altLang="zh-CN" smtClean="0"/>
          </a:p>
        </p:txBody>
      </p:sp>
      <p:sp>
        <p:nvSpPr>
          <p:cNvPr id="65539"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286175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BC41CAF4-6354-4C8C-8C0D-CFA859781FB3}" type="slidenum">
              <a:rPr lang="en-US" altLang="zh-CN" smtClean="0"/>
              <a:pPr>
                <a:spcBef>
                  <a:spcPct val="0"/>
                </a:spcBef>
              </a:pPr>
              <a:t>49</a:t>
            </a:fld>
            <a:endParaRPr lang="en-US" altLang="zh-CN" smtClean="0"/>
          </a:p>
        </p:txBody>
      </p:sp>
      <p:sp>
        <p:nvSpPr>
          <p:cNvPr id="67587"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209429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71FBA950-7416-4516-837B-15C01ACB744D}" type="slidenum">
              <a:rPr lang="en-US" altLang="zh-CN" smtClean="0"/>
              <a:pPr>
                <a:spcBef>
                  <a:spcPct val="0"/>
                </a:spcBef>
              </a:pPr>
              <a:t>38</a:t>
            </a:fld>
            <a:endParaRPr lang="en-US" altLang="zh-CN" smtClean="0"/>
          </a:p>
        </p:txBody>
      </p:sp>
      <p:sp>
        <p:nvSpPr>
          <p:cNvPr id="45059"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208920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4AEC3FCB-51C6-412D-9BD0-2001C78F4D14}" type="slidenum">
              <a:rPr lang="en-US" altLang="zh-CN" smtClean="0"/>
              <a:pPr>
                <a:spcBef>
                  <a:spcPct val="0"/>
                </a:spcBef>
              </a:pPr>
              <a:t>39</a:t>
            </a:fld>
            <a:endParaRPr lang="en-US" altLang="zh-CN" smtClean="0"/>
          </a:p>
        </p:txBody>
      </p:sp>
      <p:sp>
        <p:nvSpPr>
          <p:cNvPr id="47107"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273935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FAB46A7F-9DF9-490C-AD66-06085A179872}" type="slidenum">
              <a:rPr lang="en-US" altLang="zh-CN" smtClean="0"/>
              <a:pPr>
                <a:spcBef>
                  <a:spcPct val="0"/>
                </a:spcBef>
              </a:pPr>
              <a:t>40</a:t>
            </a:fld>
            <a:endParaRPr lang="en-US" altLang="zh-CN" smtClean="0"/>
          </a:p>
        </p:txBody>
      </p:sp>
      <p:sp>
        <p:nvSpPr>
          <p:cNvPr id="49155"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127917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DFC11093-EA5C-404F-931C-64214FE77AE3}" type="slidenum">
              <a:rPr lang="en-US" altLang="zh-CN" smtClean="0"/>
              <a:pPr>
                <a:spcBef>
                  <a:spcPct val="0"/>
                </a:spcBef>
              </a:pPr>
              <a:t>41</a:t>
            </a:fld>
            <a:endParaRPr lang="en-US" altLang="zh-CN" smtClean="0"/>
          </a:p>
        </p:txBody>
      </p:sp>
      <p:sp>
        <p:nvSpPr>
          <p:cNvPr id="51203"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189997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36CD8466-B2C5-450B-81A0-1DA8E4281CBB}" type="slidenum">
              <a:rPr lang="en-US" altLang="zh-CN" smtClean="0"/>
              <a:pPr>
                <a:spcBef>
                  <a:spcPct val="0"/>
                </a:spcBef>
              </a:pPr>
              <a:t>42</a:t>
            </a:fld>
            <a:endParaRPr lang="en-US" altLang="zh-CN" smtClean="0"/>
          </a:p>
        </p:txBody>
      </p:sp>
      <p:sp>
        <p:nvSpPr>
          <p:cNvPr id="53251"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57637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5F1B8221-C505-4A53-8159-82B70B31F09B}" type="slidenum">
              <a:rPr lang="en-US" altLang="zh-CN" smtClean="0"/>
              <a:pPr>
                <a:spcBef>
                  <a:spcPct val="0"/>
                </a:spcBef>
              </a:pPr>
              <a:t>43</a:t>
            </a:fld>
            <a:endParaRPr lang="en-US" altLang="zh-CN" smtClean="0"/>
          </a:p>
        </p:txBody>
      </p:sp>
      <p:sp>
        <p:nvSpPr>
          <p:cNvPr id="55299"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769591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E5B73C32-3A9F-4FBD-AB36-7553BFFD56D0}" type="slidenum">
              <a:rPr lang="en-US" altLang="zh-CN" smtClean="0"/>
              <a:pPr>
                <a:spcBef>
                  <a:spcPct val="0"/>
                </a:spcBef>
              </a:pPr>
              <a:t>44</a:t>
            </a:fld>
            <a:endParaRPr lang="en-US" altLang="zh-CN" smtClean="0"/>
          </a:p>
        </p:txBody>
      </p:sp>
      <p:sp>
        <p:nvSpPr>
          <p:cNvPr id="57347"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189148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spcBef>
                <a:spcPct val="30000"/>
              </a:spcBef>
              <a:defRPr sz="1300">
                <a:solidFill>
                  <a:schemeClr val="tx1"/>
                </a:solidFill>
                <a:latin typeface="Times New Roman" panose="02020603050405020304" pitchFamily="18" charset="0"/>
                <a:ea typeface="宋体" panose="02010600030101010101" pitchFamily="2" charset="-122"/>
              </a:defRPr>
            </a:lvl1pPr>
            <a:lvl2pPr marL="804763" indent="-309524">
              <a:spcBef>
                <a:spcPct val="30000"/>
              </a:spcBef>
              <a:defRPr sz="1300">
                <a:solidFill>
                  <a:schemeClr val="tx1"/>
                </a:solidFill>
                <a:latin typeface="Times New Roman" panose="02020603050405020304" pitchFamily="18" charset="0"/>
                <a:ea typeface="宋体" panose="02010600030101010101" pitchFamily="2" charset="-122"/>
              </a:defRPr>
            </a:lvl2pPr>
            <a:lvl3pPr marL="1238098" indent="-247620">
              <a:spcBef>
                <a:spcPct val="30000"/>
              </a:spcBef>
              <a:defRPr sz="1300">
                <a:solidFill>
                  <a:schemeClr val="tx1"/>
                </a:solidFill>
                <a:latin typeface="Times New Roman" panose="02020603050405020304" pitchFamily="18" charset="0"/>
                <a:ea typeface="宋体" panose="02010600030101010101" pitchFamily="2" charset="-122"/>
              </a:defRPr>
            </a:lvl3pPr>
            <a:lvl4pPr marL="1733337" indent="-247620">
              <a:spcBef>
                <a:spcPct val="30000"/>
              </a:spcBef>
              <a:defRPr sz="1300">
                <a:solidFill>
                  <a:schemeClr val="tx1"/>
                </a:solidFill>
                <a:latin typeface="Times New Roman" panose="02020603050405020304" pitchFamily="18" charset="0"/>
                <a:ea typeface="宋体" panose="02010600030101010101" pitchFamily="2" charset="-122"/>
              </a:defRPr>
            </a:lvl4pPr>
            <a:lvl5pPr marL="2228576" indent="-247620">
              <a:spcBef>
                <a:spcPct val="30000"/>
              </a:spcBef>
              <a:defRPr sz="1300">
                <a:solidFill>
                  <a:schemeClr val="tx1"/>
                </a:solidFill>
                <a:latin typeface="Times New Roman" panose="02020603050405020304" pitchFamily="18" charset="0"/>
                <a:ea typeface="宋体" panose="02010600030101010101" pitchFamily="2" charset="-122"/>
              </a:defRPr>
            </a:lvl5pPr>
            <a:lvl6pPr marL="2723815"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6pPr>
            <a:lvl7pPr marL="3219054"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7pPr>
            <a:lvl8pPr marL="3714293"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8pPr>
            <a:lvl9pPr marL="4209532" indent="-247620" eaLnBrk="0" fontAlgn="base" hangingPunct="0">
              <a:spcBef>
                <a:spcPct val="30000"/>
              </a:spcBef>
              <a:spcAft>
                <a:spcPct val="0"/>
              </a:spcAft>
              <a:defRPr sz="1300">
                <a:solidFill>
                  <a:schemeClr val="tx1"/>
                </a:solidFill>
                <a:latin typeface="Times New Roman" panose="02020603050405020304" pitchFamily="18" charset="0"/>
                <a:ea typeface="宋体" panose="02010600030101010101" pitchFamily="2" charset="-122"/>
              </a:defRPr>
            </a:lvl9pPr>
          </a:lstStyle>
          <a:p>
            <a:pPr>
              <a:spcBef>
                <a:spcPct val="0"/>
              </a:spcBef>
            </a:pPr>
            <a:fld id="{99ABEB62-B78D-4CCA-B951-0962778416B2}" type="slidenum">
              <a:rPr lang="en-US" altLang="zh-CN" smtClean="0"/>
              <a:pPr>
                <a:spcBef>
                  <a:spcPct val="0"/>
                </a:spcBef>
              </a:pPr>
              <a:t>45</a:t>
            </a:fld>
            <a:endParaRPr lang="en-US" altLang="zh-CN" smtClean="0"/>
          </a:p>
        </p:txBody>
      </p:sp>
      <p:sp>
        <p:nvSpPr>
          <p:cNvPr id="59395" name="Rectangle 2"/>
          <p:cNvSpPr>
            <a:spLocks noGrp="1" noRot="1" noChangeAspect="1" noChangeArrowheads="1" noTextEdit="1"/>
          </p:cNvSpPr>
          <p:nvPr>
            <p:ph type="sldImg"/>
          </p:nvPr>
        </p:nvSpPr>
        <p:spPr>
          <a:xfrm>
            <a:off x="560388" y="430213"/>
            <a:ext cx="6173787" cy="4630737"/>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3"/>
          <p:cNvSpPr>
            <a:spLocks noGrp="1" noChangeArrowheads="1"/>
          </p:cNvSpPr>
          <p:nvPr>
            <p:ph type="body" idx="1"/>
          </p:nvPr>
        </p:nvSpPr>
        <p:spPr>
          <a:xfrm>
            <a:off x="591608" y="6053703"/>
            <a:ext cx="6113286" cy="3688725"/>
          </a:xfrm>
          <a:noFill/>
        </p:spPr>
        <p:txBody>
          <a:bodyPr/>
          <a:lstStyle/>
          <a:p>
            <a:endParaRPr lang="zh-CN" altLang="zh-CN" smtClean="0"/>
          </a:p>
        </p:txBody>
      </p:sp>
    </p:spTree>
    <p:extLst>
      <p:ext uri="{BB962C8B-B14F-4D97-AF65-F5344CB8AC3E}">
        <p14:creationId xmlns:p14="http://schemas.microsoft.com/office/powerpoint/2010/main" val="220064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grpSp>
      <p:sp>
        <p:nvSpPr>
          <p:cNvPr id="187404"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87405"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smtClean="0"/>
            </a:lvl1pPr>
          </a:lstStyle>
          <a:p>
            <a:pPr>
              <a:defRPr/>
            </a:pPr>
            <a:fld id="{B9E3C0DD-B3B1-4D30-96A1-EA6B5BFAE63A}" type="datetime10">
              <a:rPr lang="zh-CN" altLang="en-US"/>
              <a:pPr>
                <a:defRPr/>
              </a:pPr>
              <a:t>12:06</a:t>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D9C09377-9E40-423A-ABC1-04B24451A943}" type="slidenum">
              <a:rPr lang="en-US" altLang="zh-CN"/>
              <a:pPr>
                <a:defRPr/>
              </a:pPr>
              <a:t>‹#›</a:t>
            </a:fld>
            <a:endParaRPr lang="en-US" altLang="zh-CN"/>
          </a:p>
        </p:txBody>
      </p:sp>
    </p:spTree>
    <p:extLst>
      <p:ext uri="{BB962C8B-B14F-4D97-AF65-F5344CB8AC3E}">
        <p14:creationId xmlns:p14="http://schemas.microsoft.com/office/powerpoint/2010/main" val="24639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BD78FE3E-BD5F-4E11-8D46-14155D488376}" type="datetime10">
              <a:rPr lang="zh-CN" altLang="en-US"/>
              <a:pPr>
                <a:defRPr/>
              </a:pPr>
              <a:t>12:06</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5308526F-2BF3-41D0-8620-53064B62094D}" type="slidenum">
              <a:rPr lang="en-US" altLang="zh-CN"/>
              <a:pPr>
                <a:defRPr/>
              </a:pPr>
              <a:t>‹#›</a:t>
            </a:fld>
            <a:endParaRPr lang="en-US" altLang="zh-CN"/>
          </a:p>
        </p:txBody>
      </p:sp>
    </p:spTree>
    <p:extLst>
      <p:ext uri="{BB962C8B-B14F-4D97-AF65-F5344CB8AC3E}">
        <p14:creationId xmlns:p14="http://schemas.microsoft.com/office/powerpoint/2010/main" val="248028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854ED935-9567-4640-ADC0-5C06CA14E9BB}" type="datetime10">
              <a:rPr lang="zh-CN" altLang="en-US"/>
              <a:pPr>
                <a:defRPr/>
              </a:pPr>
              <a:t>12:06</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576FD8E-58A4-4392-91B5-740DEC3AE03B}" type="slidenum">
              <a:rPr lang="en-US" altLang="zh-CN"/>
              <a:pPr>
                <a:defRPr/>
              </a:pPr>
              <a:t>‹#›</a:t>
            </a:fld>
            <a:endParaRPr lang="en-US" altLang="zh-CN"/>
          </a:p>
        </p:txBody>
      </p:sp>
    </p:spTree>
    <p:extLst>
      <p:ext uri="{BB962C8B-B14F-4D97-AF65-F5344CB8AC3E}">
        <p14:creationId xmlns:p14="http://schemas.microsoft.com/office/powerpoint/2010/main" val="2455093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fld id="{7A11274C-0EA0-4A08-B16C-05DA1825B588}" type="datetime10">
              <a:rPr lang="zh-CN" altLang="en-US"/>
              <a:pPr>
                <a:defRPr/>
              </a:pPr>
              <a:t>12:06</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4EF0F7FE-6C61-4673-99F7-59D5CB5AFFD1}" type="slidenum">
              <a:rPr lang="en-US" altLang="zh-CN"/>
              <a:pPr>
                <a:defRPr/>
              </a:pPr>
              <a:t>‹#›</a:t>
            </a:fld>
            <a:endParaRPr lang="en-US" altLang="zh-CN"/>
          </a:p>
        </p:txBody>
      </p:sp>
    </p:spTree>
    <p:extLst>
      <p:ext uri="{BB962C8B-B14F-4D97-AF65-F5344CB8AC3E}">
        <p14:creationId xmlns:p14="http://schemas.microsoft.com/office/powerpoint/2010/main" val="314271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fld id="{A2CB478F-E441-4094-B511-BCC03E5DC457}" type="datetime10">
              <a:rPr lang="zh-CN" altLang="en-US"/>
              <a:pPr>
                <a:defRPr/>
              </a:pPr>
              <a:t>12:06</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8063BA2F-2099-4FC4-9FB1-758A5C0AB451}" type="slidenum">
              <a:rPr lang="en-US" altLang="zh-CN"/>
              <a:pPr>
                <a:defRPr/>
              </a:pPr>
              <a:t>‹#›</a:t>
            </a:fld>
            <a:endParaRPr lang="en-US" altLang="zh-CN"/>
          </a:p>
        </p:txBody>
      </p:sp>
    </p:spTree>
    <p:extLst>
      <p:ext uri="{BB962C8B-B14F-4D97-AF65-F5344CB8AC3E}">
        <p14:creationId xmlns:p14="http://schemas.microsoft.com/office/powerpoint/2010/main" val="233170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fld id="{42817C75-897E-4F6E-AC64-98FE53466F40}" type="datetime10">
              <a:rPr lang="zh-CN" altLang="en-US"/>
              <a:pPr>
                <a:defRPr/>
              </a:pPr>
              <a:t>12:06</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6BFCB5E3-412A-4160-BC43-62ACC3ABE8E8}" type="slidenum">
              <a:rPr lang="en-US" altLang="zh-CN"/>
              <a:pPr>
                <a:defRPr/>
              </a:pPr>
              <a:t>‹#›</a:t>
            </a:fld>
            <a:endParaRPr lang="en-US" altLang="zh-CN"/>
          </a:p>
        </p:txBody>
      </p:sp>
    </p:spTree>
    <p:extLst>
      <p:ext uri="{BB962C8B-B14F-4D97-AF65-F5344CB8AC3E}">
        <p14:creationId xmlns:p14="http://schemas.microsoft.com/office/powerpoint/2010/main" val="1632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D05CA793-A3F3-4B28-9EE4-911C127B8979}" type="datetime10">
              <a:rPr lang="zh-CN" altLang="en-US"/>
              <a:pPr>
                <a:defRPr/>
              </a:pPr>
              <a:t>12:06</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DE226A72-A7E9-4165-8491-1B1BE6A46F55}" type="slidenum">
              <a:rPr lang="en-US" altLang="zh-CN"/>
              <a:pPr>
                <a:defRPr/>
              </a:pPr>
              <a:t>‹#›</a:t>
            </a:fld>
            <a:endParaRPr lang="en-US" altLang="zh-CN"/>
          </a:p>
        </p:txBody>
      </p:sp>
    </p:spTree>
    <p:extLst>
      <p:ext uri="{BB962C8B-B14F-4D97-AF65-F5344CB8AC3E}">
        <p14:creationId xmlns:p14="http://schemas.microsoft.com/office/powerpoint/2010/main" val="395923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fld id="{F57901DD-4F15-46F7-92C3-A1A02B1120AD}" type="datetime10">
              <a:rPr lang="zh-CN" altLang="en-US"/>
              <a:pPr>
                <a:defRPr/>
              </a:pPr>
              <a:t>12:06</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C8942D18-955D-4C65-8D10-740CFBEFB550}" type="slidenum">
              <a:rPr lang="en-US" altLang="zh-CN"/>
              <a:pPr>
                <a:defRPr/>
              </a:pPr>
              <a:t>‹#›</a:t>
            </a:fld>
            <a:endParaRPr lang="en-US" altLang="zh-CN"/>
          </a:p>
        </p:txBody>
      </p:sp>
    </p:spTree>
    <p:extLst>
      <p:ext uri="{BB962C8B-B14F-4D97-AF65-F5344CB8AC3E}">
        <p14:creationId xmlns:p14="http://schemas.microsoft.com/office/powerpoint/2010/main" val="379602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fld id="{DE34CAB9-A665-4806-BACD-7D95477140DD}" type="datetime10">
              <a:rPr lang="zh-CN" altLang="en-US"/>
              <a:pPr>
                <a:defRPr/>
              </a:pPr>
              <a:t>12:06</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4051354B-DC71-4CA6-A178-2C18768D3E21}" type="slidenum">
              <a:rPr lang="en-US" altLang="zh-CN"/>
              <a:pPr>
                <a:defRPr/>
              </a:pPr>
              <a:t>‹#›</a:t>
            </a:fld>
            <a:endParaRPr lang="en-US" altLang="zh-CN"/>
          </a:p>
        </p:txBody>
      </p:sp>
    </p:spTree>
    <p:extLst>
      <p:ext uri="{BB962C8B-B14F-4D97-AF65-F5344CB8AC3E}">
        <p14:creationId xmlns:p14="http://schemas.microsoft.com/office/powerpoint/2010/main" val="159630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fld id="{0A00EBFA-F40D-437C-AC4F-5CFC76771B27}" type="datetime10">
              <a:rPr lang="zh-CN" altLang="en-US"/>
              <a:pPr>
                <a:defRPr/>
              </a:pPr>
              <a:t>12:06</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6B806C3A-C94D-4028-A92F-89B77EB86C12}" type="slidenum">
              <a:rPr lang="en-US" altLang="zh-CN"/>
              <a:pPr>
                <a:defRPr/>
              </a:pPr>
              <a:t>‹#›</a:t>
            </a:fld>
            <a:endParaRPr lang="en-US" altLang="zh-CN"/>
          </a:p>
        </p:txBody>
      </p:sp>
    </p:spTree>
    <p:extLst>
      <p:ext uri="{BB962C8B-B14F-4D97-AF65-F5344CB8AC3E}">
        <p14:creationId xmlns:p14="http://schemas.microsoft.com/office/powerpoint/2010/main" val="213158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45C8146B-686D-4AA4-88AD-83CAF94C42CB}" type="datetime10">
              <a:rPr lang="zh-CN" altLang="en-US"/>
              <a:pPr>
                <a:defRPr/>
              </a:pPr>
              <a:t>12:06</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6F8C62F3-8DC9-44C3-A91E-F7FB34354F9C}" type="slidenum">
              <a:rPr lang="en-US" altLang="zh-CN"/>
              <a:pPr>
                <a:defRPr/>
              </a:pPr>
              <a:t>‹#›</a:t>
            </a:fld>
            <a:endParaRPr lang="en-US" altLang="zh-CN"/>
          </a:p>
        </p:txBody>
      </p:sp>
    </p:spTree>
    <p:extLst>
      <p:ext uri="{BB962C8B-B14F-4D97-AF65-F5344CB8AC3E}">
        <p14:creationId xmlns:p14="http://schemas.microsoft.com/office/powerpoint/2010/main" val="134902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8240DCFB-AD6C-4867-B866-177C7A068DB8}" type="datetime10">
              <a:rPr lang="zh-CN" altLang="en-US"/>
              <a:pPr>
                <a:defRPr/>
              </a:pPr>
              <a:t>12:06</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82BB72CB-59DA-45E4-B293-D33B3C2B3061}" type="slidenum">
              <a:rPr lang="en-US" altLang="zh-CN"/>
              <a:pPr>
                <a:defRPr/>
              </a:pPr>
              <a:t>‹#›</a:t>
            </a:fld>
            <a:endParaRPr lang="en-US" altLang="zh-CN"/>
          </a:p>
        </p:txBody>
      </p:sp>
    </p:spTree>
    <p:extLst>
      <p:ext uri="{BB962C8B-B14F-4D97-AF65-F5344CB8AC3E}">
        <p14:creationId xmlns:p14="http://schemas.microsoft.com/office/powerpoint/2010/main" val="229856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64B6A315-2E74-45A4-906C-9919B57C1D2C}" type="datetime10">
              <a:rPr lang="zh-CN" altLang="en-US"/>
              <a:pPr>
                <a:defRPr/>
              </a:pPr>
              <a:t>12:06</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78849E2D-C54C-4F43-8D98-D7A779253D4F}" type="slidenum">
              <a:rPr lang="en-US" altLang="zh-CN"/>
              <a:pPr>
                <a:defRPr/>
              </a:pPr>
              <a:t>‹#›</a:t>
            </a:fld>
            <a:endParaRPr lang="en-US" altLang="zh-CN"/>
          </a:p>
        </p:txBody>
      </p:sp>
    </p:spTree>
    <p:extLst>
      <p:ext uri="{BB962C8B-B14F-4D97-AF65-F5344CB8AC3E}">
        <p14:creationId xmlns:p14="http://schemas.microsoft.com/office/powerpoint/2010/main" val="393091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sz="2400" smtClean="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6377"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smtClean="0">
                <a:latin typeface="Arial" pitchFamily="34" charset="0"/>
              </a:defRPr>
            </a:lvl1pPr>
          </a:lstStyle>
          <a:p>
            <a:pPr>
              <a:defRPr/>
            </a:pPr>
            <a:fld id="{57426D75-78EB-4BB6-8C97-AFDEE8DEA77D}" type="datetime10">
              <a:rPr lang="zh-CN" altLang="en-US"/>
              <a:pPr>
                <a:defRPr/>
              </a:pPr>
              <a:t>12:06</a:t>
            </a:fld>
            <a:endParaRPr lang="en-US" altLang="zh-CN"/>
          </a:p>
        </p:txBody>
      </p:sp>
      <p:sp>
        <p:nvSpPr>
          <p:cNvPr id="186378"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pitchFamily="34" charset="0"/>
              </a:defRPr>
            </a:lvl1pPr>
          </a:lstStyle>
          <a:p>
            <a:pPr>
              <a:defRPr/>
            </a:pPr>
            <a:endParaRPr lang="en-US" altLang="zh-CN"/>
          </a:p>
        </p:txBody>
      </p:sp>
      <p:sp>
        <p:nvSpPr>
          <p:cNvPr id="186379"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1F91ED47-EA5C-4161-9D7A-E80FB665F799}" type="slidenum">
              <a:rPr lang="en-US" altLang="zh-CN"/>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78"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itchFamily="34" charset="0"/>
          <a:ea typeface="宋体" pitchFamily="2" charset="-122"/>
        </a:defRPr>
      </a:lvl2pPr>
      <a:lvl3pPr algn="l" rtl="0" eaLnBrk="0" fontAlgn="base" hangingPunct="0">
        <a:spcBef>
          <a:spcPct val="0"/>
        </a:spcBef>
        <a:spcAft>
          <a:spcPct val="0"/>
        </a:spcAft>
        <a:defRPr sz="3800">
          <a:solidFill>
            <a:schemeClr val="tx2"/>
          </a:solidFill>
          <a:latin typeface="Arial" pitchFamily="34" charset="0"/>
          <a:ea typeface="宋体" pitchFamily="2" charset="-122"/>
        </a:defRPr>
      </a:lvl3pPr>
      <a:lvl4pPr algn="l" rtl="0" eaLnBrk="0" fontAlgn="base" hangingPunct="0">
        <a:spcBef>
          <a:spcPct val="0"/>
        </a:spcBef>
        <a:spcAft>
          <a:spcPct val="0"/>
        </a:spcAft>
        <a:defRPr sz="3800">
          <a:solidFill>
            <a:schemeClr val="tx2"/>
          </a:solidFill>
          <a:latin typeface="Arial" pitchFamily="34" charset="0"/>
          <a:ea typeface="宋体" pitchFamily="2" charset="-122"/>
        </a:defRPr>
      </a:lvl4pPr>
      <a:lvl5pPr algn="l" rtl="0" eaLnBrk="0" fontAlgn="base" hangingPunct="0">
        <a:spcBef>
          <a:spcPct val="0"/>
        </a:spcBef>
        <a:spcAft>
          <a:spcPct val="0"/>
        </a:spcAft>
        <a:defRPr sz="3800">
          <a:solidFill>
            <a:schemeClr val="tx2"/>
          </a:solidFill>
          <a:latin typeface="Arial" pitchFamily="34" charset="0"/>
          <a:ea typeface="宋体" pitchFamily="2" charset="-122"/>
        </a:defRPr>
      </a:lvl5pPr>
      <a:lvl6pPr marL="457200" algn="l" rtl="0" fontAlgn="base">
        <a:spcBef>
          <a:spcPct val="0"/>
        </a:spcBef>
        <a:spcAft>
          <a:spcPct val="0"/>
        </a:spcAft>
        <a:defRPr sz="3800">
          <a:solidFill>
            <a:schemeClr val="tx2"/>
          </a:solidFill>
          <a:latin typeface="Arial" pitchFamily="34" charset="0"/>
          <a:ea typeface="宋体" pitchFamily="2" charset="-122"/>
        </a:defRPr>
      </a:lvl6pPr>
      <a:lvl7pPr marL="914400" algn="l" rtl="0" fontAlgn="base">
        <a:spcBef>
          <a:spcPct val="0"/>
        </a:spcBef>
        <a:spcAft>
          <a:spcPct val="0"/>
        </a:spcAft>
        <a:defRPr sz="3800">
          <a:solidFill>
            <a:schemeClr val="tx2"/>
          </a:solidFill>
          <a:latin typeface="Arial" pitchFamily="34" charset="0"/>
          <a:ea typeface="宋体" pitchFamily="2" charset="-122"/>
        </a:defRPr>
      </a:lvl7pPr>
      <a:lvl8pPr marL="1371600" algn="l" rtl="0" fontAlgn="base">
        <a:spcBef>
          <a:spcPct val="0"/>
        </a:spcBef>
        <a:spcAft>
          <a:spcPct val="0"/>
        </a:spcAft>
        <a:defRPr sz="3800">
          <a:solidFill>
            <a:schemeClr val="tx2"/>
          </a:solidFill>
          <a:latin typeface="Arial" pitchFamily="34" charset="0"/>
          <a:ea typeface="宋体" pitchFamily="2" charset="-122"/>
        </a:defRPr>
      </a:lvl8pPr>
      <a:lvl9pPr marL="1828800" algn="l" rtl="0" fontAlgn="base">
        <a:spcBef>
          <a:spcPct val="0"/>
        </a:spcBef>
        <a:spcAft>
          <a:spcPct val="0"/>
        </a:spcAft>
        <a:defRPr sz="38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Visio_2003-2010___1.vsd"/></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audio" Target="../media/audio4.wav"/><Relationship Id="rId4" Type="http://schemas.openxmlformats.org/officeDocument/2006/relationships/audio" Target="../media/audio1.wav"/></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ctrTitle"/>
          </p:nvPr>
        </p:nvSpPr>
        <p:spPr>
          <a:xfrm>
            <a:off x="685800" y="2327275"/>
            <a:ext cx="7772400" cy="825500"/>
          </a:xfrm>
        </p:spPr>
        <p:txBody>
          <a:bodyPr/>
          <a:lstStyle/>
          <a:p>
            <a:pPr algn="ctr" eaLnBrk="1" hangingPunct="1">
              <a:defRPr/>
            </a:pPr>
            <a:r>
              <a:rPr lang="zh-CN" sz="4800" smtClean="0">
                <a:effectLst>
                  <a:outerShdw blurRad="38100" dist="38100" dir="2700000" algn="tl">
                    <a:srgbClr val="C0C0C0"/>
                  </a:outerShdw>
                </a:effectLst>
                <a:latin typeface="黑体" pitchFamily="49" charset="-122"/>
              </a:rPr>
              <a:t>第4章	数组与字符串</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5300" y="0"/>
            <a:ext cx="8229600" cy="795338"/>
          </a:xfrm>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15363" name="Rectangle 3"/>
          <p:cNvSpPr>
            <a:spLocks noGrp="1" noChangeArrowheads="1"/>
          </p:cNvSpPr>
          <p:nvPr>
            <p:ph type="body" idx="1"/>
          </p:nvPr>
        </p:nvSpPr>
        <p:spPr>
          <a:xfrm>
            <a:off x="455613" y="763588"/>
            <a:ext cx="8229600" cy="4530725"/>
          </a:xfrm>
        </p:spPr>
        <p:txBody>
          <a:bodyPr/>
          <a:lstStyle/>
          <a:p>
            <a:pPr eaLnBrk="1" hangingPunct="1"/>
            <a:r>
              <a:rPr lang="zh-CN" altLang="en-US" smtClean="0">
                <a:solidFill>
                  <a:srgbClr val="FF0000"/>
                </a:solidFill>
                <a:latin typeface="宋体" panose="02010600030101010101" pitchFamily="2" charset="-122"/>
              </a:rPr>
              <a:t>对称矩阵</a:t>
            </a:r>
          </a:p>
          <a:p>
            <a:pPr eaLnBrk="1" hangingPunct="1">
              <a:lnSpc>
                <a:spcPct val="90000"/>
              </a:lnSpc>
              <a:buFont typeface="Wingdings" panose="05000000000000000000" pitchFamily="2" charset="2"/>
              <a:buNone/>
            </a:pPr>
            <a:r>
              <a:rPr lang="zh-CN" altLang="en-US" smtClean="0">
                <a:latin typeface="宋体" panose="02010600030101010101" pitchFamily="2" charset="-122"/>
              </a:rPr>
              <a:t>	</a:t>
            </a:r>
            <a:r>
              <a:rPr lang="zh-CN" altLang="en-US" sz="2400" smtClean="0">
                <a:latin typeface="宋体" panose="02010600030101010101" pitchFamily="2" charset="-122"/>
              </a:rPr>
              <a:t>在一个</a:t>
            </a:r>
            <a:r>
              <a:rPr lang="en-US" altLang="zh-CN" sz="2400" smtClean="0">
                <a:latin typeface="宋体" panose="02010600030101010101" pitchFamily="2" charset="-122"/>
              </a:rPr>
              <a:t>n</a:t>
            </a:r>
            <a:r>
              <a:rPr lang="zh-CN" altLang="en-US" sz="2400" smtClean="0">
                <a:latin typeface="宋体" panose="02010600030101010101" pitchFamily="2" charset="-122"/>
              </a:rPr>
              <a:t>阶方阵</a:t>
            </a:r>
            <a:r>
              <a:rPr lang="en-US" altLang="zh-CN" sz="2400" smtClean="0">
                <a:latin typeface="宋体" panose="02010600030101010101" pitchFamily="2" charset="-122"/>
              </a:rPr>
              <a:t>A</a:t>
            </a:r>
            <a:r>
              <a:rPr lang="zh-CN" altLang="en-US" sz="2400" smtClean="0">
                <a:latin typeface="宋体" panose="02010600030101010101" pitchFamily="2" charset="-122"/>
              </a:rPr>
              <a:t>中，若元素满足下述性质：</a:t>
            </a:r>
            <a:r>
              <a:rPr lang="en-US" altLang="zh-CN" sz="2400" b="1" smtClean="0"/>
              <a:t>a</a:t>
            </a:r>
            <a:r>
              <a:rPr lang="en-US" altLang="zh-CN" sz="2400" b="1" baseline="-18000" smtClean="0"/>
              <a:t>ij</a:t>
            </a:r>
            <a:r>
              <a:rPr lang="en-US" altLang="zh-CN" sz="2400" b="1" smtClean="0"/>
              <a:t>=a</a:t>
            </a:r>
            <a:r>
              <a:rPr lang="en-US" altLang="zh-CN" sz="2400" b="1" baseline="-18000" smtClean="0"/>
              <a:t>ji</a:t>
            </a:r>
            <a:r>
              <a:rPr lang="en-US" altLang="zh-CN" sz="2400" b="1" smtClean="0"/>
              <a:t>  0≤i,j≤n-1</a:t>
            </a:r>
          </a:p>
          <a:p>
            <a:pPr eaLnBrk="1" hangingPunct="1">
              <a:lnSpc>
                <a:spcPct val="90000"/>
              </a:lnSpc>
              <a:buFont typeface="Wingdings" panose="05000000000000000000" pitchFamily="2" charset="2"/>
              <a:buNone/>
            </a:pPr>
            <a:r>
              <a:rPr lang="en-US" altLang="zh-CN" sz="2400" smtClean="0">
                <a:latin typeface="宋体" panose="02010600030101010101" pitchFamily="2" charset="-122"/>
              </a:rPr>
              <a:t>  </a:t>
            </a:r>
            <a:r>
              <a:rPr lang="zh-CN" altLang="en-US" sz="2400" smtClean="0">
                <a:latin typeface="宋体" panose="02010600030101010101" pitchFamily="2" charset="-122"/>
              </a:rPr>
              <a:t>则称</a:t>
            </a:r>
            <a:r>
              <a:rPr lang="en-US" altLang="zh-CN" sz="2400" smtClean="0">
                <a:latin typeface="宋体" panose="02010600030101010101" pitchFamily="2" charset="-122"/>
              </a:rPr>
              <a:t>A</a:t>
            </a:r>
            <a:r>
              <a:rPr lang="zh-CN" altLang="en-US" sz="2400" smtClean="0">
                <a:latin typeface="宋体" panose="02010600030101010101" pitchFamily="2" charset="-122"/>
              </a:rPr>
              <a:t>为</a:t>
            </a:r>
            <a:r>
              <a:rPr lang="zh-CN" altLang="en-US" sz="2400" smtClean="0">
                <a:solidFill>
                  <a:schemeClr val="tx2"/>
                </a:solidFill>
                <a:latin typeface="宋体" panose="02010600030101010101" pitchFamily="2" charset="-122"/>
              </a:rPr>
              <a:t>对称矩阵</a:t>
            </a:r>
            <a:r>
              <a:rPr lang="zh-CN" altLang="en-US" sz="2400" smtClean="0">
                <a:latin typeface="宋体" panose="02010600030101010101" pitchFamily="2" charset="-122"/>
              </a:rPr>
              <a:t>。如图是一个</a:t>
            </a:r>
            <a:r>
              <a:rPr lang="en-US" altLang="zh-CN" sz="2400" smtClean="0">
                <a:latin typeface="宋体" panose="02010600030101010101" pitchFamily="2" charset="-122"/>
              </a:rPr>
              <a:t>5</a:t>
            </a:r>
            <a:r>
              <a:rPr lang="zh-CN" altLang="en-US" sz="2400" smtClean="0">
                <a:latin typeface="宋体" panose="02010600030101010101" pitchFamily="2" charset="-122"/>
              </a:rPr>
              <a:t>阶对称矩阵。</a:t>
            </a:r>
          </a:p>
          <a:p>
            <a:pPr eaLnBrk="1" hangingPunct="1">
              <a:lnSpc>
                <a:spcPct val="90000"/>
              </a:lnSpc>
              <a:buFont typeface="Wingdings" panose="05000000000000000000" pitchFamily="2" charset="2"/>
              <a:buNone/>
            </a:pPr>
            <a:endParaRPr lang="zh-CN" altLang="en-US" smtClean="0">
              <a:latin typeface="宋体" panose="02010600030101010101" pitchFamily="2" charset="-122"/>
            </a:endParaRPr>
          </a:p>
          <a:p>
            <a:pPr eaLnBrk="1" hangingPunct="1">
              <a:lnSpc>
                <a:spcPct val="90000"/>
              </a:lnSpc>
              <a:buFont typeface="Wingdings" panose="05000000000000000000" pitchFamily="2" charset="2"/>
              <a:buNone/>
            </a:pPr>
            <a:r>
              <a:rPr lang="zh-CN" altLang="en-US" smtClean="0">
                <a:latin typeface="宋体" panose="02010600030101010101" pitchFamily="2" charset="-122"/>
              </a:rPr>
              <a:t>	</a:t>
            </a:r>
          </a:p>
          <a:p>
            <a:pPr eaLnBrk="1" hangingPunct="1">
              <a:lnSpc>
                <a:spcPct val="90000"/>
              </a:lnSpc>
              <a:buFont typeface="Wingdings" panose="05000000000000000000" pitchFamily="2" charset="2"/>
              <a:buNone/>
            </a:pPr>
            <a:endParaRPr lang="zh-CN" altLang="en-US"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smtClean="0">
                <a:latin typeface="宋体" panose="02010600030101010101" pitchFamily="2" charset="-122"/>
              </a:rPr>
              <a:t>  对称矩阵中的元素关于主对角线对称，故只要存储矩阵中上三角或下三角中的元素，让每两个对称的元素共享一个存储空间，这样，能节约近一半的存储空间。不失一般性，我们按“行优先顺序”存储主对角线（包括对角线）以下的元素，其存储形式如上图示。</a:t>
            </a:r>
          </a:p>
        </p:txBody>
      </p:sp>
      <p:grpSp>
        <p:nvGrpSpPr>
          <p:cNvPr id="15364" name="Group 4"/>
          <p:cNvGrpSpPr>
            <a:grpSpLocks/>
          </p:cNvGrpSpPr>
          <p:nvPr/>
        </p:nvGrpSpPr>
        <p:grpSpPr bwMode="auto">
          <a:xfrm>
            <a:off x="3124200" y="2643188"/>
            <a:ext cx="6019800" cy="1616075"/>
            <a:chOff x="0" y="0"/>
            <a:chExt cx="3792" cy="1018"/>
          </a:xfrm>
        </p:grpSpPr>
        <p:sp>
          <p:nvSpPr>
            <p:cNvPr id="15366" name="Rectangle 5"/>
            <p:cNvSpPr>
              <a:spLocks noChangeArrowheads="1"/>
            </p:cNvSpPr>
            <p:nvPr/>
          </p:nvSpPr>
          <p:spPr bwMode="auto">
            <a:xfrm>
              <a:off x="144" y="0"/>
              <a:ext cx="364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t>1   5   1   3   7           a</a:t>
              </a:r>
              <a:r>
                <a:rPr lang="en-US" altLang="zh-CN" sz="2000" baseline="-25000"/>
                <a:t>00</a:t>
              </a:r>
            </a:p>
            <a:p>
              <a:pPr eaLnBrk="1" hangingPunct="1">
                <a:spcBef>
                  <a:spcPct val="0"/>
                </a:spcBef>
                <a:buClrTx/>
                <a:buFontTx/>
                <a:buNone/>
              </a:pPr>
              <a:r>
                <a:rPr lang="en-US" altLang="zh-CN" sz="2000"/>
                <a:t>5   0   8   0   0           a</a:t>
              </a:r>
              <a:r>
                <a:rPr lang="en-US" altLang="zh-CN" sz="2000" baseline="-25000"/>
                <a:t>10</a:t>
              </a:r>
              <a:r>
                <a:rPr lang="en-US" altLang="zh-CN" sz="2000"/>
                <a:t>    a </a:t>
              </a:r>
              <a:r>
                <a:rPr lang="en-US" altLang="zh-CN" sz="2000" baseline="-25000"/>
                <a:t>11</a:t>
              </a:r>
            </a:p>
            <a:p>
              <a:pPr eaLnBrk="1" hangingPunct="1">
                <a:spcBef>
                  <a:spcPct val="0"/>
                </a:spcBef>
                <a:buClrTx/>
                <a:buFontTx/>
                <a:buNone/>
              </a:pPr>
              <a:r>
                <a:rPr lang="en-US" altLang="zh-CN" sz="2000"/>
                <a:t>1   8   9   2   6           a</a:t>
              </a:r>
              <a:r>
                <a:rPr lang="en-US" altLang="zh-CN" sz="2000" baseline="-25000"/>
                <a:t>20</a:t>
              </a:r>
              <a:r>
                <a:rPr lang="en-US" altLang="zh-CN" sz="2000"/>
                <a:t>    a</a:t>
              </a:r>
              <a:r>
                <a:rPr lang="en-US" altLang="zh-CN" sz="2000" baseline="-25000"/>
                <a:t>21</a:t>
              </a:r>
              <a:r>
                <a:rPr lang="en-US" altLang="zh-CN" sz="2000"/>
                <a:t>     a</a:t>
              </a:r>
              <a:r>
                <a:rPr lang="en-US" altLang="zh-CN" sz="2000" baseline="-25000"/>
                <a:t>23</a:t>
              </a:r>
            </a:p>
            <a:p>
              <a:pPr eaLnBrk="1" hangingPunct="1">
                <a:spcBef>
                  <a:spcPct val="0"/>
                </a:spcBef>
                <a:buClrTx/>
                <a:buFontTx/>
                <a:buNone/>
              </a:pPr>
              <a:r>
                <a:rPr lang="en-US" altLang="zh-CN" sz="2000"/>
                <a:t>3   0   2   5   1            ………………..</a:t>
              </a:r>
            </a:p>
            <a:p>
              <a:pPr eaLnBrk="1" hangingPunct="1">
                <a:spcBef>
                  <a:spcPct val="0"/>
                </a:spcBef>
                <a:buClrTx/>
                <a:buFontTx/>
                <a:buNone/>
              </a:pPr>
              <a:r>
                <a:rPr lang="en-US" altLang="zh-CN" sz="2000"/>
                <a:t>7   0   6   1   3           a</a:t>
              </a:r>
              <a:r>
                <a:rPr lang="en-US" altLang="zh-CN" sz="2000" baseline="-25000"/>
                <a:t>n-1</a:t>
              </a:r>
              <a:r>
                <a:rPr lang="en-US" altLang="zh-CN" sz="2000"/>
                <a:t> 0  a </a:t>
              </a:r>
              <a:r>
                <a:rPr lang="en-US" altLang="zh-CN" sz="2000" baseline="-25000"/>
                <a:t>n-1 1</a:t>
              </a:r>
              <a:r>
                <a:rPr lang="en-US" altLang="zh-CN" sz="2000"/>
                <a:t>  a </a:t>
              </a:r>
              <a:r>
                <a:rPr lang="en-US" altLang="zh-CN" sz="2000" baseline="-25000"/>
                <a:t>n-1 2</a:t>
              </a:r>
              <a:r>
                <a:rPr lang="en-US" altLang="zh-CN" sz="2000"/>
                <a:t> …a </a:t>
              </a:r>
              <a:r>
                <a:rPr lang="en-US" altLang="zh-CN" sz="2000" baseline="-25000"/>
                <a:t>n-1 n-1</a:t>
              </a:r>
            </a:p>
          </p:txBody>
        </p:sp>
        <p:grpSp>
          <p:nvGrpSpPr>
            <p:cNvPr id="15367" name="Group 6"/>
            <p:cNvGrpSpPr>
              <a:grpSpLocks/>
            </p:cNvGrpSpPr>
            <p:nvPr/>
          </p:nvGrpSpPr>
          <p:grpSpPr bwMode="auto">
            <a:xfrm>
              <a:off x="1248" y="48"/>
              <a:ext cx="96" cy="960"/>
              <a:chOff x="0" y="0"/>
              <a:chExt cx="96" cy="960"/>
            </a:xfrm>
          </p:grpSpPr>
          <p:sp>
            <p:nvSpPr>
              <p:cNvPr id="15372" name="Line 7"/>
              <p:cNvSpPr>
                <a:spLocks noChangeShapeType="1"/>
              </p:cNvSpPr>
              <p:nvPr/>
            </p:nvSpPr>
            <p:spPr bwMode="auto">
              <a:xfrm>
                <a:off x="96"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3" name="Line 8"/>
              <p:cNvSpPr>
                <a:spLocks noChangeShapeType="1"/>
              </p:cNvSpPr>
              <p:nvPr/>
            </p:nvSpPr>
            <p:spPr bwMode="auto">
              <a:xfrm flipH="1">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4" name="Line 9"/>
              <p:cNvSpPr>
                <a:spLocks noChangeShapeType="1"/>
              </p:cNvSpPr>
              <p:nvPr/>
            </p:nvSpPr>
            <p:spPr bwMode="auto">
              <a:xfrm flipH="1">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368" name="Group 10"/>
            <p:cNvGrpSpPr>
              <a:grpSpLocks/>
            </p:cNvGrpSpPr>
            <p:nvPr/>
          </p:nvGrpSpPr>
          <p:grpSpPr bwMode="auto">
            <a:xfrm>
              <a:off x="0" y="48"/>
              <a:ext cx="96" cy="960"/>
              <a:chOff x="0" y="0"/>
              <a:chExt cx="96" cy="960"/>
            </a:xfrm>
          </p:grpSpPr>
          <p:sp>
            <p:nvSpPr>
              <p:cNvPr id="15369" name="Line 11"/>
              <p:cNvSpPr>
                <a:spLocks noChangeShapeType="1"/>
              </p:cNvSpPr>
              <p:nvPr/>
            </p:nvSpPr>
            <p:spPr bwMode="auto">
              <a:xfrm flipH="1">
                <a:off x="0"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0" name="Line 12"/>
              <p:cNvSpPr>
                <a:spLocks noChangeShapeType="1"/>
              </p:cNvSpPr>
              <p:nvPr/>
            </p:nvSpPr>
            <p:spPr bwMode="auto">
              <a:xfrm>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1" name="Line 13"/>
              <p:cNvSpPr>
                <a:spLocks noChangeShapeType="1"/>
              </p:cNvSpPr>
              <p:nvPr/>
            </p:nvSpPr>
            <p:spPr bwMode="auto">
              <a:xfrm>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5365"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D907722-937F-4099-8DF8-189DAE24B57C}"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16387" name="Rectangle 3"/>
          <p:cNvSpPr>
            <a:spLocks noGrp="1" noChangeArrowheads="1"/>
          </p:cNvSpPr>
          <p:nvPr>
            <p:ph type="body" idx="1"/>
          </p:nvPr>
        </p:nvSpPr>
        <p:spPr>
          <a:xfrm>
            <a:off x="457200" y="1381125"/>
            <a:ext cx="8229600" cy="4530725"/>
          </a:xfrm>
        </p:spPr>
        <p:txBody>
          <a:bodyPr/>
          <a:lstStyle/>
          <a:p>
            <a:pPr eaLnBrk="1" hangingPunct="1">
              <a:lnSpc>
                <a:spcPct val="110000"/>
              </a:lnSpc>
            </a:pPr>
            <a:r>
              <a:rPr lang="zh-CN" altLang="en-US" sz="2800" smtClean="0">
                <a:latin typeface="宋体" panose="02010600030101010101" pitchFamily="2" charset="-122"/>
              </a:rPr>
              <a:t>对称矩阵的存储表示</a:t>
            </a:r>
          </a:p>
          <a:p>
            <a:pPr lvl="1" eaLnBrk="1" hangingPunct="1">
              <a:lnSpc>
                <a:spcPct val="110000"/>
              </a:lnSpc>
            </a:pPr>
            <a:r>
              <a:rPr lang="zh-CN" altLang="en-US" sz="2000" smtClean="0">
                <a:latin typeface="宋体" panose="02010600030101010101" pitchFamily="2" charset="-122"/>
              </a:rPr>
              <a:t>在这个下三角矩阵中，第</a:t>
            </a:r>
            <a:r>
              <a:rPr lang="en-US" altLang="zh-CN" sz="2000" smtClean="0">
                <a:latin typeface="宋体" panose="02010600030101010101" pitchFamily="2" charset="-122"/>
              </a:rPr>
              <a:t>i</a:t>
            </a:r>
            <a:r>
              <a:rPr lang="zh-CN" altLang="en-US" sz="2000" smtClean="0">
                <a:latin typeface="宋体" panose="02010600030101010101" pitchFamily="2" charset="-122"/>
              </a:rPr>
              <a:t>行恰有</a:t>
            </a:r>
            <a:r>
              <a:rPr lang="en-US" altLang="zh-CN" sz="2000" smtClean="0">
                <a:latin typeface="宋体" panose="02010600030101010101" pitchFamily="2" charset="-122"/>
              </a:rPr>
              <a:t>i+1</a:t>
            </a:r>
            <a:r>
              <a:rPr lang="zh-CN" altLang="en-US" sz="2000" smtClean="0">
                <a:latin typeface="宋体" panose="02010600030101010101" pitchFamily="2" charset="-122"/>
              </a:rPr>
              <a:t>个元素，元素总数为：</a:t>
            </a:r>
          </a:p>
          <a:p>
            <a:pPr lvl="1" eaLnBrk="1" hangingPunct="1">
              <a:lnSpc>
                <a:spcPct val="110000"/>
              </a:lnSpc>
              <a:buFont typeface="Wingdings" panose="05000000000000000000" pitchFamily="2" charset="2"/>
              <a:buNone/>
            </a:pPr>
            <a:r>
              <a:rPr lang="zh-CN" altLang="en-US" sz="2000" smtClean="0">
                <a:latin typeface="宋体" panose="02010600030101010101" pitchFamily="2" charset="-122"/>
              </a:rPr>
              <a:t>            </a:t>
            </a:r>
            <a:r>
              <a:rPr lang="zh-CN" altLang="en-US" sz="2000" b="1" smtClean="0">
                <a:sym typeface="Symbol" panose="05050102010706020507" pitchFamily="18" charset="2"/>
              </a:rPr>
              <a:t></a:t>
            </a:r>
            <a:r>
              <a:rPr lang="zh-CN" altLang="en-US" sz="2000" b="1" smtClean="0"/>
              <a:t> </a:t>
            </a:r>
            <a:r>
              <a:rPr lang="en-US" altLang="zh-CN" sz="2000" b="1" smtClean="0"/>
              <a:t>(i+1) = n(n+1)/2</a:t>
            </a:r>
          </a:p>
          <a:p>
            <a:pPr lvl="1" eaLnBrk="1" hangingPunct="1">
              <a:lnSpc>
                <a:spcPct val="110000"/>
              </a:lnSpc>
            </a:pPr>
            <a:r>
              <a:rPr lang="zh-CN" altLang="en-US" sz="2000" smtClean="0">
                <a:latin typeface="宋体" panose="02010600030101010101" pitchFamily="2" charset="-122"/>
              </a:rPr>
              <a:t>因此，我们可以按行优先的次序将这些元素存放在一个向量</a:t>
            </a:r>
            <a:r>
              <a:rPr lang="en-US" altLang="zh-CN" sz="2000" smtClean="0">
                <a:latin typeface="宋体" panose="02010600030101010101" pitchFamily="2" charset="-122"/>
              </a:rPr>
              <a:t>sa[0..n(n+1)/2-1]</a:t>
            </a:r>
            <a:r>
              <a:rPr lang="zh-CN" altLang="en-US" sz="2000" smtClean="0">
                <a:latin typeface="宋体" panose="02010600030101010101" pitchFamily="2" charset="-122"/>
              </a:rPr>
              <a:t>中。</a:t>
            </a:r>
          </a:p>
          <a:p>
            <a:pPr eaLnBrk="1" hangingPunct="1">
              <a:lnSpc>
                <a:spcPct val="110000"/>
              </a:lnSpc>
            </a:pPr>
            <a:r>
              <a:rPr lang="en-US" altLang="zh-CN" sz="2000" smtClean="0">
                <a:latin typeface="宋体" panose="02010600030101010101" pitchFamily="2" charset="-122"/>
              </a:rPr>
              <a:t>a</a:t>
            </a:r>
            <a:r>
              <a:rPr lang="en-US" altLang="zh-CN" sz="2000" baseline="-25000" smtClean="0">
                <a:latin typeface="宋体" panose="02010600030101010101" pitchFamily="2" charset="-122"/>
              </a:rPr>
              <a:t>ij</a:t>
            </a:r>
            <a:r>
              <a:rPr lang="zh-CN" altLang="en-US" sz="2000" smtClean="0">
                <a:latin typeface="宋体" panose="02010600030101010101" pitchFamily="2" charset="-122"/>
              </a:rPr>
              <a:t>和</a:t>
            </a:r>
            <a:r>
              <a:rPr lang="en-US" altLang="zh-CN" sz="2000" smtClean="0">
                <a:latin typeface="宋体" panose="02010600030101010101" pitchFamily="2" charset="-122"/>
              </a:rPr>
              <a:t>sa[k ]</a:t>
            </a:r>
            <a:r>
              <a:rPr lang="zh-CN" altLang="en-US" sz="2000" smtClean="0">
                <a:latin typeface="宋体" panose="02010600030101010101" pitchFamily="2" charset="-122"/>
              </a:rPr>
              <a:t>之间对应关系</a:t>
            </a:r>
          </a:p>
          <a:p>
            <a:pPr lvl="1" eaLnBrk="1" hangingPunct="1">
              <a:lnSpc>
                <a:spcPct val="110000"/>
              </a:lnSpc>
            </a:pPr>
            <a:r>
              <a:rPr lang="zh-CN" altLang="en-US" sz="2000" smtClean="0">
                <a:latin typeface="宋体" panose="02010600030101010101" pitchFamily="2" charset="-122"/>
              </a:rPr>
              <a:t>若</a:t>
            </a:r>
            <a:r>
              <a:rPr lang="en-US" altLang="zh-CN" sz="2000" smtClean="0">
                <a:latin typeface="宋体" panose="02010600030101010101" pitchFamily="2" charset="-122"/>
              </a:rPr>
              <a:t>i≧j</a:t>
            </a:r>
            <a:r>
              <a:rPr lang="zh-CN" altLang="en-US" sz="2000" smtClean="0">
                <a:latin typeface="宋体" panose="02010600030101010101" pitchFamily="2" charset="-122"/>
              </a:rPr>
              <a:t>，则</a:t>
            </a:r>
            <a:r>
              <a:rPr lang="en-US" altLang="zh-CN" sz="2000" smtClean="0">
                <a:latin typeface="宋体" panose="02010600030101010101" pitchFamily="2" charset="-122"/>
              </a:rPr>
              <a:t>a</a:t>
            </a:r>
            <a:r>
              <a:rPr lang="en-US" altLang="zh-CN" sz="2000" baseline="-18000" smtClean="0">
                <a:latin typeface="宋体" panose="02010600030101010101" pitchFamily="2" charset="-122"/>
              </a:rPr>
              <a:t>i j</a:t>
            </a:r>
            <a:r>
              <a:rPr lang="zh-CN" altLang="en-US" sz="2000" smtClean="0">
                <a:latin typeface="宋体" panose="02010600030101010101" pitchFamily="2" charset="-122"/>
              </a:rPr>
              <a:t>在下三角形中。 </a:t>
            </a:r>
            <a:r>
              <a:rPr lang="en-US" altLang="zh-CN" sz="2000" smtClean="0">
                <a:latin typeface="宋体" panose="02010600030101010101" pitchFamily="2" charset="-122"/>
              </a:rPr>
              <a:t>a</a:t>
            </a:r>
            <a:r>
              <a:rPr lang="en-US" altLang="zh-CN" sz="2000" baseline="-18000" smtClean="0">
                <a:latin typeface="宋体" panose="02010600030101010101" pitchFamily="2" charset="-122"/>
              </a:rPr>
              <a:t>i j</a:t>
            </a:r>
            <a:r>
              <a:rPr lang="zh-CN" altLang="en-US" sz="2000" smtClean="0">
                <a:latin typeface="宋体" panose="02010600030101010101" pitchFamily="2" charset="-122"/>
              </a:rPr>
              <a:t>之前的</a:t>
            </a:r>
            <a:r>
              <a:rPr lang="en-US" altLang="zh-CN" sz="2000" smtClean="0">
                <a:latin typeface="宋体" panose="02010600030101010101" pitchFamily="2" charset="-122"/>
              </a:rPr>
              <a:t>i</a:t>
            </a:r>
            <a:r>
              <a:rPr lang="zh-CN" altLang="en-US" sz="2000" smtClean="0">
                <a:latin typeface="宋体" panose="02010600030101010101" pitchFamily="2" charset="-122"/>
              </a:rPr>
              <a:t>行（从第</a:t>
            </a:r>
            <a:r>
              <a:rPr lang="en-US" altLang="zh-CN" sz="2000" smtClean="0">
                <a:latin typeface="宋体" panose="02010600030101010101" pitchFamily="2" charset="-122"/>
              </a:rPr>
              <a:t>0</a:t>
            </a:r>
            <a:r>
              <a:rPr lang="zh-CN" altLang="en-US" sz="2000" smtClean="0">
                <a:latin typeface="宋体" panose="02010600030101010101" pitchFamily="2" charset="-122"/>
              </a:rPr>
              <a:t>行到第</a:t>
            </a:r>
            <a:r>
              <a:rPr lang="en-US" altLang="zh-CN" sz="2000" smtClean="0">
                <a:latin typeface="宋体" panose="02010600030101010101" pitchFamily="2" charset="-122"/>
              </a:rPr>
              <a:t>i-1</a:t>
            </a:r>
            <a:r>
              <a:rPr lang="zh-CN" altLang="en-US" sz="2000" smtClean="0">
                <a:latin typeface="宋体" panose="02010600030101010101" pitchFamily="2" charset="-122"/>
              </a:rPr>
              <a:t>行）一共有 </a:t>
            </a:r>
            <a:r>
              <a:rPr lang="en-US" altLang="zh-CN" sz="2000" b="1" smtClean="0"/>
              <a:t>1+2+…+i=i(i+1)/2 </a:t>
            </a:r>
            <a:r>
              <a:rPr lang="zh-CN" altLang="en-US" sz="2000" smtClean="0">
                <a:latin typeface="宋体" panose="02010600030101010101" pitchFamily="2" charset="-122"/>
              </a:rPr>
              <a:t>个元素，在第</a:t>
            </a:r>
            <a:r>
              <a:rPr lang="en-US" altLang="zh-CN" sz="2000" smtClean="0">
                <a:latin typeface="宋体" panose="02010600030101010101" pitchFamily="2" charset="-122"/>
              </a:rPr>
              <a:t>i</a:t>
            </a:r>
            <a:r>
              <a:rPr lang="zh-CN" altLang="en-US" sz="2000" smtClean="0">
                <a:latin typeface="宋体" panose="02010600030101010101" pitchFamily="2" charset="-122"/>
              </a:rPr>
              <a:t>行上， </a:t>
            </a:r>
            <a:r>
              <a:rPr lang="en-US" altLang="zh-CN" sz="2000" smtClean="0">
                <a:latin typeface="宋体" panose="02010600030101010101" pitchFamily="2" charset="-122"/>
              </a:rPr>
              <a:t>a</a:t>
            </a:r>
            <a:r>
              <a:rPr lang="en-US" altLang="zh-CN" sz="2000" baseline="-18000" smtClean="0">
                <a:latin typeface="宋体" panose="02010600030101010101" pitchFamily="2" charset="-122"/>
              </a:rPr>
              <a:t>i j</a:t>
            </a:r>
            <a:r>
              <a:rPr lang="zh-CN" altLang="en-US" sz="2000" smtClean="0">
                <a:latin typeface="宋体" panose="02010600030101010101" pitchFamily="2" charset="-122"/>
              </a:rPr>
              <a:t>之前恰有</a:t>
            </a:r>
            <a:r>
              <a:rPr lang="en-US" altLang="zh-CN" sz="2000" smtClean="0">
                <a:latin typeface="宋体" panose="02010600030101010101" pitchFamily="2" charset="-122"/>
              </a:rPr>
              <a:t>j</a:t>
            </a:r>
            <a:r>
              <a:rPr lang="zh-CN" altLang="en-US" sz="2000" smtClean="0">
                <a:latin typeface="宋体" panose="02010600030101010101" pitchFamily="2" charset="-122"/>
              </a:rPr>
              <a:t>个元素（即 </a:t>
            </a:r>
            <a:r>
              <a:rPr lang="en-US" altLang="zh-CN" sz="2000" b="1" smtClean="0"/>
              <a:t>a</a:t>
            </a:r>
            <a:r>
              <a:rPr lang="en-US" altLang="zh-CN" sz="2000" b="1" baseline="-22000" smtClean="0"/>
              <a:t>i0</a:t>
            </a:r>
            <a:r>
              <a:rPr lang="en-US" altLang="zh-CN" sz="2000" b="1" smtClean="0"/>
              <a:t>,a</a:t>
            </a:r>
            <a:r>
              <a:rPr lang="en-US" altLang="zh-CN" sz="2000" b="1" baseline="-20000" smtClean="0"/>
              <a:t>i1</a:t>
            </a:r>
            <a:r>
              <a:rPr lang="en-US" altLang="zh-CN" sz="2000" b="1" smtClean="0"/>
              <a:t>,a</a:t>
            </a:r>
            <a:r>
              <a:rPr lang="en-US" altLang="zh-CN" sz="2000" b="1" baseline="-20000" smtClean="0"/>
              <a:t>i2</a:t>
            </a:r>
            <a:r>
              <a:rPr lang="en-US" altLang="zh-CN" sz="2000" b="1" smtClean="0"/>
              <a:t>,…,a</a:t>
            </a:r>
            <a:r>
              <a:rPr lang="en-US" altLang="zh-CN" sz="2000" b="1" baseline="-20000" smtClean="0"/>
              <a:t>ij-1</a:t>
            </a:r>
            <a:r>
              <a:rPr lang="zh-CN" altLang="en-US" sz="2000" smtClean="0">
                <a:latin typeface="宋体" panose="02010600030101010101" pitchFamily="2" charset="-122"/>
              </a:rPr>
              <a:t>），因此有：</a:t>
            </a:r>
          </a:p>
          <a:p>
            <a:pPr algn="ctr" eaLnBrk="1" hangingPunct="1">
              <a:lnSpc>
                <a:spcPct val="110000"/>
              </a:lnSpc>
              <a:buClr>
                <a:srgbClr val="5E8000"/>
              </a:buClr>
              <a:buFont typeface="Wingdings" panose="05000000000000000000" pitchFamily="2" charset="2"/>
              <a:buNone/>
            </a:pPr>
            <a:r>
              <a:rPr lang="en-US" altLang="zh-CN" sz="2000" b="1" smtClean="0"/>
              <a:t>k=i*(i+1)/2+j         0≦k&lt;n(n+1)/2</a:t>
            </a:r>
          </a:p>
          <a:p>
            <a:pPr lvl="1" eaLnBrk="1" hangingPunct="1">
              <a:lnSpc>
                <a:spcPct val="110000"/>
              </a:lnSpc>
              <a:buClr>
                <a:srgbClr val="5E8000"/>
              </a:buClr>
            </a:pPr>
            <a:r>
              <a:rPr lang="zh-CN" altLang="en-US" sz="2000" smtClean="0">
                <a:latin typeface="宋体" panose="02010600030101010101" pitchFamily="2" charset="-122"/>
              </a:rPr>
              <a:t>若</a:t>
            </a:r>
            <a:r>
              <a:rPr lang="en-US" altLang="zh-CN" sz="2000" smtClean="0">
                <a:latin typeface="宋体" panose="02010600030101010101" pitchFamily="2" charset="-122"/>
              </a:rPr>
              <a:t>i&lt;j</a:t>
            </a:r>
            <a:r>
              <a:rPr lang="zh-CN" altLang="en-US" sz="2000" smtClean="0">
                <a:latin typeface="宋体" panose="02010600030101010101" pitchFamily="2" charset="-122"/>
              </a:rPr>
              <a:t>，则</a:t>
            </a:r>
            <a:r>
              <a:rPr lang="en-US" altLang="zh-CN" sz="2000" smtClean="0">
                <a:latin typeface="宋体" panose="02010600030101010101" pitchFamily="2" charset="-122"/>
              </a:rPr>
              <a:t>a</a:t>
            </a:r>
            <a:r>
              <a:rPr lang="en-US" altLang="zh-CN" sz="2000" baseline="-20000" smtClean="0">
                <a:latin typeface="宋体" panose="02010600030101010101" pitchFamily="2" charset="-122"/>
              </a:rPr>
              <a:t>ij</a:t>
            </a:r>
            <a:r>
              <a:rPr lang="zh-CN" altLang="en-US" sz="2000" smtClean="0">
                <a:latin typeface="宋体" panose="02010600030101010101" pitchFamily="2" charset="-122"/>
              </a:rPr>
              <a:t>是在上三角矩阵中。因为</a:t>
            </a:r>
            <a:r>
              <a:rPr lang="en-US" altLang="zh-CN" sz="2000" smtClean="0">
                <a:latin typeface="宋体" panose="02010600030101010101" pitchFamily="2" charset="-122"/>
              </a:rPr>
              <a:t>a</a:t>
            </a:r>
            <a:r>
              <a:rPr lang="en-US" altLang="zh-CN" sz="2000" baseline="-20000" smtClean="0">
                <a:latin typeface="宋体" panose="02010600030101010101" pitchFamily="2" charset="-122"/>
              </a:rPr>
              <a:t>ij</a:t>
            </a:r>
            <a:r>
              <a:rPr lang="en-US" altLang="zh-CN" sz="2000" smtClean="0">
                <a:latin typeface="宋体" panose="02010600030101010101" pitchFamily="2" charset="-122"/>
              </a:rPr>
              <a:t>=a</a:t>
            </a:r>
            <a:r>
              <a:rPr lang="en-US" altLang="zh-CN" sz="2000" baseline="-20000" smtClean="0">
                <a:latin typeface="宋体" panose="02010600030101010101" pitchFamily="2" charset="-122"/>
              </a:rPr>
              <a:t>ji</a:t>
            </a:r>
            <a:r>
              <a:rPr lang="zh-CN" altLang="en-US" sz="2000" smtClean="0">
                <a:latin typeface="宋体" panose="02010600030101010101" pitchFamily="2" charset="-122"/>
              </a:rPr>
              <a:t>，所以只要交换上述对应关系式中的</a:t>
            </a:r>
            <a:r>
              <a:rPr lang="en-US" altLang="zh-CN" sz="2000" smtClean="0">
                <a:latin typeface="宋体" panose="02010600030101010101" pitchFamily="2" charset="-122"/>
              </a:rPr>
              <a:t>i</a:t>
            </a:r>
            <a:r>
              <a:rPr lang="zh-CN" altLang="en-US" sz="2000" smtClean="0">
                <a:latin typeface="宋体" panose="02010600030101010101" pitchFamily="2" charset="-122"/>
              </a:rPr>
              <a:t>和</a:t>
            </a:r>
            <a:r>
              <a:rPr lang="en-US" altLang="zh-CN" sz="2000" smtClean="0">
                <a:latin typeface="宋体" panose="02010600030101010101" pitchFamily="2" charset="-122"/>
              </a:rPr>
              <a:t>j</a:t>
            </a:r>
            <a:r>
              <a:rPr lang="zh-CN" altLang="en-US" sz="2000" smtClean="0">
                <a:latin typeface="宋体" panose="02010600030101010101" pitchFamily="2" charset="-122"/>
              </a:rPr>
              <a:t>即可得到：</a:t>
            </a:r>
          </a:p>
          <a:p>
            <a:pPr algn="ctr" eaLnBrk="1" hangingPunct="1">
              <a:lnSpc>
                <a:spcPct val="110000"/>
              </a:lnSpc>
              <a:buClrTx/>
              <a:buFontTx/>
              <a:buNone/>
            </a:pPr>
            <a:r>
              <a:rPr lang="en-US" altLang="zh-CN" sz="2000" b="1" smtClean="0"/>
              <a:t>k=j*(j+1)/2+i           0≦ k&lt;n(n+1)/2</a:t>
            </a:r>
          </a:p>
        </p:txBody>
      </p:sp>
      <p:sp>
        <p:nvSpPr>
          <p:cNvPr id="16388"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A1F154A-F338-45DC-AD63-9A70CA8D8ACD}"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17411" name="Rectangle 3"/>
          <p:cNvSpPr>
            <a:spLocks noGrp="1" noChangeArrowheads="1"/>
          </p:cNvSpPr>
          <p:nvPr>
            <p:ph type="body" idx="1"/>
          </p:nvPr>
        </p:nvSpPr>
        <p:spPr/>
        <p:txBody>
          <a:bodyPr/>
          <a:lstStyle/>
          <a:p>
            <a:pPr lvl="1" eaLnBrk="1" hangingPunct="1"/>
            <a:r>
              <a:rPr lang="en-US" altLang="zh-CN" smtClean="0">
                <a:latin typeface="宋体" panose="02010600030101010101" pitchFamily="2" charset="-122"/>
              </a:rPr>
              <a:t>a</a:t>
            </a:r>
            <a:r>
              <a:rPr lang="en-US" altLang="zh-CN" baseline="-18000" smtClean="0">
                <a:latin typeface="宋体" panose="02010600030101010101" pitchFamily="2" charset="-122"/>
              </a:rPr>
              <a:t>ij</a:t>
            </a:r>
            <a:r>
              <a:rPr lang="zh-CN" altLang="en-US" smtClean="0">
                <a:latin typeface="宋体" panose="02010600030101010101" pitchFamily="2" charset="-122"/>
              </a:rPr>
              <a:t>的地址可用下列式子计算：</a:t>
            </a:r>
          </a:p>
          <a:p>
            <a:pPr lvl="2" eaLnBrk="1" hangingPunct="1">
              <a:buClrTx/>
              <a:buFontTx/>
              <a:buNone/>
            </a:pPr>
            <a:r>
              <a:rPr lang="en-US" altLang="zh-CN" b="1" smtClean="0">
                <a:solidFill>
                  <a:schemeClr val="hlink"/>
                </a:solidFill>
              </a:rPr>
              <a:t>LOC(a</a:t>
            </a:r>
            <a:r>
              <a:rPr lang="en-US" altLang="zh-CN" b="1" baseline="-20000" smtClean="0">
                <a:solidFill>
                  <a:schemeClr val="hlink"/>
                </a:solidFill>
              </a:rPr>
              <a:t>ij</a:t>
            </a:r>
            <a:r>
              <a:rPr lang="en-US" altLang="zh-CN" b="1" smtClean="0">
                <a:solidFill>
                  <a:schemeClr val="hlink"/>
                </a:solidFill>
              </a:rPr>
              <a:t> ) = LOC(sa[k]) =LOC(sa[0])+k*L </a:t>
            </a:r>
          </a:p>
          <a:p>
            <a:pPr lvl="2" eaLnBrk="1" hangingPunct="1">
              <a:buClrTx/>
              <a:buFontTx/>
              <a:buNone/>
            </a:pPr>
            <a:r>
              <a:rPr lang="en-US" altLang="zh-CN" b="1" smtClean="0">
                <a:solidFill>
                  <a:schemeClr val="hlink"/>
                </a:solidFill>
              </a:rPr>
              <a:t>                = LOC(sa[0]</a:t>
            </a:r>
            <a:r>
              <a:rPr lang="zh-CN" altLang="en-US" b="1" smtClean="0">
                <a:solidFill>
                  <a:schemeClr val="hlink"/>
                </a:solidFill>
              </a:rPr>
              <a:t>）</a:t>
            </a:r>
            <a:r>
              <a:rPr lang="en-US" altLang="zh-CN" b="1" smtClean="0">
                <a:solidFill>
                  <a:schemeClr val="hlink"/>
                </a:solidFill>
              </a:rPr>
              <a:t>+[i*(i+1)/2+j]*L</a:t>
            </a:r>
          </a:p>
          <a:p>
            <a:pPr lvl="1" eaLnBrk="1" hangingPunct="1">
              <a:buFont typeface="Wingdings" panose="05000000000000000000" pitchFamily="2" charset="2"/>
              <a:buNone/>
            </a:pPr>
            <a:endParaRPr lang="en-US" altLang="zh-CN" smtClean="0">
              <a:solidFill>
                <a:schemeClr val="hlink"/>
              </a:solidFill>
              <a:latin typeface="宋体" panose="02010600030101010101" pitchFamily="2" charset="-122"/>
            </a:endParaRPr>
          </a:p>
          <a:p>
            <a:pPr eaLnBrk="1" hangingPunct="1">
              <a:buClrTx/>
              <a:buFontTx/>
              <a:buNone/>
            </a:pPr>
            <a:r>
              <a:rPr lang="en-US" altLang="zh-CN" smtClean="0">
                <a:latin typeface="宋体" panose="02010600030101010101" pitchFamily="2" charset="-122"/>
              </a:rPr>
              <a:t>		</a:t>
            </a:r>
            <a:r>
              <a:rPr lang="zh-CN" altLang="en-US" smtClean="0">
                <a:latin typeface="宋体" panose="02010600030101010101" pitchFamily="2" charset="-122"/>
              </a:rPr>
              <a:t>有了上述的下标交换关系，对于任意给定一组下标</a:t>
            </a:r>
            <a:r>
              <a:rPr lang="en-US" altLang="zh-CN" smtClean="0">
                <a:latin typeface="宋体" panose="02010600030101010101" pitchFamily="2" charset="-122"/>
              </a:rPr>
              <a:t>(i</a:t>
            </a:r>
            <a:r>
              <a:rPr lang="zh-CN" altLang="en-US" smtClean="0">
                <a:latin typeface="宋体" panose="02010600030101010101" pitchFamily="2" charset="-122"/>
              </a:rPr>
              <a:t>，</a:t>
            </a:r>
            <a:r>
              <a:rPr lang="en-US" altLang="zh-CN" smtClean="0">
                <a:latin typeface="宋体" panose="02010600030101010101" pitchFamily="2" charset="-122"/>
              </a:rPr>
              <a:t>j)</a:t>
            </a:r>
            <a:r>
              <a:rPr lang="zh-CN" altLang="en-US" smtClean="0">
                <a:latin typeface="宋体" panose="02010600030101010101" pitchFamily="2" charset="-122"/>
              </a:rPr>
              <a:t>，均可在</a:t>
            </a:r>
            <a:r>
              <a:rPr lang="en-US" altLang="zh-CN" smtClean="0">
                <a:latin typeface="宋体" panose="02010600030101010101" pitchFamily="2" charset="-122"/>
              </a:rPr>
              <a:t>sa[k]</a:t>
            </a:r>
            <a:r>
              <a:rPr lang="zh-CN" altLang="en-US" smtClean="0">
                <a:latin typeface="宋体" panose="02010600030101010101" pitchFamily="2" charset="-122"/>
              </a:rPr>
              <a:t>中找到矩阵元素</a:t>
            </a:r>
            <a:r>
              <a:rPr lang="en-US" altLang="zh-CN" smtClean="0">
                <a:latin typeface="宋体" panose="02010600030101010101" pitchFamily="2" charset="-122"/>
              </a:rPr>
              <a:t>a</a:t>
            </a:r>
            <a:r>
              <a:rPr lang="en-US" altLang="zh-CN" baseline="-20000" smtClean="0">
                <a:latin typeface="宋体" panose="02010600030101010101" pitchFamily="2" charset="-122"/>
              </a:rPr>
              <a:t>ij</a:t>
            </a:r>
            <a:r>
              <a:rPr lang="zh-CN" altLang="en-US" smtClean="0">
                <a:latin typeface="宋体" panose="02010600030101010101" pitchFamily="2" charset="-122"/>
              </a:rPr>
              <a:t>，反之，对所有的</a:t>
            </a:r>
            <a:r>
              <a:rPr lang="en-US" altLang="zh-CN" smtClean="0">
                <a:latin typeface="宋体" panose="02010600030101010101" pitchFamily="2" charset="-122"/>
              </a:rPr>
              <a:t>k=0,1,2,…</a:t>
            </a:r>
            <a:r>
              <a:rPr lang="zh-CN" altLang="en-US" smtClean="0">
                <a:latin typeface="宋体" panose="02010600030101010101" pitchFamily="2" charset="-122"/>
              </a:rPr>
              <a:t>，</a:t>
            </a:r>
            <a:r>
              <a:rPr lang="en-US" altLang="zh-CN" smtClean="0">
                <a:latin typeface="宋体" panose="02010600030101010101" pitchFamily="2" charset="-122"/>
              </a:rPr>
              <a:t>n(n+1)/2-1</a:t>
            </a:r>
            <a:r>
              <a:rPr lang="zh-CN" altLang="en-US" smtClean="0">
                <a:latin typeface="宋体" panose="02010600030101010101" pitchFamily="2" charset="-122"/>
              </a:rPr>
              <a:t>，都能确定</a:t>
            </a:r>
            <a:r>
              <a:rPr lang="en-US" altLang="zh-CN" smtClean="0">
                <a:latin typeface="宋体" panose="02010600030101010101" pitchFamily="2" charset="-122"/>
              </a:rPr>
              <a:t>sa[k]</a:t>
            </a:r>
            <a:r>
              <a:rPr lang="zh-CN" altLang="en-US" smtClean="0">
                <a:latin typeface="宋体" panose="02010600030101010101" pitchFamily="2" charset="-122"/>
              </a:rPr>
              <a:t>中的元素在矩阵中的位置</a:t>
            </a:r>
            <a:r>
              <a:rPr lang="en-US" altLang="zh-CN" smtClean="0">
                <a:latin typeface="宋体" panose="02010600030101010101" pitchFamily="2" charset="-122"/>
              </a:rPr>
              <a:t>(i,j)</a:t>
            </a:r>
            <a:r>
              <a:rPr lang="zh-CN" altLang="en-US" smtClean="0">
                <a:latin typeface="宋体" panose="02010600030101010101" pitchFamily="2" charset="-122"/>
              </a:rPr>
              <a:t>。</a:t>
            </a:r>
          </a:p>
          <a:p>
            <a:pPr eaLnBrk="1" hangingPunct="1"/>
            <a:endParaRPr lang="en-US" altLang="zh-CN" smtClean="0">
              <a:latin typeface="宋体" panose="02010600030101010101" pitchFamily="2" charset="-122"/>
            </a:endParaRPr>
          </a:p>
        </p:txBody>
      </p:sp>
      <p:sp>
        <p:nvSpPr>
          <p:cNvPr id="17412"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EE76FB3-2667-479A-B5F2-2003A9B3F312}"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18435" name="Rectangle 3"/>
          <p:cNvSpPr>
            <a:spLocks noGrp="1" noChangeArrowheads="1"/>
          </p:cNvSpPr>
          <p:nvPr>
            <p:ph type="body" sz="half" idx="1"/>
          </p:nvPr>
        </p:nvSpPr>
        <p:spPr>
          <a:xfrm>
            <a:off x="566738" y="1341438"/>
            <a:ext cx="8120062" cy="4967287"/>
          </a:xfrm>
        </p:spPr>
        <p:txBody>
          <a:bodyPr/>
          <a:lstStyle/>
          <a:p>
            <a:pPr lvl="1" eaLnBrk="1" hangingPunct="1"/>
            <a:r>
              <a:rPr lang="zh-CN" altLang="en-US" sz="2800" smtClean="0">
                <a:latin typeface="宋体" panose="02010600030101010101" pitchFamily="2" charset="-122"/>
              </a:rPr>
              <a:t>称</a:t>
            </a:r>
            <a:r>
              <a:rPr lang="en-US" altLang="zh-CN" sz="2800" smtClean="0">
                <a:latin typeface="宋体" panose="02010600030101010101" pitchFamily="2" charset="-122"/>
              </a:rPr>
              <a:t>sa[n(n+1)/2]</a:t>
            </a:r>
            <a:r>
              <a:rPr lang="zh-CN" altLang="en-US" sz="2800" smtClean="0">
                <a:latin typeface="宋体" panose="02010600030101010101" pitchFamily="2" charset="-122"/>
              </a:rPr>
              <a:t>为对称矩阵</a:t>
            </a:r>
            <a:r>
              <a:rPr lang="en-US" altLang="zh-CN" sz="2800" smtClean="0">
                <a:latin typeface="宋体" panose="02010600030101010101" pitchFamily="2" charset="-122"/>
              </a:rPr>
              <a:t>A</a:t>
            </a:r>
            <a:r>
              <a:rPr lang="zh-CN" altLang="en-US" sz="2800" smtClean="0">
                <a:latin typeface="宋体" panose="02010600030101010101" pitchFamily="2" charset="-122"/>
              </a:rPr>
              <a:t>的压缩存储，见下图：</a:t>
            </a:r>
          </a:p>
          <a:p>
            <a:pPr lvl="1" eaLnBrk="1" hangingPunct="1"/>
            <a:endParaRPr lang="zh-CN" altLang="en-US" sz="2800" smtClean="0">
              <a:latin typeface="宋体" panose="02010600030101010101" pitchFamily="2" charset="-122"/>
            </a:endParaRPr>
          </a:p>
          <a:p>
            <a:pPr lvl="1" eaLnBrk="1" hangingPunct="1"/>
            <a:endParaRPr lang="zh-CN" altLang="en-US" sz="2800" smtClean="0">
              <a:latin typeface="宋体" panose="02010600030101010101" pitchFamily="2" charset="-122"/>
            </a:endParaRPr>
          </a:p>
          <a:p>
            <a:pPr lvl="1" eaLnBrk="1" hangingPunct="1"/>
            <a:endParaRPr lang="zh-CN" altLang="en-US" sz="2800" smtClean="0">
              <a:latin typeface="宋体" panose="02010600030101010101" pitchFamily="2" charset="-122"/>
            </a:endParaRPr>
          </a:p>
          <a:p>
            <a:pPr lvl="1" eaLnBrk="1" hangingPunct="1"/>
            <a:endParaRPr lang="zh-CN" altLang="en-US" sz="2800" smtClean="0">
              <a:latin typeface="宋体" panose="02010600030101010101" pitchFamily="2" charset="-122"/>
            </a:endParaRPr>
          </a:p>
          <a:p>
            <a:pPr lvl="1" eaLnBrk="1" hangingPunct="1"/>
            <a:r>
              <a:rPr lang="zh-CN" altLang="en-US" sz="2800" smtClean="0">
                <a:latin typeface="宋体" panose="02010600030101010101" pitchFamily="2" charset="-122"/>
              </a:rPr>
              <a:t>例如</a:t>
            </a:r>
            <a:r>
              <a:rPr lang="en-US" altLang="zh-CN" sz="2800" smtClean="0">
                <a:latin typeface="宋体" panose="02010600030101010101" pitchFamily="2" charset="-122"/>
              </a:rPr>
              <a:t>a</a:t>
            </a:r>
            <a:r>
              <a:rPr lang="en-US" altLang="zh-CN" sz="2800" baseline="-25000" smtClean="0">
                <a:latin typeface="宋体" panose="02010600030101010101" pitchFamily="2" charset="-122"/>
              </a:rPr>
              <a:t>21</a:t>
            </a:r>
            <a:r>
              <a:rPr lang="zh-CN" altLang="en-US" sz="2800" smtClean="0">
                <a:latin typeface="宋体" panose="02010600030101010101" pitchFamily="2" charset="-122"/>
              </a:rPr>
              <a:t>和</a:t>
            </a:r>
            <a:r>
              <a:rPr lang="en-US" altLang="zh-CN" sz="2800" smtClean="0">
                <a:latin typeface="宋体" panose="02010600030101010101" pitchFamily="2" charset="-122"/>
              </a:rPr>
              <a:t>a</a:t>
            </a:r>
            <a:r>
              <a:rPr lang="en-US" altLang="zh-CN" sz="2800" baseline="-25000" smtClean="0">
                <a:latin typeface="宋体" panose="02010600030101010101" pitchFamily="2" charset="-122"/>
              </a:rPr>
              <a:t>12</a:t>
            </a:r>
            <a:r>
              <a:rPr lang="zh-CN" altLang="en-US" sz="2800" smtClean="0">
                <a:latin typeface="宋体" panose="02010600030101010101" pitchFamily="2" charset="-122"/>
              </a:rPr>
              <a:t>均存储在</a:t>
            </a:r>
            <a:r>
              <a:rPr lang="en-US" altLang="zh-CN" sz="2800" smtClean="0">
                <a:latin typeface="宋体" panose="02010600030101010101" pitchFamily="2" charset="-122"/>
              </a:rPr>
              <a:t>sa[4]</a:t>
            </a:r>
            <a:r>
              <a:rPr lang="zh-CN" altLang="en-US" sz="2800" smtClean="0">
                <a:latin typeface="宋体" panose="02010600030101010101" pitchFamily="2" charset="-122"/>
              </a:rPr>
              <a:t>中，这是因为</a:t>
            </a:r>
          </a:p>
          <a:p>
            <a:pPr eaLnBrk="1" hangingPunct="1">
              <a:buClrTx/>
              <a:buFontTx/>
              <a:buNone/>
            </a:pPr>
            <a:r>
              <a:rPr lang="zh-CN" altLang="en-US" smtClean="0">
                <a:latin typeface="宋体" panose="02010600030101010101" pitchFamily="2" charset="-122"/>
              </a:rPr>
              <a:t>       </a:t>
            </a:r>
            <a:r>
              <a:rPr lang="en-US" altLang="zh-CN" b="1" smtClean="0"/>
              <a:t>k=i*(i+1)/2+j=2*(2+1)/2+1=4</a:t>
            </a:r>
            <a:endParaRPr lang="en-US" altLang="zh-CN" smtClean="0">
              <a:latin typeface="宋体" panose="02010600030101010101" pitchFamily="2" charset="-122"/>
            </a:endParaRPr>
          </a:p>
          <a:p>
            <a:pPr lvl="1" eaLnBrk="1" hangingPunct="1"/>
            <a:endParaRPr lang="en-US" altLang="zh-CN" sz="2800" smtClean="0">
              <a:latin typeface="宋体" panose="02010600030101010101" pitchFamily="2" charset="-122"/>
            </a:endParaRPr>
          </a:p>
          <a:p>
            <a:pPr lvl="1" eaLnBrk="1" hangingPunct="1"/>
            <a:endParaRPr lang="en-US" altLang="zh-CN" sz="2800" smtClean="0">
              <a:latin typeface="宋体" panose="02010600030101010101" pitchFamily="2" charset="-122"/>
            </a:endParaRPr>
          </a:p>
          <a:p>
            <a:pPr lvl="1" eaLnBrk="1" hangingPunct="1"/>
            <a:endParaRPr lang="en-US" altLang="zh-CN" sz="2800" smtClean="0">
              <a:latin typeface="宋体" panose="02010600030101010101" pitchFamily="2" charset="-122"/>
            </a:endParaRPr>
          </a:p>
        </p:txBody>
      </p:sp>
      <p:grpSp>
        <p:nvGrpSpPr>
          <p:cNvPr id="18436" name="Group 4"/>
          <p:cNvGrpSpPr>
            <a:grpSpLocks/>
          </p:cNvGrpSpPr>
          <p:nvPr/>
        </p:nvGrpSpPr>
        <p:grpSpPr bwMode="auto">
          <a:xfrm>
            <a:off x="533400" y="2425700"/>
            <a:ext cx="8229600" cy="869950"/>
            <a:chOff x="0" y="0"/>
            <a:chExt cx="5184" cy="548"/>
          </a:xfrm>
        </p:grpSpPr>
        <p:grpSp>
          <p:nvGrpSpPr>
            <p:cNvPr id="18438" name="Group 5"/>
            <p:cNvGrpSpPr>
              <a:grpSpLocks/>
            </p:cNvGrpSpPr>
            <p:nvPr/>
          </p:nvGrpSpPr>
          <p:grpSpPr bwMode="auto">
            <a:xfrm>
              <a:off x="0" y="0"/>
              <a:ext cx="5109" cy="336"/>
              <a:chOff x="0" y="0"/>
              <a:chExt cx="5109" cy="336"/>
            </a:xfrm>
          </p:grpSpPr>
          <p:sp>
            <p:nvSpPr>
              <p:cNvPr id="18440" name="Rectangle 6"/>
              <p:cNvSpPr>
                <a:spLocks noChangeArrowheads="1"/>
              </p:cNvSpPr>
              <p:nvPr/>
            </p:nvSpPr>
            <p:spPr bwMode="auto">
              <a:xfrm>
                <a:off x="4202" y="0"/>
                <a:ext cx="907"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 a</a:t>
                </a:r>
                <a:r>
                  <a:rPr lang="en-US" altLang="zh-CN" sz="2800" baseline="-20000"/>
                  <a:t>n-1,n-1</a:t>
                </a:r>
              </a:p>
            </p:txBody>
          </p:sp>
          <p:sp>
            <p:nvSpPr>
              <p:cNvPr id="18441" name="Rectangle 7"/>
              <p:cNvSpPr>
                <a:spLocks noChangeArrowheads="1"/>
              </p:cNvSpPr>
              <p:nvPr/>
            </p:nvSpPr>
            <p:spPr bwMode="auto">
              <a:xfrm>
                <a:off x="3696" y="0"/>
                <a:ext cx="506"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t>
                </a:r>
              </a:p>
            </p:txBody>
          </p:sp>
          <p:sp>
            <p:nvSpPr>
              <p:cNvPr id="18442" name="Rectangle 8"/>
              <p:cNvSpPr>
                <a:spLocks noChangeArrowheads="1"/>
              </p:cNvSpPr>
              <p:nvPr/>
            </p:nvSpPr>
            <p:spPr bwMode="auto">
              <a:xfrm>
                <a:off x="2865" y="0"/>
                <a:ext cx="831"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a:t>
                </a:r>
                <a:r>
                  <a:rPr lang="en-US" altLang="zh-CN" sz="2800" baseline="-20000"/>
                  <a:t>n-1 0</a:t>
                </a:r>
              </a:p>
            </p:txBody>
          </p:sp>
          <p:sp>
            <p:nvSpPr>
              <p:cNvPr id="18443" name="Rectangle 9"/>
              <p:cNvSpPr>
                <a:spLocks noChangeArrowheads="1"/>
              </p:cNvSpPr>
              <p:nvPr/>
            </p:nvSpPr>
            <p:spPr bwMode="auto">
              <a:xfrm>
                <a:off x="2053" y="0"/>
                <a:ext cx="812"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t>
                </a:r>
              </a:p>
            </p:txBody>
          </p:sp>
          <p:sp>
            <p:nvSpPr>
              <p:cNvPr id="18444" name="Rectangle 10"/>
              <p:cNvSpPr>
                <a:spLocks noChangeArrowheads="1"/>
              </p:cNvSpPr>
              <p:nvPr/>
            </p:nvSpPr>
            <p:spPr bwMode="auto">
              <a:xfrm>
                <a:off x="1480" y="0"/>
                <a:ext cx="573"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a:t>
                </a:r>
                <a:r>
                  <a:rPr lang="en-US" altLang="zh-CN" sz="2800" baseline="-20000"/>
                  <a:t>20</a:t>
                </a:r>
              </a:p>
            </p:txBody>
          </p:sp>
          <p:sp>
            <p:nvSpPr>
              <p:cNvPr id="18445" name="Rectangle 11"/>
              <p:cNvSpPr>
                <a:spLocks noChangeArrowheads="1"/>
              </p:cNvSpPr>
              <p:nvPr/>
            </p:nvSpPr>
            <p:spPr bwMode="auto">
              <a:xfrm>
                <a:off x="1003" y="0"/>
                <a:ext cx="477"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a:t>
                </a:r>
                <a:r>
                  <a:rPr lang="en-US" altLang="zh-CN" sz="2800" baseline="-20000"/>
                  <a:t>11</a:t>
                </a:r>
              </a:p>
            </p:txBody>
          </p:sp>
          <p:sp>
            <p:nvSpPr>
              <p:cNvPr id="18446" name="Rectangle 12"/>
              <p:cNvSpPr>
                <a:spLocks noChangeArrowheads="1"/>
              </p:cNvSpPr>
              <p:nvPr/>
            </p:nvSpPr>
            <p:spPr bwMode="auto">
              <a:xfrm>
                <a:off x="525" y="0"/>
                <a:ext cx="478"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a:t>
                </a:r>
                <a:r>
                  <a:rPr lang="en-US" altLang="zh-CN" sz="2800" baseline="-18000"/>
                  <a:t>10</a:t>
                </a:r>
              </a:p>
            </p:txBody>
          </p:sp>
          <p:sp>
            <p:nvSpPr>
              <p:cNvPr id="18447" name="Rectangle 13"/>
              <p:cNvSpPr>
                <a:spLocks noChangeArrowheads="1"/>
              </p:cNvSpPr>
              <p:nvPr/>
            </p:nvSpPr>
            <p:spPr bwMode="auto">
              <a:xfrm>
                <a:off x="0" y="0"/>
                <a:ext cx="525" cy="33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a:t>
                </a:r>
                <a:r>
                  <a:rPr lang="en-US" altLang="zh-CN" sz="2800" baseline="-18000"/>
                  <a:t>00</a:t>
                </a:r>
              </a:p>
            </p:txBody>
          </p:sp>
          <p:sp>
            <p:nvSpPr>
              <p:cNvPr id="18448" name="Line 14"/>
              <p:cNvSpPr>
                <a:spLocks noChangeShapeType="1"/>
              </p:cNvSpPr>
              <p:nvPr/>
            </p:nvSpPr>
            <p:spPr bwMode="auto">
              <a:xfrm>
                <a:off x="0" y="0"/>
                <a:ext cx="510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49" name="Line 15"/>
              <p:cNvSpPr>
                <a:spLocks noChangeShapeType="1"/>
              </p:cNvSpPr>
              <p:nvPr/>
            </p:nvSpPr>
            <p:spPr bwMode="auto">
              <a:xfrm>
                <a:off x="0" y="336"/>
                <a:ext cx="510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0" name="Line 16"/>
              <p:cNvSpPr>
                <a:spLocks noChangeShapeType="1"/>
              </p:cNvSpPr>
              <p:nvPr/>
            </p:nvSpPr>
            <p:spPr bwMode="auto">
              <a:xfrm>
                <a:off x="0" y="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1" name="Line 17"/>
              <p:cNvSpPr>
                <a:spLocks noChangeShapeType="1"/>
              </p:cNvSpPr>
              <p:nvPr/>
            </p:nvSpPr>
            <p:spPr bwMode="auto">
              <a:xfrm>
                <a:off x="525"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2" name="Line 18"/>
              <p:cNvSpPr>
                <a:spLocks noChangeShapeType="1"/>
              </p:cNvSpPr>
              <p:nvPr/>
            </p:nvSpPr>
            <p:spPr bwMode="auto">
              <a:xfrm>
                <a:off x="1003"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3" name="Line 19"/>
              <p:cNvSpPr>
                <a:spLocks noChangeShapeType="1"/>
              </p:cNvSpPr>
              <p:nvPr/>
            </p:nvSpPr>
            <p:spPr bwMode="auto">
              <a:xfrm>
                <a:off x="1480"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4" name="Line 20"/>
              <p:cNvSpPr>
                <a:spLocks noChangeShapeType="1"/>
              </p:cNvSpPr>
              <p:nvPr/>
            </p:nvSpPr>
            <p:spPr bwMode="auto">
              <a:xfrm>
                <a:off x="2053"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5" name="Line 21"/>
              <p:cNvSpPr>
                <a:spLocks noChangeShapeType="1"/>
              </p:cNvSpPr>
              <p:nvPr/>
            </p:nvSpPr>
            <p:spPr bwMode="auto">
              <a:xfrm>
                <a:off x="2865"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6" name="Line 22"/>
              <p:cNvSpPr>
                <a:spLocks noChangeShapeType="1"/>
              </p:cNvSpPr>
              <p:nvPr/>
            </p:nvSpPr>
            <p:spPr bwMode="auto">
              <a:xfrm>
                <a:off x="3696"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7" name="Line 23"/>
              <p:cNvSpPr>
                <a:spLocks noChangeShapeType="1"/>
              </p:cNvSpPr>
              <p:nvPr/>
            </p:nvSpPr>
            <p:spPr bwMode="auto">
              <a:xfrm>
                <a:off x="4202" y="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8" name="Line 24"/>
              <p:cNvSpPr>
                <a:spLocks noChangeShapeType="1"/>
              </p:cNvSpPr>
              <p:nvPr/>
            </p:nvSpPr>
            <p:spPr bwMode="auto">
              <a:xfrm>
                <a:off x="5109" y="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439" name="Rectangle 25"/>
            <p:cNvSpPr>
              <a:spLocks noChangeArrowheads="1"/>
            </p:cNvSpPr>
            <p:nvPr/>
          </p:nvSpPr>
          <p:spPr bwMode="auto">
            <a:xfrm>
              <a:off x="48" y="336"/>
              <a:ext cx="51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600" b="1"/>
                <a:t>k=0           1           2             3                                  n(n-1)/2                       n(n+1)/2-1</a:t>
              </a:r>
            </a:p>
          </p:txBody>
        </p:sp>
      </p:grpSp>
      <p:sp>
        <p:nvSpPr>
          <p:cNvPr id="18437"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7B724B5-4C03-4A06-8451-07D95955111C}"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19459" name="Rectangle 3"/>
          <p:cNvSpPr>
            <a:spLocks noGrp="1" noChangeArrowheads="1"/>
          </p:cNvSpPr>
          <p:nvPr>
            <p:ph type="body" idx="1"/>
          </p:nvPr>
        </p:nvSpPr>
        <p:spPr/>
        <p:txBody>
          <a:bodyPr/>
          <a:lstStyle/>
          <a:p>
            <a:pPr eaLnBrk="1" hangingPunct="1"/>
            <a:r>
              <a:rPr lang="zh-CN" altLang="en-US" smtClean="0">
                <a:solidFill>
                  <a:srgbClr val="FF0000"/>
                </a:solidFill>
                <a:latin typeface="宋体" panose="02010600030101010101" pitchFamily="2" charset="-122"/>
              </a:rPr>
              <a:t>对角矩阵</a:t>
            </a:r>
          </a:p>
          <a:p>
            <a:pPr eaLnBrk="1" hangingPunct="1">
              <a:buFont typeface="Wingdings" panose="05000000000000000000" pitchFamily="2" charset="2"/>
              <a:buNone/>
            </a:pPr>
            <a:r>
              <a:rPr lang="zh-CN" altLang="en-US" smtClean="0">
                <a:latin typeface="宋体" panose="02010600030101010101" pitchFamily="2" charset="-122"/>
              </a:rPr>
              <a:t>	对角矩阵中，所有的非零元素集中在以主对角线为中心的带状区域中，即除了主对角线和主对角线相邻两侧的若干条对角线上的元素之外，其余元素皆为零。下图给出了一个三对角矩阵。</a:t>
            </a:r>
            <a:endParaRPr lang="zh-CN" altLang="en-US" smtClean="0">
              <a:solidFill>
                <a:srgbClr val="FF0000"/>
              </a:solidFill>
              <a:latin typeface="宋体" panose="02010600030101010101" pitchFamily="2" charset="-122"/>
            </a:endParaRPr>
          </a:p>
          <a:p>
            <a:pPr eaLnBrk="1" hangingPunct="1"/>
            <a:endParaRPr lang="en-US" altLang="zh-CN" smtClean="0">
              <a:latin typeface="宋体" panose="02010600030101010101" pitchFamily="2" charset="-122"/>
            </a:endParaRPr>
          </a:p>
        </p:txBody>
      </p:sp>
      <p:grpSp>
        <p:nvGrpSpPr>
          <p:cNvPr id="19460" name="Group 4"/>
          <p:cNvGrpSpPr>
            <a:grpSpLocks/>
          </p:cNvGrpSpPr>
          <p:nvPr/>
        </p:nvGrpSpPr>
        <p:grpSpPr bwMode="auto">
          <a:xfrm>
            <a:off x="2516188" y="4689475"/>
            <a:ext cx="4114800" cy="1920875"/>
            <a:chOff x="0" y="0"/>
            <a:chExt cx="2592" cy="1210"/>
          </a:xfrm>
        </p:grpSpPr>
        <p:sp>
          <p:nvSpPr>
            <p:cNvPr id="19462" name="Rectangle 5"/>
            <p:cNvSpPr>
              <a:spLocks noChangeArrowheads="1"/>
            </p:cNvSpPr>
            <p:nvPr/>
          </p:nvSpPr>
          <p:spPr bwMode="auto">
            <a:xfrm>
              <a:off x="96" y="0"/>
              <a:ext cx="249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b="1"/>
                <a:t>a</a:t>
              </a:r>
              <a:r>
                <a:rPr lang="en-US" altLang="zh-CN" sz="2000" b="1" baseline="-25000"/>
                <a:t>00</a:t>
              </a:r>
              <a:r>
                <a:rPr lang="en-US" altLang="zh-CN" sz="2000" b="1"/>
                <a:t> a</a:t>
              </a:r>
              <a:r>
                <a:rPr lang="en-US" altLang="zh-CN" sz="2000" b="1" baseline="-25000"/>
                <a:t>01</a:t>
              </a:r>
            </a:p>
            <a:p>
              <a:pPr eaLnBrk="1" hangingPunct="1">
                <a:spcBef>
                  <a:spcPct val="0"/>
                </a:spcBef>
                <a:buClrTx/>
                <a:buFontTx/>
                <a:buNone/>
              </a:pPr>
              <a:r>
                <a:rPr lang="en-US" altLang="zh-CN" sz="2000" b="1"/>
                <a:t>a</a:t>
              </a:r>
              <a:r>
                <a:rPr lang="en-US" altLang="zh-CN" sz="2000" b="1" baseline="-25000"/>
                <a:t>10</a:t>
              </a:r>
              <a:r>
                <a:rPr lang="en-US" altLang="zh-CN" sz="2000" b="1"/>
                <a:t> a</a:t>
              </a:r>
              <a:r>
                <a:rPr lang="en-US" altLang="zh-CN" sz="2000" b="1" baseline="-25000"/>
                <a:t>11</a:t>
              </a:r>
              <a:r>
                <a:rPr lang="en-US" altLang="zh-CN" sz="2000" b="1"/>
                <a:t> a</a:t>
              </a:r>
              <a:r>
                <a:rPr lang="en-US" altLang="zh-CN" sz="2000" b="1" baseline="-25000"/>
                <a:t>12</a:t>
              </a:r>
            </a:p>
            <a:p>
              <a:pPr eaLnBrk="1" hangingPunct="1">
                <a:spcBef>
                  <a:spcPct val="0"/>
                </a:spcBef>
                <a:buClrTx/>
                <a:buFontTx/>
                <a:buNone/>
              </a:pPr>
              <a:r>
                <a:rPr lang="en-US" altLang="zh-CN" sz="2000" b="1"/>
                <a:t>       a</a:t>
              </a:r>
              <a:r>
                <a:rPr lang="en-US" altLang="zh-CN" sz="2000" b="1" baseline="-25000"/>
                <a:t>21</a:t>
              </a:r>
              <a:r>
                <a:rPr lang="en-US" altLang="zh-CN" sz="2000" b="1"/>
                <a:t> a</a:t>
              </a:r>
              <a:r>
                <a:rPr lang="en-US" altLang="zh-CN" sz="2000" b="1" baseline="-25000"/>
                <a:t>22</a:t>
              </a:r>
              <a:r>
                <a:rPr lang="en-US" altLang="zh-CN" sz="2000" b="1"/>
                <a:t> a</a:t>
              </a:r>
              <a:r>
                <a:rPr lang="en-US" altLang="zh-CN" sz="2000" b="1" baseline="-25000"/>
                <a:t>23</a:t>
              </a:r>
            </a:p>
            <a:p>
              <a:pPr eaLnBrk="1" hangingPunct="1">
                <a:spcBef>
                  <a:spcPct val="0"/>
                </a:spcBef>
                <a:buClrTx/>
                <a:buFontTx/>
                <a:buNone/>
              </a:pPr>
              <a:r>
                <a:rPr lang="en-US" altLang="zh-CN" sz="2000" b="1"/>
                <a:t>               …. ….. ….                            </a:t>
              </a:r>
            </a:p>
            <a:p>
              <a:pPr eaLnBrk="1" hangingPunct="1">
                <a:spcBef>
                  <a:spcPct val="0"/>
                </a:spcBef>
                <a:buClrTx/>
                <a:buFontTx/>
                <a:buNone/>
              </a:pPr>
              <a:r>
                <a:rPr lang="en-US" altLang="zh-CN" sz="2000" b="1"/>
                <a:t>              a</a:t>
              </a:r>
              <a:r>
                <a:rPr lang="en-US" altLang="zh-CN" sz="2000" b="1" baseline="-25000"/>
                <a:t>n-2</a:t>
              </a:r>
              <a:r>
                <a:rPr lang="en-US" altLang="zh-CN" sz="2000" b="1"/>
                <a:t> </a:t>
              </a:r>
              <a:r>
                <a:rPr lang="en-US" altLang="zh-CN" sz="2000" b="1" baseline="-25000"/>
                <a:t>n-3</a:t>
              </a:r>
              <a:r>
                <a:rPr lang="en-US" altLang="zh-CN" sz="2000" b="1"/>
                <a:t> </a:t>
              </a:r>
              <a:r>
                <a:rPr lang="en-US" altLang="zh-CN" sz="2000" b="1" baseline="-25000"/>
                <a:t>an-2 n-2</a:t>
              </a:r>
              <a:r>
                <a:rPr lang="en-US" altLang="zh-CN" sz="2000" b="1"/>
                <a:t> a</a:t>
              </a:r>
              <a:r>
                <a:rPr lang="en-US" altLang="zh-CN" sz="2000" b="1" baseline="-25000"/>
                <a:t>n-2 </a:t>
              </a:r>
              <a:r>
                <a:rPr lang="en-US" altLang="zh-CN" sz="2000" b="1"/>
                <a:t>n</a:t>
              </a:r>
              <a:r>
                <a:rPr lang="en-US" altLang="zh-CN" sz="2000" b="1" baseline="-25000"/>
                <a:t>-1</a:t>
              </a:r>
            </a:p>
            <a:p>
              <a:pPr eaLnBrk="1" hangingPunct="1">
                <a:spcBef>
                  <a:spcPct val="0"/>
                </a:spcBef>
                <a:buClrTx/>
                <a:buFontTx/>
                <a:buNone/>
              </a:pPr>
              <a:r>
                <a:rPr lang="en-US" altLang="zh-CN" sz="2000" b="1"/>
                <a:t>                             a</a:t>
              </a:r>
              <a:r>
                <a:rPr lang="en-US" altLang="zh-CN" sz="2000" b="1" baseline="-25000"/>
                <a:t>n-1</a:t>
              </a:r>
              <a:r>
                <a:rPr lang="en-US" altLang="zh-CN" sz="2000" b="1"/>
                <a:t> </a:t>
              </a:r>
              <a:r>
                <a:rPr lang="en-US" altLang="zh-CN" sz="2000" b="1" baseline="-25000"/>
                <a:t>n-2</a:t>
              </a:r>
              <a:r>
                <a:rPr lang="en-US" altLang="zh-CN" sz="2000" b="1"/>
                <a:t> a</a:t>
              </a:r>
              <a:r>
                <a:rPr lang="en-US" altLang="zh-CN" sz="2000" b="1" baseline="-25000"/>
                <a:t>n-1</a:t>
              </a:r>
              <a:r>
                <a:rPr lang="en-US" altLang="zh-CN" sz="2000" b="1"/>
                <a:t> </a:t>
              </a:r>
              <a:r>
                <a:rPr lang="en-US" altLang="zh-CN" sz="2000" b="1" baseline="-25000"/>
                <a:t>n-1</a:t>
              </a:r>
            </a:p>
          </p:txBody>
        </p:sp>
        <p:grpSp>
          <p:nvGrpSpPr>
            <p:cNvPr id="19463" name="Group 6"/>
            <p:cNvGrpSpPr>
              <a:grpSpLocks/>
            </p:cNvGrpSpPr>
            <p:nvPr/>
          </p:nvGrpSpPr>
          <p:grpSpPr bwMode="auto">
            <a:xfrm>
              <a:off x="2400" y="144"/>
              <a:ext cx="96" cy="960"/>
              <a:chOff x="0" y="0"/>
              <a:chExt cx="96" cy="960"/>
            </a:xfrm>
          </p:grpSpPr>
          <p:sp>
            <p:nvSpPr>
              <p:cNvPr id="19468" name="Line 7"/>
              <p:cNvSpPr>
                <a:spLocks noChangeShapeType="1"/>
              </p:cNvSpPr>
              <p:nvPr/>
            </p:nvSpPr>
            <p:spPr bwMode="auto">
              <a:xfrm>
                <a:off x="96"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9" name="Line 8"/>
              <p:cNvSpPr>
                <a:spLocks noChangeShapeType="1"/>
              </p:cNvSpPr>
              <p:nvPr/>
            </p:nvSpPr>
            <p:spPr bwMode="auto">
              <a:xfrm flipH="1">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0" name="Line 9"/>
              <p:cNvSpPr>
                <a:spLocks noChangeShapeType="1"/>
              </p:cNvSpPr>
              <p:nvPr/>
            </p:nvSpPr>
            <p:spPr bwMode="auto">
              <a:xfrm flipH="1">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464" name="Group 10"/>
            <p:cNvGrpSpPr>
              <a:grpSpLocks/>
            </p:cNvGrpSpPr>
            <p:nvPr/>
          </p:nvGrpSpPr>
          <p:grpSpPr bwMode="auto">
            <a:xfrm>
              <a:off x="0" y="144"/>
              <a:ext cx="96" cy="960"/>
              <a:chOff x="0" y="0"/>
              <a:chExt cx="96" cy="960"/>
            </a:xfrm>
          </p:grpSpPr>
          <p:sp>
            <p:nvSpPr>
              <p:cNvPr id="19465" name="Line 11"/>
              <p:cNvSpPr>
                <a:spLocks noChangeShapeType="1"/>
              </p:cNvSpPr>
              <p:nvPr/>
            </p:nvSpPr>
            <p:spPr bwMode="auto">
              <a:xfrm flipH="1">
                <a:off x="0"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6" name="Line 12"/>
              <p:cNvSpPr>
                <a:spLocks noChangeShapeType="1"/>
              </p:cNvSpPr>
              <p:nvPr/>
            </p:nvSpPr>
            <p:spPr bwMode="auto">
              <a:xfrm>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7" name="Line 13"/>
              <p:cNvSpPr>
                <a:spLocks noChangeShapeType="1"/>
              </p:cNvSpPr>
              <p:nvPr/>
            </p:nvSpPr>
            <p:spPr bwMode="auto">
              <a:xfrm>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9461"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9292451-AC6A-4162-9496-24F0291E8FDC}"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0483" name="Rectangle 3"/>
          <p:cNvSpPr>
            <a:spLocks noGrp="1" noChangeArrowheads="1"/>
          </p:cNvSpPr>
          <p:nvPr>
            <p:ph type="body" idx="1"/>
          </p:nvPr>
        </p:nvSpPr>
        <p:spPr>
          <a:xfrm>
            <a:off x="446088" y="1341438"/>
            <a:ext cx="8229600" cy="4530725"/>
          </a:xfrm>
        </p:spPr>
        <p:txBody>
          <a:bodyPr/>
          <a:lstStyle/>
          <a:p>
            <a:pPr eaLnBrk="1" hangingPunct="1"/>
            <a:r>
              <a:rPr lang="zh-CN" altLang="en-US" smtClean="0">
                <a:latin typeface="宋体" panose="02010600030101010101" pitchFamily="2" charset="-122"/>
              </a:rPr>
              <a:t>对角矩阵的存储表示</a:t>
            </a:r>
          </a:p>
          <a:p>
            <a:pPr lvl="1" eaLnBrk="1" hangingPunct="1"/>
            <a:r>
              <a:rPr lang="zh-CN" altLang="en-US" smtClean="0">
                <a:latin typeface="宋体" panose="02010600030101010101" pitchFamily="2" charset="-122"/>
              </a:rPr>
              <a:t>非零元素仅出现在主对角</a:t>
            </a:r>
            <a:r>
              <a:rPr lang="en-US" altLang="zh-CN" smtClean="0">
                <a:latin typeface="宋体" panose="02010600030101010101" pitchFamily="2" charset="-122"/>
              </a:rPr>
              <a:t>(a</a:t>
            </a:r>
            <a:r>
              <a:rPr lang="en-US" altLang="zh-CN" baseline="-18000" smtClean="0">
                <a:latin typeface="宋体" panose="02010600030101010101" pitchFamily="2" charset="-122"/>
              </a:rPr>
              <a:t>ii</a:t>
            </a:r>
            <a:r>
              <a:rPr lang="en-US" altLang="zh-CN" smtClean="0">
                <a:latin typeface="宋体" panose="02010600030101010101" pitchFamily="2" charset="-122"/>
              </a:rPr>
              <a:t>,0≦i≦n-1</a:t>
            </a:r>
            <a:r>
              <a:rPr lang="zh-CN" altLang="en-US" smtClean="0">
                <a:latin typeface="宋体" panose="02010600030101010101" pitchFamily="2" charset="-122"/>
              </a:rPr>
              <a:t>上，紧邻主对角线上面的那条对角线上</a:t>
            </a:r>
            <a:r>
              <a:rPr lang="en-US" altLang="zh-CN" smtClean="0">
                <a:latin typeface="宋体" panose="02010600030101010101" pitchFamily="2" charset="-122"/>
              </a:rPr>
              <a:t>(a</a:t>
            </a:r>
            <a:r>
              <a:rPr lang="en-US" altLang="zh-CN" baseline="-18000" smtClean="0">
                <a:latin typeface="宋体" panose="02010600030101010101" pitchFamily="2" charset="-122"/>
              </a:rPr>
              <a:t>ii+1</a:t>
            </a:r>
            <a:r>
              <a:rPr lang="en-US" altLang="zh-CN" smtClean="0">
                <a:latin typeface="宋体" panose="02010600030101010101" pitchFamily="2" charset="-122"/>
              </a:rPr>
              <a:t>,0≦i≦n-2)</a:t>
            </a:r>
            <a:r>
              <a:rPr lang="zh-CN" altLang="en-US" smtClean="0">
                <a:latin typeface="宋体" panose="02010600030101010101" pitchFamily="2" charset="-122"/>
              </a:rPr>
              <a:t>和紧邻主对角线下面的那条对角线上</a:t>
            </a:r>
            <a:r>
              <a:rPr lang="en-US" altLang="zh-CN" smtClean="0">
                <a:latin typeface="宋体" panose="02010600030101010101" pitchFamily="2" charset="-122"/>
              </a:rPr>
              <a:t>(a</a:t>
            </a:r>
            <a:r>
              <a:rPr lang="en-US" altLang="zh-CN" baseline="-18000" smtClean="0">
                <a:latin typeface="宋体" panose="02010600030101010101" pitchFamily="2" charset="-122"/>
              </a:rPr>
              <a:t>i+1 i</a:t>
            </a:r>
            <a:r>
              <a:rPr lang="en-US" altLang="zh-CN" smtClean="0">
                <a:latin typeface="宋体" panose="02010600030101010101" pitchFamily="2" charset="-122"/>
              </a:rPr>
              <a:t>,0≦i≦n-2)</a:t>
            </a:r>
            <a:r>
              <a:rPr lang="zh-CN" altLang="en-US" smtClean="0">
                <a:latin typeface="宋体" panose="02010600030101010101" pitchFamily="2" charset="-122"/>
              </a:rPr>
              <a:t>。显然，当∣</a:t>
            </a:r>
            <a:r>
              <a:rPr lang="en-US" altLang="zh-CN" smtClean="0">
                <a:latin typeface="宋体" panose="02010600030101010101" pitchFamily="2" charset="-122"/>
              </a:rPr>
              <a:t>i-j∣&gt;1</a:t>
            </a:r>
            <a:r>
              <a:rPr lang="zh-CN" altLang="en-US" smtClean="0">
                <a:latin typeface="宋体" panose="02010600030101010101" pitchFamily="2" charset="-122"/>
              </a:rPr>
              <a:t>时，元素</a:t>
            </a:r>
            <a:r>
              <a:rPr lang="en-US" altLang="zh-CN" smtClean="0">
                <a:latin typeface="宋体" panose="02010600030101010101" pitchFamily="2" charset="-122"/>
              </a:rPr>
              <a:t>a</a:t>
            </a:r>
            <a:r>
              <a:rPr lang="en-US" altLang="zh-CN" baseline="-18000" smtClean="0">
                <a:latin typeface="宋体" panose="02010600030101010101" pitchFamily="2" charset="-122"/>
              </a:rPr>
              <a:t>ij</a:t>
            </a:r>
            <a:r>
              <a:rPr lang="en-US" altLang="zh-CN" smtClean="0">
                <a:latin typeface="宋体" panose="02010600030101010101" pitchFamily="2" charset="-122"/>
              </a:rPr>
              <a:t>=0</a:t>
            </a:r>
            <a:r>
              <a:rPr lang="zh-CN" altLang="en-US" smtClean="0">
                <a:latin typeface="宋体" panose="02010600030101010101" pitchFamily="2" charset="-122"/>
              </a:rPr>
              <a:t>。</a:t>
            </a:r>
          </a:p>
          <a:p>
            <a:pPr lvl="1" eaLnBrk="1" hangingPunct="1"/>
            <a:r>
              <a:rPr lang="zh-CN" altLang="en-US" smtClean="0">
                <a:latin typeface="宋体" panose="02010600030101010101" pitchFamily="2" charset="-122"/>
              </a:rPr>
              <a:t>由此可知，一个</a:t>
            </a:r>
            <a:r>
              <a:rPr lang="en-US" altLang="zh-CN" smtClean="0">
                <a:latin typeface="宋体" panose="02010600030101010101" pitchFamily="2" charset="-122"/>
              </a:rPr>
              <a:t>k</a:t>
            </a:r>
            <a:r>
              <a:rPr lang="zh-CN" altLang="en-US" smtClean="0">
                <a:latin typeface="宋体" panose="02010600030101010101" pitchFamily="2" charset="-122"/>
              </a:rPr>
              <a:t>对角矩阵</a:t>
            </a:r>
            <a:r>
              <a:rPr lang="en-US" altLang="zh-CN" smtClean="0">
                <a:latin typeface="宋体" panose="02010600030101010101" pitchFamily="2" charset="-122"/>
              </a:rPr>
              <a:t>(k</a:t>
            </a:r>
            <a:r>
              <a:rPr lang="zh-CN" altLang="en-US" smtClean="0">
                <a:latin typeface="宋体" panose="02010600030101010101" pitchFamily="2" charset="-122"/>
              </a:rPr>
              <a:t>为奇数</a:t>
            </a:r>
            <a:r>
              <a:rPr lang="en-US" altLang="zh-CN" smtClean="0">
                <a:latin typeface="宋体" panose="02010600030101010101" pitchFamily="2" charset="-122"/>
              </a:rPr>
              <a:t>)A</a:t>
            </a:r>
            <a:r>
              <a:rPr lang="zh-CN" altLang="en-US" smtClean="0">
                <a:latin typeface="宋体" panose="02010600030101010101" pitchFamily="2" charset="-122"/>
              </a:rPr>
              <a:t>是满足下述条件的矩阵：若∣</a:t>
            </a:r>
            <a:r>
              <a:rPr lang="en-US" altLang="zh-CN" smtClean="0">
                <a:latin typeface="宋体" panose="02010600030101010101" pitchFamily="2" charset="-122"/>
              </a:rPr>
              <a:t>i-j∣&gt;(k-1)/2 </a:t>
            </a:r>
            <a:r>
              <a:rPr lang="zh-CN" altLang="en-US" smtClean="0">
                <a:latin typeface="宋体" panose="02010600030101010101" pitchFamily="2" charset="-122"/>
              </a:rPr>
              <a:t>，则元素 </a:t>
            </a:r>
            <a:r>
              <a:rPr lang="en-US" altLang="zh-CN" smtClean="0">
                <a:latin typeface="宋体" panose="02010600030101010101" pitchFamily="2" charset="-122"/>
              </a:rPr>
              <a:t>a</a:t>
            </a:r>
            <a:r>
              <a:rPr lang="en-US" altLang="zh-CN" baseline="-18000" smtClean="0">
                <a:latin typeface="宋体" panose="02010600030101010101" pitchFamily="2" charset="-122"/>
              </a:rPr>
              <a:t>ij</a:t>
            </a:r>
            <a:r>
              <a:rPr lang="en-US" altLang="zh-CN" smtClean="0">
                <a:latin typeface="宋体" panose="02010600030101010101" pitchFamily="2" charset="-122"/>
              </a:rPr>
              <a:t>=0</a:t>
            </a:r>
            <a:r>
              <a:rPr lang="zh-CN" altLang="en-US" smtClean="0">
                <a:latin typeface="宋体" panose="02010600030101010101" pitchFamily="2" charset="-122"/>
              </a:rPr>
              <a:t>。</a:t>
            </a:r>
          </a:p>
          <a:p>
            <a:pPr lvl="1" eaLnBrk="1" hangingPunct="1"/>
            <a:r>
              <a:rPr lang="zh-CN" altLang="en-US" smtClean="0">
                <a:latin typeface="宋体" panose="02010600030101010101" pitchFamily="2" charset="-122"/>
              </a:rPr>
              <a:t>对角矩阵可按行优先顺序或对角线的顺序，将其压缩存储到一个向量中，并且也能找到每个非零元素和向量下标的对应关系。</a:t>
            </a:r>
          </a:p>
        </p:txBody>
      </p:sp>
      <p:sp>
        <p:nvSpPr>
          <p:cNvPr id="20484"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8CDBB43-7FB4-49A9-8ACB-E880861F97B3}"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1507" name="Rectangle 3"/>
          <p:cNvSpPr>
            <a:spLocks noGrp="1" noChangeArrowheads="1"/>
          </p:cNvSpPr>
          <p:nvPr>
            <p:ph type="body" sz="half" idx="1"/>
          </p:nvPr>
        </p:nvSpPr>
        <p:spPr>
          <a:xfrm>
            <a:off x="566738" y="1341438"/>
            <a:ext cx="8120062" cy="4967287"/>
          </a:xfrm>
        </p:spPr>
        <p:txBody>
          <a:bodyPr/>
          <a:lstStyle/>
          <a:p>
            <a:pPr eaLnBrk="1" hangingPunct="1">
              <a:buFont typeface="Wingdings" panose="05000000000000000000" pitchFamily="2" charset="2"/>
              <a:buNone/>
            </a:pPr>
            <a:r>
              <a:rPr lang="en-US" altLang="zh-CN" smtClean="0">
                <a:latin typeface="宋体" panose="02010600030101010101" pitchFamily="2" charset="-122"/>
              </a:rPr>
              <a:t>		</a:t>
            </a:r>
            <a:r>
              <a:rPr lang="zh-CN" altLang="en-US" sz="2400" smtClean="0">
                <a:latin typeface="宋体" panose="02010600030101010101" pitchFamily="2" charset="-122"/>
              </a:rPr>
              <a:t>在三对角矩阵里附满足条件</a:t>
            </a:r>
            <a:r>
              <a:rPr lang="en-US" altLang="zh-CN" sz="2400" smtClean="0">
                <a:latin typeface="宋体" panose="02010600030101010101" pitchFamily="2" charset="-122"/>
              </a:rPr>
              <a:t>i=0</a:t>
            </a:r>
            <a:r>
              <a:rPr lang="zh-CN" altLang="en-US" sz="2400" smtClean="0">
                <a:latin typeface="宋体" panose="02010600030101010101" pitchFamily="2" charset="-122"/>
              </a:rPr>
              <a:t>，</a:t>
            </a:r>
            <a:r>
              <a:rPr lang="en-US" altLang="zh-CN" sz="2400" smtClean="0">
                <a:latin typeface="宋体" panose="02010600030101010101" pitchFamily="2" charset="-122"/>
              </a:rPr>
              <a:t>j=0</a:t>
            </a:r>
            <a:r>
              <a:rPr lang="zh-CN" altLang="en-US" sz="2400" smtClean="0">
                <a:latin typeface="宋体" panose="02010600030101010101" pitchFamily="2" charset="-122"/>
              </a:rPr>
              <a:t>、</a:t>
            </a:r>
            <a:r>
              <a:rPr lang="en-US" altLang="zh-CN" sz="2400" smtClean="0">
                <a:latin typeface="宋体" panose="02010600030101010101" pitchFamily="2" charset="-122"/>
              </a:rPr>
              <a:t>1</a:t>
            </a:r>
            <a:r>
              <a:rPr lang="zh-CN" altLang="en-US" sz="2400" smtClean="0">
                <a:latin typeface="宋体" panose="02010600030101010101" pitchFamily="2" charset="-122"/>
              </a:rPr>
              <a:t>，或</a:t>
            </a:r>
            <a:r>
              <a:rPr lang="en-US" altLang="zh-CN" sz="2400" smtClean="0">
                <a:latin typeface="宋体" panose="02010600030101010101" pitchFamily="2" charset="-122"/>
              </a:rPr>
              <a:t>i=n-1j=n-2</a:t>
            </a:r>
            <a:r>
              <a:rPr lang="zh-CN" altLang="en-US" sz="2400" smtClean="0">
                <a:latin typeface="宋体" panose="02010600030101010101" pitchFamily="2" charset="-122"/>
              </a:rPr>
              <a:t>、</a:t>
            </a:r>
            <a:r>
              <a:rPr lang="en-US" altLang="zh-CN" sz="2400" smtClean="0">
                <a:latin typeface="宋体" panose="02010600030101010101" pitchFamily="2" charset="-122"/>
              </a:rPr>
              <a:t>n-1</a:t>
            </a:r>
            <a:r>
              <a:rPr lang="zh-CN" altLang="en-US" sz="2400" smtClean="0">
                <a:latin typeface="宋体" panose="02010600030101010101" pitchFamily="2" charset="-122"/>
              </a:rPr>
              <a:t>或</a:t>
            </a:r>
            <a:r>
              <a:rPr lang="en-US" altLang="zh-CN" sz="2400" smtClean="0">
                <a:latin typeface="宋体" panose="02010600030101010101" pitchFamily="2" charset="-122"/>
              </a:rPr>
              <a:t>1&lt;i&lt;n-1,j=i-1</a:t>
            </a:r>
            <a:r>
              <a:rPr lang="zh-CN" altLang="en-US" sz="2400" smtClean="0">
                <a:latin typeface="宋体" panose="02010600030101010101" pitchFamily="2" charset="-122"/>
              </a:rPr>
              <a:t>、</a:t>
            </a:r>
            <a:r>
              <a:rPr lang="en-US" altLang="zh-CN" sz="2400" smtClean="0">
                <a:latin typeface="宋体" panose="02010600030101010101" pitchFamily="2" charset="-122"/>
              </a:rPr>
              <a:t>i</a:t>
            </a:r>
            <a:r>
              <a:rPr lang="zh-CN" altLang="en-US" sz="2400" smtClean="0">
                <a:latin typeface="宋体" panose="02010600030101010101" pitchFamily="2" charset="-122"/>
              </a:rPr>
              <a:t>、</a:t>
            </a:r>
            <a:r>
              <a:rPr lang="en-US" altLang="zh-CN" sz="2400" smtClean="0">
                <a:latin typeface="宋体" panose="02010600030101010101" pitchFamily="2" charset="-122"/>
              </a:rPr>
              <a:t>i+1</a:t>
            </a:r>
            <a:r>
              <a:rPr lang="zh-CN" altLang="en-US" sz="2400" smtClean="0">
                <a:latin typeface="宋体" panose="02010600030101010101" pitchFamily="2" charset="-122"/>
              </a:rPr>
              <a:t>的元素</a:t>
            </a:r>
            <a:r>
              <a:rPr lang="en-US" altLang="zh-CN" sz="2400" smtClean="0">
                <a:latin typeface="宋体" panose="02010600030101010101" pitchFamily="2" charset="-122"/>
              </a:rPr>
              <a:t>a</a:t>
            </a:r>
            <a:r>
              <a:rPr lang="en-US" altLang="zh-CN" sz="2400" baseline="-18000" smtClean="0">
                <a:latin typeface="宋体" panose="02010600030101010101" pitchFamily="2" charset="-122"/>
              </a:rPr>
              <a:t>ij</a:t>
            </a:r>
            <a:r>
              <a:rPr lang="zh-CN" altLang="en-US" sz="2400" smtClean="0">
                <a:latin typeface="宋体" panose="02010600030101010101" pitchFamily="2" charset="-122"/>
              </a:rPr>
              <a:t>外，其余元素都是零。</a:t>
            </a:r>
          </a:p>
          <a:p>
            <a:pPr eaLnBrk="1" hangingPunct="1">
              <a:buFont typeface="Wingdings" panose="05000000000000000000" pitchFamily="2" charset="2"/>
              <a:buNone/>
            </a:pPr>
            <a:r>
              <a:rPr lang="zh-CN" altLang="en-US" sz="2400" smtClean="0">
                <a:latin typeface="宋体" panose="02010600030101010101" pitchFamily="2" charset="-122"/>
              </a:rPr>
              <a:t>		对这种矩阵，我们也可按行优序为主序来存储。除第</a:t>
            </a:r>
            <a:r>
              <a:rPr lang="en-US" altLang="zh-CN" sz="2400" smtClean="0">
                <a:latin typeface="宋体" panose="02010600030101010101" pitchFamily="2" charset="-122"/>
              </a:rPr>
              <a:t>0</a:t>
            </a:r>
            <a:r>
              <a:rPr lang="zh-CN" altLang="en-US" sz="2400" smtClean="0">
                <a:latin typeface="宋体" panose="02010600030101010101" pitchFamily="2" charset="-122"/>
              </a:rPr>
              <a:t>行和第</a:t>
            </a:r>
            <a:r>
              <a:rPr lang="en-US" altLang="zh-CN" sz="2400" smtClean="0">
                <a:latin typeface="宋体" panose="02010600030101010101" pitchFamily="2" charset="-122"/>
              </a:rPr>
              <a:t>n-1</a:t>
            </a:r>
            <a:r>
              <a:rPr lang="zh-CN" altLang="en-US" sz="2400" smtClean="0">
                <a:latin typeface="宋体" panose="02010600030101010101" pitchFamily="2" charset="-122"/>
              </a:rPr>
              <a:t>行是</a:t>
            </a:r>
            <a:r>
              <a:rPr lang="en-US" altLang="zh-CN" sz="2400" smtClean="0">
                <a:latin typeface="宋体" panose="02010600030101010101" pitchFamily="2" charset="-122"/>
              </a:rPr>
              <a:t>2</a:t>
            </a:r>
            <a:r>
              <a:rPr lang="zh-CN" altLang="en-US" sz="2400" smtClean="0">
                <a:latin typeface="宋体" panose="02010600030101010101" pitchFamily="2" charset="-122"/>
              </a:rPr>
              <a:t>个元素外，每行的非零元素都是</a:t>
            </a:r>
            <a:r>
              <a:rPr lang="en-US" altLang="zh-CN" sz="2400" smtClean="0">
                <a:latin typeface="宋体" panose="02010600030101010101" pitchFamily="2" charset="-122"/>
              </a:rPr>
              <a:t>3</a:t>
            </a:r>
            <a:r>
              <a:rPr lang="zh-CN" altLang="en-US" sz="2400" smtClean="0">
                <a:latin typeface="宋体" panose="02010600030101010101" pitchFamily="2" charset="-122"/>
              </a:rPr>
              <a:t>个，因此，需存储的元素个数为</a:t>
            </a:r>
            <a:r>
              <a:rPr lang="en-US" altLang="zh-CN" sz="2400" smtClean="0">
                <a:latin typeface="宋体" panose="02010600030101010101" pitchFamily="2" charset="-122"/>
              </a:rPr>
              <a:t>3n-2</a:t>
            </a:r>
            <a:r>
              <a:rPr lang="zh-CN" altLang="en-US" sz="2400" smtClean="0">
                <a:latin typeface="宋体" panose="02010600030101010101" pitchFamily="2" charset="-122"/>
              </a:rPr>
              <a:t>。</a:t>
            </a:r>
          </a:p>
          <a:p>
            <a:pPr eaLnBrk="1" hangingPunct="1">
              <a:buFont typeface="Wingdings" panose="05000000000000000000" pitchFamily="2" charset="2"/>
              <a:buNone/>
            </a:pPr>
            <a:endParaRPr lang="zh-CN" altLang="en-US" sz="2400" smtClean="0">
              <a:latin typeface="宋体" panose="02010600030101010101" pitchFamily="2" charset="-122"/>
            </a:endParaRPr>
          </a:p>
          <a:p>
            <a:pPr eaLnBrk="1" hangingPunct="1">
              <a:buFont typeface="Wingdings" panose="05000000000000000000" pitchFamily="2" charset="2"/>
              <a:buNone/>
            </a:pPr>
            <a:endParaRPr lang="zh-CN" altLang="en-US" sz="2400" smtClean="0">
              <a:latin typeface="宋体" panose="02010600030101010101" pitchFamily="2" charset="-122"/>
            </a:endParaRPr>
          </a:p>
          <a:p>
            <a:pPr eaLnBrk="1" hangingPunct="1">
              <a:buFont typeface="Wingdings" panose="05000000000000000000" pitchFamily="2" charset="2"/>
              <a:buNone/>
            </a:pPr>
            <a:endParaRPr lang="zh-CN" altLang="en-US" sz="2400" smtClean="0">
              <a:latin typeface="宋体" panose="02010600030101010101" pitchFamily="2" charset="-122"/>
            </a:endParaRPr>
          </a:p>
          <a:p>
            <a:pPr eaLnBrk="1" hangingPunct="1">
              <a:buFont typeface="Wingdings" panose="05000000000000000000" pitchFamily="2" charset="2"/>
              <a:buNone/>
            </a:pPr>
            <a:r>
              <a:rPr lang="zh-CN" altLang="en-US" sz="2400" smtClean="0">
                <a:latin typeface="宋体" panose="02010600030101010101" pitchFamily="2" charset="-122"/>
              </a:rPr>
              <a:t>		</a:t>
            </a:r>
          </a:p>
        </p:txBody>
      </p:sp>
      <p:grpSp>
        <p:nvGrpSpPr>
          <p:cNvPr id="21508" name="Group 4"/>
          <p:cNvGrpSpPr>
            <a:grpSpLocks/>
          </p:cNvGrpSpPr>
          <p:nvPr/>
        </p:nvGrpSpPr>
        <p:grpSpPr bwMode="auto">
          <a:xfrm>
            <a:off x="914400" y="4089400"/>
            <a:ext cx="7620000" cy="838200"/>
            <a:chOff x="0" y="0"/>
            <a:chExt cx="4800" cy="528"/>
          </a:xfrm>
        </p:grpSpPr>
        <p:grpSp>
          <p:nvGrpSpPr>
            <p:cNvPr id="21510" name="Group 5"/>
            <p:cNvGrpSpPr>
              <a:grpSpLocks/>
            </p:cNvGrpSpPr>
            <p:nvPr/>
          </p:nvGrpSpPr>
          <p:grpSpPr bwMode="auto">
            <a:xfrm>
              <a:off x="0" y="0"/>
              <a:ext cx="4800" cy="326"/>
              <a:chOff x="0" y="0"/>
              <a:chExt cx="4800" cy="326"/>
            </a:xfrm>
          </p:grpSpPr>
          <p:sp>
            <p:nvSpPr>
              <p:cNvPr id="21512" name="Rectangle 6"/>
              <p:cNvSpPr>
                <a:spLocks noChangeArrowheads="1"/>
              </p:cNvSpPr>
              <p:nvPr/>
            </p:nvSpPr>
            <p:spPr bwMode="auto">
              <a:xfrm>
                <a:off x="3940" y="0"/>
                <a:ext cx="860"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 </a:t>
                </a:r>
                <a:r>
                  <a:rPr lang="en-US" altLang="zh-CN" sz="2400" baseline="-18000"/>
                  <a:t>n-1 n-1</a:t>
                </a:r>
              </a:p>
            </p:txBody>
          </p:sp>
          <p:sp>
            <p:nvSpPr>
              <p:cNvPr id="21513" name="Rectangle 7"/>
              <p:cNvSpPr>
                <a:spLocks noChangeArrowheads="1"/>
              </p:cNvSpPr>
              <p:nvPr/>
            </p:nvSpPr>
            <p:spPr bwMode="auto">
              <a:xfrm>
                <a:off x="3186" y="0"/>
                <a:ext cx="754"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 </a:t>
                </a:r>
                <a:r>
                  <a:rPr lang="en-US" altLang="zh-CN" sz="2400" baseline="-18000"/>
                  <a:t>n-1 n-2</a:t>
                </a:r>
              </a:p>
            </p:txBody>
          </p:sp>
          <p:sp>
            <p:nvSpPr>
              <p:cNvPr id="21514" name="Rectangle 8"/>
              <p:cNvSpPr>
                <a:spLocks noChangeArrowheads="1"/>
              </p:cNvSpPr>
              <p:nvPr/>
            </p:nvSpPr>
            <p:spPr bwMode="auto">
              <a:xfrm>
                <a:off x="2961" y="0"/>
                <a:ext cx="225"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t>
                </a:r>
              </a:p>
            </p:txBody>
          </p:sp>
          <p:sp>
            <p:nvSpPr>
              <p:cNvPr id="21515" name="Rectangle 9"/>
              <p:cNvSpPr>
                <a:spLocks noChangeArrowheads="1"/>
              </p:cNvSpPr>
              <p:nvPr/>
            </p:nvSpPr>
            <p:spPr bwMode="auto">
              <a:xfrm>
                <a:off x="2738" y="0"/>
                <a:ext cx="223"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t>
                </a:r>
              </a:p>
            </p:txBody>
          </p:sp>
          <p:sp>
            <p:nvSpPr>
              <p:cNvPr id="21516" name="Rectangle 10"/>
              <p:cNvSpPr>
                <a:spLocks noChangeArrowheads="1"/>
              </p:cNvSpPr>
              <p:nvPr/>
            </p:nvSpPr>
            <p:spPr bwMode="auto">
              <a:xfrm>
                <a:off x="2282" y="0"/>
                <a:ext cx="456"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r>
                  <a:rPr lang="en-US" altLang="zh-CN" sz="2400" baseline="-18000"/>
                  <a:t>21</a:t>
                </a:r>
                <a:r>
                  <a:rPr lang="en-US" altLang="zh-CN" sz="2400"/>
                  <a:t> </a:t>
                </a:r>
              </a:p>
            </p:txBody>
          </p:sp>
          <p:sp>
            <p:nvSpPr>
              <p:cNvPr id="21517" name="Rectangle 11"/>
              <p:cNvSpPr>
                <a:spLocks noChangeArrowheads="1"/>
              </p:cNvSpPr>
              <p:nvPr/>
            </p:nvSpPr>
            <p:spPr bwMode="auto">
              <a:xfrm>
                <a:off x="1823" y="0"/>
                <a:ext cx="459"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r>
                  <a:rPr lang="en-US" altLang="zh-CN" sz="2400" baseline="-18000"/>
                  <a:t>12</a:t>
                </a:r>
              </a:p>
            </p:txBody>
          </p:sp>
          <p:sp>
            <p:nvSpPr>
              <p:cNvPr id="21518" name="Rectangle 12"/>
              <p:cNvSpPr>
                <a:spLocks noChangeArrowheads="1"/>
              </p:cNvSpPr>
              <p:nvPr/>
            </p:nvSpPr>
            <p:spPr bwMode="auto">
              <a:xfrm>
                <a:off x="1367" y="0"/>
                <a:ext cx="456"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r>
                  <a:rPr lang="en-US" altLang="zh-CN" sz="2400" baseline="-18000"/>
                  <a:t>11</a:t>
                </a:r>
              </a:p>
            </p:txBody>
          </p:sp>
          <p:sp>
            <p:nvSpPr>
              <p:cNvPr id="21519" name="Rectangle 13"/>
              <p:cNvSpPr>
                <a:spLocks noChangeArrowheads="1"/>
              </p:cNvSpPr>
              <p:nvPr/>
            </p:nvSpPr>
            <p:spPr bwMode="auto">
              <a:xfrm>
                <a:off x="882" y="0"/>
                <a:ext cx="485"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r>
                  <a:rPr lang="en-US" altLang="zh-CN" sz="2400" baseline="-18000"/>
                  <a:t>10</a:t>
                </a:r>
              </a:p>
            </p:txBody>
          </p:sp>
          <p:sp>
            <p:nvSpPr>
              <p:cNvPr id="21520" name="Rectangle 14"/>
              <p:cNvSpPr>
                <a:spLocks noChangeArrowheads="1"/>
              </p:cNvSpPr>
              <p:nvPr/>
            </p:nvSpPr>
            <p:spPr bwMode="auto">
              <a:xfrm>
                <a:off x="449" y="0"/>
                <a:ext cx="433"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r>
                  <a:rPr lang="en-US" altLang="zh-CN" sz="2400" baseline="-18000"/>
                  <a:t>01</a:t>
                </a:r>
                <a:r>
                  <a:rPr lang="en-US" altLang="zh-CN" sz="2400"/>
                  <a:t> </a:t>
                </a:r>
              </a:p>
            </p:txBody>
          </p:sp>
          <p:sp>
            <p:nvSpPr>
              <p:cNvPr id="21521" name="Rectangle 15"/>
              <p:cNvSpPr>
                <a:spLocks noChangeArrowheads="1"/>
              </p:cNvSpPr>
              <p:nvPr/>
            </p:nvSpPr>
            <p:spPr bwMode="auto">
              <a:xfrm>
                <a:off x="0" y="0"/>
                <a:ext cx="449" cy="326"/>
              </a:xfrm>
              <a:prstGeom prst="rect">
                <a:avLst/>
              </a:prstGeom>
              <a:solidFill>
                <a:srgbClr val="7CA800">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a</a:t>
                </a:r>
                <a:r>
                  <a:rPr lang="en-US" altLang="zh-CN" sz="2400" baseline="-18000"/>
                  <a:t>00</a:t>
                </a:r>
              </a:p>
            </p:txBody>
          </p:sp>
          <p:sp>
            <p:nvSpPr>
              <p:cNvPr id="21522" name="Line 16"/>
              <p:cNvSpPr>
                <a:spLocks noChangeShapeType="1"/>
              </p:cNvSpPr>
              <p:nvPr/>
            </p:nvSpPr>
            <p:spPr bwMode="auto">
              <a:xfrm>
                <a:off x="0" y="0"/>
                <a:ext cx="48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3" name="Line 17"/>
              <p:cNvSpPr>
                <a:spLocks noChangeShapeType="1"/>
              </p:cNvSpPr>
              <p:nvPr/>
            </p:nvSpPr>
            <p:spPr bwMode="auto">
              <a:xfrm>
                <a:off x="0" y="326"/>
                <a:ext cx="48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4" name="Line 18"/>
              <p:cNvSpPr>
                <a:spLocks noChangeShapeType="1"/>
              </p:cNvSpPr>
              <p:nvPr/>
            </p:nvSpPr>
            <p:spPr bwMode="auto">
              <a:xfrm>
                <a:off x="0" y="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5" name="Line 19"/>
              <p:cNvSpPr>
                <a:spLocks noChangeShapeType="1"/>
              </p:cNvSpPr>
              <p:nvPr/>
            </p:nvSpPr>
            <p:spPr bwMode="auto">
              <a:xfrm>
                <a:off x="449"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6" name="Line 20"/>
              <p:cNvSpPr>
                <a:spLocks noChangeShapeType="1"/>
              </p:cNvSpPr>
              <p:nvPr/>
            </p:nvSpPr>
            <p:spPr bwMode="auto">
              <a:xfrm>
                <a:off x="882"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7" name="Line 21"/>
              <p:cNvSpPr>
                <a:spLocks noChangeShapeType="1"/>
              </p:cNvSpPr>
              <p:nvPr/>
            </p:nvSpPr>
            <p:spPr bwMode="auto">
              <a:xfrm>
                <a:off x="1367"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8" name="Line 22"/>
              <p:cNvSpPr>
                <a:spLocks noChangeShapeType="1"/>
              </p:cNvSpPr>
              <p:nvPr/>
            </p:nvSpPr>
            <p:spPr bwMode="auto">
              <a:xfrm>
                <a:off x="1823"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29" name="Line 23"/>
              <p:cNvSpPr>
                <a:spLocks noChangeShapeType="1"/>
              </p:cNvSpPr>
              <p:nvPr/>
            </p:nvSpPr>
            <p:spPr bwMode="auto">
              <a:xfrm>
                <a:off x="2282"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0" name="Line 24"/>
              <p:cNvSpPr>
                <a:spLocks noChangeShapeType="1"/>
              </p:cNvSpPr>
              <p:nvPr/>
            </p:nvSpPr>
            <p:spPr bwMode="auto">
              <a:xfrm>
                <a:off x="2738"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1" name="Line 25"/>
              <p:cNvSpPr>
                <a:spLocks noChangeShapeType="1"/>
              </p:cNvSpPr>
              <p:nvPr/>
            </p:nvSpPr>
            <p:spPr bwMode="auto">
              <a:xfrm>
                <a:off x="2961"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2" name="Line 26"/>
              <p:cNvSpPr>
                <a:spLocks noChangeShapeType="1"/>
              </p:cNvSpPr>
              <p:nvPr/>
            </p:nvSpPr>
            <p:spPr bwMode="auto">
              <a:xfrm>
                <a:off x="3186"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3" name="Line 27"/>
              <p:cNvSpPr>
                <a:spLocks noChangeShapeType="1"/>
              </p:cNvSpPr>
              <p:nvPr/>
            </p:nvSpPr>
            <p:spPr bwMode="auto">
              <a:xfrm>
                <a:off x="3940" y="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4" name="Line 28"/>
              <p:cNvSpPr>
                <a:spLocks noChangeShapeType="1"/>
              </p:cNvSpPr>
              <p:nvPr/>
            </p:nvSpPr>
            <p:spPr bwMode="auto">
              <a:xfrm>
                <a:off x="4800" y="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11" name="Rectangle 29"/>
            <p:cNvSpPr>
              <a:spLocks noChangeArrowheads="1"/>
            </p:cNvSpPr>
            <p:nvPr/>
          </p:nvSpPr>
          <p:spPr bwMode="auto">
            <a:xfrm>
              <a:off x="48" y="336"/>
              <a:ext cx="46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400" b="1"/>
                <a:t>K=0          1             2              3             4              5      …    …          3n-2                   3n-1</a:t>
              </a:r>
            </a:p>
          </p:txBody>
        </p:sp>
      </p:grpSp>
      <p:sp>
        <p:nvSpPr>
          <p:cNvPr id="21509"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C816FD2-5AED-47AC-8AB2-A18D6194F681}"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06851" name="Rectangle 3"/>
          <p:cNvSpPr>
            <a:spLocks noGrp="1" noChangeArrowheads="1"/>
          </p:cNvSpPr>
          <p:nvPr>
            <p:ph type="body" idx="1"/>
          </p:nvPr>
        </p:nvSpPr>
        <p:spPr>
          <a:xfrm>
            <a:off x="446088" y="1217613"/>
            <a:ext cx="8229600" cy="5370512"/>
          </a:xfrm>
        </p:spPr>
        <p:txBody>
          <a:bodyPr/>
          <a:lstStyle/>
          <a:p>
            <a:pPr eaLnBrk="1" hangingPunct="1">
              <a:buFont typeface="Wingdings" panose="05000000000000000000" pitchFamily="2" charset="2"/>
              <a:buNone/>
              <a:defRPr/>
            </a:pPr>
            <a:r>
              <a:rPr lang="zh-CN" dirty="0" smtClean="0">
                <a:solidFill>
                  <a:srgbClr val="FF0000"/>
                </a:solidFill>
                <a:latin typeface="宋体" pitchFamily="2" charset="-122"/>
              </a:rPr>
              <a:t>稀疏矩阵</a:t>
            </a:r>
          </a:p>
          <a:p>
            <a:pPr eaLnBrk="1" hangingPunct="1">
              <a:defRPr/>
            </a:pPr>
            <a:r>
              <a:rPr lang="zh-CN" sz="2400" dirty="0" smtClean="0">
                <a:latin typeface="宋体" pitchFamily="2" charset="-122"/>
              </a:rPr>
              <a:t>定义：设矩阵A中有s个非零元素，若s远远小于矩阵元素的总数（即s&lt;&lt;m×n），则称A为稀疏矩阵。</a:t>
            </a:r>
          </a:p>
          <a:p>
            <a:pPr eaLnBrk="1" hangingPunct="1">
              <a:buFont typeface="Wingdings" panose="05000000000000000000" pitchFamily="2" charset="2"/>
              <a:buNone/>
              <a:defRPr/>
            </a:pPr>
            <a:r>
              <a:rPr lang="zh-CN" sz="2400" dirty="0" smtClean="0">
                <a:latin typeface="宋体" pitchFamily="2" charset="-122"/>
              </a:rPr>
              <a:t>		设在矩阵A中，有s个非零元素。令 e=s/(m*n)，称e为矩阵的稀疏因子。通常认为e≦0.05时称之为稀疏矩阵。</a:t>
            </a:r>
          </a:p>
          <a:p>
            <a:pPr eaLnBrk="1" hangingPunct="1">
              <a:defRPr/>
            </a:pPr>
            <a:r>
              <a:rPr lang="zh-CN" sz="2400" dirty="0" smtClean="0">
                <a:latin typeface="宋体" pitchFamily="2" charset="-122"/>
              </a:rPr>
              <a:t>稀疏矩阵的存储</a:t>
            </a:r>
          </a:p>
          <a:p>
            <a:pPr lvl="1" eaLnBrk="1" hangingPunct="1">
              <a:defRPr/>
            </a:pPr>
            <a:r>
              <a:rPr lang="zh-CN" sz="2400" dirty="0" smtClean="0">
                <a:latin typeface="宋体" pitchFamily="2" charset="-122"/>
                <a:cs typeface="+mn-cs"/>
              </a:rPr>
              <a:t>存储非零元素的同时，还必须记下所属行和列的位置（i,j)。</a:t>
            </a:r>
          </a:p>
          <a:p>
            <a:pPr lvl="1" eaLnBrk="1" hangingPunct="1">
              <a:defRPr/>
            </a:pPr>
            <a:r>
              <a:rPr lang="zh-CN" sz="2400" dirty="0" smtClean="0">
                <a:latin typeface="宋体" pitchFamily="2" charset="-122"/>
                <a:cs typeface="+mn-cs"/>
              </a:rPr>
              <a:t>一个三元组(i,j,aij)唯一确定了矩阵A的一个非零元。</a:t>
            </a:r>
          </a:p>
          <a:p>
            <a:pPr lvl="1" eaLnBrk="1" hangingPunct="1">
              <a:defRPr/>
            </a:pPr>
            <a:r>
              <a:rPr lang="zh-CN" sz="2400" dirty="0" smtClean="0">
                <a:latin typeface="宋体" pitchFamily="2" charset="-122"/>
                <a:cs typeface="+mn-cs"/>
              </a:rPr>
              <a:t>稀疏矩阵可由表示非零元的三元组及其行列数唯一确定。这样的存储方法大大节约了存储空间，但矩阵的运算变得复杂。</a:t>
            </a:r>
          </a:p>
        </p:txBody>
      </p:sp>
      <p:sp>
        <p:nvSpPr>
          <p:cNvPr id="22532"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56CEEA3-1059-4075-9B0A-2EFD195EDDCA}"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196975"/>
            <a:ext cx="7750175"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5" name="Object 3"/>
          <p:cNvGraphicFramePr>
            <a:graphicFrameLocks noChangeAspect="1"/>
          </p:cNvGraphicFramePr>
          <p:nvPr/>
        </p:nvGraphicFramePr>
        <p:xfrm>
          <a:off x="4953000" y="1981200"/>
          <a:ext cx="3200400" cy="2417763"/>
        </p:xfrm>
        <a:graphic>
          <a:graphicData uri="http://schemas.openxmlformats.org/presentationml/2006/ole">
            <mc:AlternateContent xmlns:mc="http://schemas.openxmlformats.org/markup-compatibility/2006">
              <mc:Choice xmlns:v="urn:schemas-microsoft-com:vml" Requires="v">
                <p:oleObj spid="_x0000_s23587" r:id="rId4" imgW="1816100" imgH="1371600" progId="Equation.3">
                  <p:embed/>
                </p:oleObj>
              </mc:Choice>
              <mc:Fallback>
                <p:oleObj r:id="rId4" imgW="1816100" imgH="1371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981200"/>
                        <a:ext cx="3200400" cy="241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 name="Text Box 4"/>
          <p:cNvSpPr txBox="1">
            <a:spLocks noChangeArrowheads="1"/>
          </p:cNvSpPr>
          <p:nvPr/>
        </p:nvSpPr>
        <p:spPr bwMode="auto">
          <a:xfrm>
            <a:off x="4953000" y="1752600"/>
            <a:ext cx="315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600"/>
              <a:t>col1   col2    col3    col4   col5   col6</a:t>
            </a:r>
          </a:p>
        </p:txBody>
      </p:sp>
      <p:sp>
        <p:nvSpPr>
          <p:cNvPr id="23557" name="Text Box 5"/>
          <p:cNvSpPr txBox="1">
            <a:spLocks noChangeArrowheads="1"/>
          </p:cNvSpPr>
          <p:nvPr/>
        </p:nvSpPr>
        <p:spPr bwMode="auto">
          <a:xfrm>
            <a:off x="4419600" y="1981200"/>
            <a:ext cx="6096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400"/>
              <a:t>row0</a:t>
            </a:r>
          </a:p>
          <a:p>
            <a:pPr eaLnBrk="1" hangingPunct="1">
              <a:spcBef>
                <a:spcPct val="0"/>
              </a:spcBef>
              <a:buClrTx/>
              <a:buFontTx/>
              <a:buNone/>
            </a:pPr>
            <a:endParaRPr lang="en-US" altLang="zh-CN" sz="1400"/>
          </a:p>
          <a:p>
            <a:pPr eaLnBrk="1" hangingPunct="1">
              <a:spcBef>
                <a:spcPct val="0"/>
              </a:spcBef>
              <a:buClrTx/>
              <a:buFontTx/>
              <a:buNone/>
            </a:pPr>
            <a:r>
              <a:rPr lang="en-US" altLang="zh-CN" sz="1400"/>
              <a:t>row1</a:t>
            </a:r>
          </a:p>
          <a:p>
            <a:pPr eaLnBrk="1" hangingPunct="1">
              <a:spcBef>
                <a:spcPct val="0"/>
              </a:spcBef>
              <a:buClrTx/>
              <a:buFontTx/>
              <a:buNone/>
            </a:pPr>
            <a:endParaRPr lang="en-US" altLang="zh-CN" sz="1400"/>
          </a:p>
          <a:p>
            <a:pPr eaLnBrk="1" hangingPunct="1">
              <a:spcBef>
                <a:spcPct val="0"/>
              </a:spcBef>
              <a:buClrTx/>
              <a:buFontTx/>
              <a:buNone/>
            </a:pPr>
            <a:r>
              <a:rPr lang="en-US" altLang="zh-CN" sz="1400"/>
              <a:t>row2</a:t>
            </a:r>
          </a:p>
          <a:p>
            <a:pPr eaLnBrk="1" hangingPunct="1">
              <a:spcBef>
                <a:spcPct val="0"/>
              </a:spcBef>
              <a:buClrTx/>
              <a:buFontTx/>
              <a:buNone/>
            </a:pPr>
            <a:endParaRPr lang="en-US" altLang="zh-CN" sz="1400"/>
          </a:p>
          <a:p>
            <a:pPr eaLnBrk="1" hangingPunct="1">
              <a:spcBef>
                <a:spcPct val="0"/>
              </a:spcBef>
              <a:buClrTx/>
              <a:buFontTx/>
              <a:buNone/>
            </a:pPr>
            <a:r>
              <a:rPr lang="en-US" altLang="zh-CN" sz="1400"/>
              <a:t>row3</a:t>
            </a:r>
          </a:p>
          <a:p>
            <a:pPr eaLnBrk="1" hangingPunct="1">
              <a:spcBef>
                <a:spcPct val="0"/>
              </a:spcBef>
              <a:buClrTx/>
              <a:buFontTx/>
              <a:buNone/>
            </a:pPr>
            <a:endParaRPr lang="en-US" altLang="zh-CN" sz="1400"/>
          </a:p>
          <a:p>
            <a:pPr eaLnBrk="1" hangingPunct="1">
              <a:spcBef>
                <a:spcPct val="0"/>
              </a:spcBef>
              <a:buClrTx/>
              <a:buFontTx/>
              <a:buNone/>
            </a:pPr>
            <a:r>
              <a:rPr lang="en-US" altLang="zh-CN" sz="1400"/>
              <a:t>row4</a:t>
            </a:r>
          </a:p>
          <a:p>
            <a:pPr eaLnBrk="1" hangingPunct="1">
              <a:spcBef>
                <a:spcPct val="0"/>
              </a:spcBef>
              <a:buClrTx/>
              <a:buFontTx/>
              <a:buNone/>
            </a:pPr>
            <a:endParaRPr lang="en-US" altLang="zh-CN" sz="1400"/>
          </a:p>
          <a:p>
            <a:pPr eaLnBrk="1" hangingPunct="1">
              <a:spcBef>
                <a:spcPct val="0"/>
              </a:spcBef>
              <a:buClrTx/>
              <a:buFontTx/>
              <a:buNone/>
            </a:pPr>
            <a:r>
              <a:rPr lang="en-US" altLang="zh-CN" sz="1400"/>
              <a:t>row5</a:t>
            </a:r>
            <a:endParaRPr lang="en-US" altLang="zh-CN" sz="1600"/>
          </a:p>
        </p:txBody>
      </p:sp>
      <p:sp>
        <p:nvSpPr>
          <p:cNvPr id="23558" name="Text Box 7"/>
          <p:cNvSpPr txBox="1">
            <a:spLocks noChangeArrowheads="1"/>
          </p:cNvSpPr>
          <p:nvPr/>
        </p:nvSpPr>
        <p:spPr bwMode="auto">
          <a:xfrm>
            <a:off x="6781800" y="4648200"/>
            <a:ext cx="72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solidFill>
                  <a:srgbClr val="FF3300"/>
                </a:solidFill>
              </a:rPr>
              <a:t>8/36</a:t>
            </a:r>
          </a:p>
        </p:txBody>
      </p:sp>
      <p:sp>
        <p:nvSpPr>
          <p:cNvPr id="23559" name="Text Box 8"/>
          <p:cNvSpPr txBox="1">
            <a:spLocks noChangeArrowheads="1"/>
          </p:cNvSpPr>
          <p:nvPr/>
        </p:nvSpPr>
        <p:spPr bwMode="auto">
          <a:xfrm>
            <a:off x="8077200" y="4114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solidFill>
                  <a:srgbClr val="CC0099"/>
                </a:solidFill>
              </a:rPr>
              <a:t>6*6</a:t>
            </a:r>
          </a:p>
        </p:txBody>
      </p:sp>
      <p:sp>
        <p:nvSpPr>
          <p:cNvPr id="23560" name="Text Box 9"/>
          <p:cNvSpPr txBox="1">
            <a:spLocks noChangeArrowheads="1"/>
          </p:cNvSpPr>
          <p:nvPr/>
        </p:nvSpPr>
        <p:spPr bwMode="auto">
          <a:xfrm>
            <a:off x="3810000" y="41148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solidFill>
                  <a:srgbClr val="CC0099"/>
                </a:solidFill>
              </a:rPr>
              <a:t>5*3</a:t>
            </a:r>
          </a:p>
        </p:txBody>
      </p:sp>
      <p:sp>
        <p:nvSpPr>
          <p:cNvPr id="23561" name="Text Box 10"/>
          <p:cNvSpPr txBox="1">
            <a:spLocks noChangeArrowheads="1"/>
          </p:cNvSpPr>
          <p:nvPr/>
        </p:nvSpPr>
        <p:spPr bwMode="auto">
          <a:xfrm>
            <a:off x="3794125" y="4613275"/>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solidFill>
                  <a:srgbClr val="FF3300"/>
                </a:solidFill>
              </a:rPr>
              <a:t>15/15</a:t>
            </a:r>
          </a:p>
        </p:txBody>
      </p:sp>
      <p:sp>
        <p:nvSpPr>
          <p:cNvPr id="23562" name="Text Box 11"/>
          <p:cNvSpPr txBox="1">
            <a:spLocks noChangeArrowheads="1"/>
          </p:cNvSpPr>
          <p:nvPr/>
        </p:nvSpPr>
        <p:spPr bwMode="auto">
          <a:xfrm>
            <a:off x="3713163" y="600075"/>
            <a:ext cx="2187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a:t>Sparse Matrix</a:t>
            </a:r>
          </a:p>
        </p:txBody>
      </p:sp>
      <p:sp>
        <p:nvSpPr>
          <p:cNvPr id="2356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1DE6DBA-54B1-4B2C-8286-3D4ADA7535BA}"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4579" name="Rectangle 3"/>
          <p:cNvSpPr>
            <a:spLocks noGrp="1" noChangeArrowheads="1"/>
          </p:cNvSpPr>
          <p:nvPr>
            <p:ph type="body" idx="1"/>
          </p:nvPr>
        </p:nvSpPr>
        <p:spPr/>
        <p:txBody>
          <a:bodyPr/>
          <a:lstStyle/>
          <a:p>
            <a:pPr eaLnBrk="1" hangingPunct="1"/>
            <a:r>
              <a:rPr lang="zh-CN" altLang="en-US" dirty="0" smtClean="0"/>
              <a:t>三元组法</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p:txBody>
      </p:sp>
      <p:sp>
        <p:nvSpPr>
          <p:cNvPr id="24582"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096D7A7-9F32-4A43-ADCC-A365CBAB380C}" type="datetime10">
              <a:rPr lang="zh-CN" altLang="en-US" sz="1000"/>
              <a:pPr>
                <a:spcBef>
                  <a:spcPct val="0"/>
                </a:spcBef>
                <a:buClrTx/>
                <a:buFontTx/>
                <a:buNone/>
              </a:pPr>
              <a:t>12:06</a:t>
            </a:fld>
            <a:endParaRPr lang="en-US" altLang="zh-CN" sz="1000"/>
          </a:p>
        </p:txBody>
      </p:sp>
      <mc:AlternateContent xmlns:mc="http://schemas.openxmlformats.org/markup-compatibility/2006" xmlns:a14="http://schemas.microsoft.com/office/drawing/2010/main">
        <mc:Choice Requires="a14">
          <p:sp>
            <p:nvSpPr>
              <p:cNvPr id="2" name="文本框 1"/>
              <p:cNvSpPr txBox="1"/>
              <p:nvPr/>
            </p:nvSpPr>
            <p:spPr>
              <a:xfrm>
                <a:off x="727659" y="2627290"/>
                <a:ext cx="3574505" cy="2018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altLang="zh-CN" sz="2800" b="0" i="1" smtClean="0">
                                  <a:latin typeface="Cambria Math" panose="02040503050406030204" pitchFamily="18" charset="0"/>
                                  <a:cs typeface="Times New Roman" panose="02020603050405020304" pitchFamily="18" charset="0"/>
                                </a:rPr>
                              </m:ctrlPr>
                            </m:mPr>
                            <m:mr>
                              <m:e>
                                <m:r>
                                  <m:rPr>
                                    <m:brk m:alnAt="7"/>
                                  </m:rPr>
                                  <a:rPr lang="en-US" altLang="zh-CN" sz="2800" b="0" i="1" smtClean="0">
                                    <a:latin typeface="Cambria Math" panose="02040503050406030204" pitchFamily="18" charset="0"/>
                                    <a:cs typeface="Times New Roman" panose="02020603050405020304" pitchFamily="18" charset="0"/>
                                  </a:rPr>
                                  <m:t>3</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7</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27659" y="2627290"/>
                <a:ext cx="3574505" cy="2018501"/>
              </a:xfrm>
              <a:prstGeom prst="rect">
                <a:avLst/>
              </a:prstGeom>
              <a:blipFill rotWithShape="0">
                <a:blip r:embed="rId2"/>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782855153"/>
              </p:ext>
            </p:extLst>
          </p:nvPr>
        </p:nvGraphicFramePr>
        <p:xfrm>
          <a:off x="4868212" y="1822000"/>
          <a:ext cx="3670480" cy="3657600"/>
        </p:xfrm>
        <a:graphic>
          <a:graphicData uri="http://schemas.openxmlformats.org/drawingml/2006/table">
            <a:tbl>
              <a:tblPr firstRow="1" bandRow="1">
                <a:tableStyleId>{5940675A-B579-460E-94D1-54222C63F5DA}</a:tableStyleId>
              </a:tblPr>
              <a:tblGrid>
                <a:gridCol w="917620"/>
                <a:gridCol w="917620"/>
                <a:gridCol w="917620"/>
                <a:gridCol w="917620"/>
              </a:tblGrid>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err="1" smtClean="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value</a:t>
                      </a:r>
                      <a:endParaRPr lang="zh-CN" altLang="en-US" sz="2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0</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5</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5</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6</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7</a:t>
                      </a:r>
                      <a:endParaRPr lang="zh-CN" altLang="en-US" sz="2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altLang="zh-CN" sz="2400" b="1" dirty="0" smtClean="0">
                          <a:latin typeface="Times New Roman" panose="02020603050405020304" pitchFamily="18" charset="0"/>
                          <a:cs typeface="Times New Roman" panose="02020603050405020304" pitchFamily="18" charset="0"/>
                        </a:rPr>
                        <a:t>6</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828800" y="1371600"/>
            <a:ext cx="5791200"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rgbClr val="7CA800"/>
              </a:buClr>
              <a:buSzPct val="75000"/>
              <a:buFont typeface="Wingdings" panose="05000000000000000000" pitchFamily="2" charset="2"/>
              <a:buNone/>
            </a:pPr>
            <a:r>
              <a:rPr lang="zh-CN" altLang="zh-CN" sz="2800" u="sng">
                <a:latin typeface="黑体" panose="02010609060101010101" pitchFamily="49" charset="-122"/>
                <a:ea typeface="黑体" panose="02010609060101010101" pitchFamily="49" charset="-122"/>
              </a:rPr>
              <a:t>本章内容</a:t>
            </a:r>
          </a:p>
          <a:p>
            <a:pPr eaLnBrk="1" hangingPunct="1">
              <a:spcBef>
                <a:spcPct val="0"/>
              </a:spcBef>
              <a:buClrTx/>
              <a:buFontTx/>
              <a:buNone/>
            </a:pPr>
            <a:endParaRPr lang="zh-CN" altLang="zh-CN" sz="2000"/>
          </a:p>
          <a:p>
            <a:pPr eaLnBrk="1" hangingPunct="1">
              <a:lnSpc>
                <a:spcPct val="110000"/>
              </a:lnSpc>
              <a:spcBef>
                <a:spcPct val="10000"/>
              </a:spcBef>
              <a:buClrTx/>
              <a:buFontTx/>
              <a:buNone/>
            </a:pPr>
            <a:r>
              <a:rPr lang="zh-CN" altLang="zh-CN" sz="2800">
                <a:solidFill>
                  <a:srgbClr val="5E8000"/>
                </a:solidFill>
                <a:latin typeface="黑体" panose="02010609060101010101" pitchFamily="49" charset="-122"/>
                <a:ea typeface="黑体" panose="02010609060101010101" pitchFamily="49" charset="-122"/>
              </a:rPr>
              <a:t>4.1  数组的定义</a:t>
            </a:r>
          </a:p>
          <a:p>
            <a:pPr eaLnBrk="1" hangingPunct="1">
              <a:lnSpc>
                <a:spcPct val="110000"/>
              </a:lnSpc>
              <a:spcBef>
                <a:spcPct val="10000"/>
              </a:spcBef>
              <a:buClrTx/>
              <a:buFontTx/>
              <a:buNone/>
            </a:pPr>
            <a:r>
              <a:rPr lang="zh-CN" altLang="zh-CN" sz="2800">
                <a:solidFill>
                  <a:srgbClr val="5E8000"/>
                </a:solidFill>
                <a:latin typeface="黑体" panose="02010609060101010101" pitchFamily="49" charset="-122"/>
                <a:ea typeface="黑体" panose="02010609060101010101" pitchFamily="49" charset="-122"/>
              </a:rPr>
              <a:t>4.2  数组的顺序表示和实现</a:t>
            </a:r>
          </a:p>
          <a:p>
            <a:pPr eaLnBrk="1" hangingPunct="1">
              <a:lnSpc>
                <a:spcPct val="110000"/>
              </a:lnSpc>
              <a:spcBef>
                <a:spcPct val="10000"/>
              </a:spcBef>
              <a:buClrTx/>
              <a:buFontTx/>
              <a:buNone/>
            </a:pPr>
            <a:r>
              <a:rPr lang="zh-CN" altLang="zh-CN" sz="2800">
                <a:solidFill>
                  <a:srgbClr val="5E8000"/>
                </a:solidFill>
                <a:latin typeface="黑体" panose="02010609060101010101" pitchFamily="49" charset="-122"/>
                <a:ea typeface="黑体" panose="02010609060101010101" pitchFamily="49" charset="-122"/>
              </a:rPr>
              <a:t>4.3  矩阵的压缩存储</a:t>
            </a:r>
          </a:p>
          <a:p>
            <a:pPr eaLnBrk="1" hangingPunct="1">
              <a:lnSpc>
                <a:spcPct val="110000"/>
              </a:lnSpc>
              <a:spcBef>
                <a:spcPct val="10000"/>
              </a:spcBef>
              <a:buClrTx/>
              <a:buFontTx/>
              <a:buNone/>
            </a:pPr>
            <a:r>
              <a:rPr lang="zh-CN" altLang="zh-CN" sz="2800">
                <a:solidFill>
                  <a:srgbClr val="5E8000"/>
                </a:solidFill>
                <a:latin typeface="黑体" panose="02010609060101010101" pitchFamily="49" charset="-122"/>
                <a:ea typeface="黑体" panose="02010609060101010101" pitchFamily="49" charset="-122"/>
              </a:rPr>
              <a:t>4.4  </a:t>
            </a:r>
            <a:r>
              <a:rPr lang="zh-CN" altLang="en-US" sz="2800">
                <a:solidFill>
                  <a:srgbClr val="5E8000"/>
                </a:solidFill>
                <a:latin typeface="黑体" panose="02010609060101010101" pitchFamily="49" charset="-122"/>
                <a:ea typeface="黑体" panose="02010609060101010101" pitchFamily="49" charset="-122"/>
              </a:rPr>
              <a:t>广义表</a:t>
            </a:r>
            <a:endParaRPr lang="zh-CN" altLang="zh-CN" sz="2800">
              <a:solidFill>
                <a:srgbClr val="5E8000"/>
              </a:solidFill>
              <a:latin typeface="黑体" panose="02010609060101010101" pitchFamily="49" charset="-122"/>
              <a:ea typeface="黑体" panose="02010609060101010101" pitchFamily="49" charset="-122"/>
            </a:endParaRPr>
          </a:p>
        </p:txBody>
      </p:sp>
      <p:sp>
        <p:nvSpPr>
          <p:cNvPr id="7171"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ACFD5FE-C231-4A74-A8DB-84BA30F07FC3}"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5603" name="Rectangle 3"/>
          <p:cNvSpPr>
            <a:spLocks noGrp="1" noChangeArrowheads="1"/>
          </p:cNvSpPr>
          <p:nvPr>
            <p:ph type="body" idx="1"/>
          </p:nvPr>
        </p:nvSpPr>
        <p:spPr/>
        <p:txBody>
          <a:bodyPr/>
          <a:lstStyle/>
          <a:p>
            <a:pPr eaLnBrk="1" hangingPunct="1"/>
            <a:r>
              <a:rPr lang="zh-CN" altLang="en-US" dirty="0" smtClean="0"/>
              <a:t>三元组法表示的矩阵转置</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endParaRPr lang="zh-CN" altLang="en-US" dirty="0" smtClean="0"/>
          </a:p>
          <a:p>
            <a:pPr lvl="1" eaLnBrk="1" hangingPunct="1"/>
            <a:r>
              <a:rPr lang="zh-CN" altLang="en-US" dirty="0" smtClean="0"/>
              <a:t>方法</a:t>
            </a:r>
            <a:r>
              <a:rPr lang="en-US" altLang="zh-CN" dirty="0" smtClean="0"/>
              <a:t>1</a:t>
            </a:r>
            <a:r>
              <a:rPr lang="zh-CN" altLang="en-US" dirty="0" smtClean="0"/>
              <a:t>：先行列对调地复制，再排序</a:t>
            </a:r>
          </a:p>
          <a:p>
            <a:pPr lvl="1" eaLnBrk="1" hangingPunct="1"/>
            <a:r>
              <a:rPr lang="zh-CN" altLang="en-US" dirty="0" smtClean="0"/>
              <a:t>方法</a:t>
            </a:r>
            <a:r>
              <a:rPr lang="en-US" altLang="zh-CN" dirty="0" smtClean="0"/>
              <a:t>2</a:t>
            </a:r>
            <a:r>
              <a:rPr lang="zh-CN" altLang="en-US" dirty="0" smtClean="0"/>
              <a:t>：对目标矩阵逐行扫描</a:t>
            </a:r>
          </a:p>
        </p:txBody>
      </p:sp>
      <p:sp>
        <p:nvSpPr>
          <p:cNvPr id="25605"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3B76A16-62B2-4016-9476-50A1A010DB1E}" type="datetime10">
              <a:rPr lang="zh-CN" altLang="en-US" sz="1000"/>
              <a:pPr>
                <a:spcBef>
                  <a:spcPct val="0"/>
                </a:spcBef>
                <a:buClrTx/>
                <a:buFontTx/>
                <a:buNone/>
              </a:pPr>
              <a:t>12:06</a:t>
            </a:fld>
            <a:endParaRPr lang="en-US" altLang="zh-CN" sz="1000"/>
          </a:p>
        </p:txBody>
      </p:sp>
      <p:sp>
        <p:nvSpPr>
          <p:cNvPr id="29" name="AutoShape 5"/>
          <p:cNvSpPr>
            <a:spLocks noChangeArrowheads="1"/>
          </p:cNvSpPr>
          <p:nvPr/>
        </p:nvSpPr>
        <p:spPr bwMode="auto">
          <a:xfrm>
            <a:off x="4383114" y="3164267"/>
            <a:ext cx="792163" cy="504825"/>
          </a:xfrm>
          <a:prstGeom prst="rightArrow">
            <a:avLst>
              <a:gd name="adj1" fmla="val 50000"/>
              <a:gd name="adj2" fmla="val 3923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mc:AlternateContent xmlns:mc="http://schemas.openxmlformats.org/markup-compatibility/2006" xmlns:a14="http://schemas.microsoft.com/office/drawing/2010/main">
        <mc:Choice Requires="a14">
          <p:sp>
            <p:nvSpPr>
              <p:cNvPr id="32" name="文本框 31"/>
              <p:cNvSpPr txBox="1"/>
              <p:nvPr/>
            </p:nvSpPr>
            <p:spPr>
              <a:xfrm>
                <a:off x="598869" y="2524258"/>
                <a:ext cx="3574505" cy="2018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altLang="zh-CN" sz="2800" b="0" i="1" smtClean="0">
                                  <a:latin typeface="Cambria Math" panose="02040503050406030204" pitchFamily="18" charset="0"/>
                                  <a:cs typeface="Times New Roman" panose="02020603050405020304" pitchFamily="18" charset="0"/>
                                </a:rPr>
                              </m:ctrlPr>
                            </m:mPr>
                            <m:mr>
                              <m:e>
                                <m:r>
                                  <m:rPr>
                                    <m:brk m:alnAt="7"/>
                                  </m:rPr>
                                  <a:rPr lang="en-US" altLang="zh-CN" sz="2800" b="0" i="1" smtClean="0">
                                    <a:latin typeface="Cambria Math" panose="02040503050406030204" pitchFamily="18" charset="0"/>
                                    <a:cs typeface="Times New Roman" panose="02020603050405020304" pitchFamily="18" charset="0"/>
                                  </a:rPr>
                                  <m:t>3</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7</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598869" y="2524258"/>
                <a:ext cx="3574505" cy="2018501"/>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5181602" y="2483475"/>
                <a:ext cx="3438249" cy="2018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altLang="zh-CN" sz="2800" b="0" i="1" smtClean="0">
                                  <a:latin typeface="Cambria Math" panose="02040503050406030204" pitchFamily="18" charset="0"/>
                                  <a:cs typeface="Times New Roman" panose="02020603050405020304" pitchFamily="18" charset="0"/>
                                </a:rPr>
                              </m:ctrlPr>
                            </m:mPr>
                            <m:mr>
                              <m:e>
                                <m:r>
                                  <m:rPr>
                                    <m:brk m:alnAt="7"/>
                                  </m:rPr>
                                  <a:rPr lang="en-US" altLang="zh-CN" sz="2800" b="0" i="1" smtClean="0">
                                    <a:latin typeface="Cambria Math" panose="02040503050406030204" pitchFamily="18" charset="0"/>
                                    <a:cs typeface="Times New Roman" panose="02020603050405020304" pitchFamily="18" charset="0"/>
                                  </a:rPr>
                                  <m:t>3</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mr>
                            <m:mr>
                              <m:e>
                                <m:r>
                                  <a:rPr lang="en-US" altLang="zh-CN" sz="2800" b="0" i="1" smtClean="0">
                                    <a:latin typeface="Cambria Math" panose="02040503050406030204" pitchFamily="18" charset="0"/>
                                    <a:cs typeface="Times New Roman" panose="02020603050405020304" pitchFamily="18" charset="0"/>
                                  </a:rPr>
                                  <m:t>7</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5181602" y="2483475"/>
                <a:ext cx="3438249" cy="2018501"/>
              </a:xfrm>
              <a:prstGeom prst="rect">
                <a:avLst/>
              </a:prstGeom>
              <a:blipFill rotWithShape="0">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6719" name="AutoShape 147"/>
          <p:cNvSpPr>
            <a:spLocks noChangeArrowheads="1"/>
          </p:cNvSpPr>
          <p:nvPr/>
        </p:nvSpPr>
        <p:spPr bwMode="auto">
          <a:xfrm>
            <a:off x="4114800" y="3352800"/>
            <a:ext cx="914400" cy="762000"/>
          </a:xfrm>
          <a:prstGeom prst="downArrow">
            <a:avLst>
              <a:gd name="adj1" fmla="val 50000"/>
              <a:gd name="adj2" fmla="val 25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672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AE8A6D6-3B13-4217-87C5-1D521AE0986D}" type="datetime10">
              <a:rPr lang="zh-CN" altLang="en-US" sz="1000"/>
              <a:pPr>
                <a:spcBef>
                  <a:spcPct val="0"/>
                </a:spcBef>
                <a:buClrTx/>
                <a:buFontTx/>
                <a:buNone/>
              </a:pPr>
              <a:t>12:06</a:t>
            </a:fld>
            <a:endParaRPr lang="en-US" altLang="zh-CN" sz="1000"/>
          </a:p>
        </p:txBody>
      </p:sp>
      <mc:AlternateContent xmlns:mc="http://schemas.openxmlformats.org/markup-compatibility/2006" xmlns:a14="http://schemas.microsoft.com/office/drawing/2010/main">
        <mc:Choice Requires="a14">
          <p:sp>
            <p:nvSpPr>
              <p:cNvPr id="32" name="文本框 31"/>
              <p:cNvSpPr txBox="1"/>
              <p:nvPr/>
            </p:nvSpPr>
            <p:spPr>
              <a:xfrm>
                <a:off x="972358" y="1287887"/>
                <a:ext cx="3574505" cy="2018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altLang="zh-CN" sz="2800" b="0" i="1" smtClean="0">
                                  <a:latin typeface="Cambria Math" panose="02040503050406030204" pitchFamily="18" charset="0"/>
                                  <a:cs typeface="Times New Roman" panose="02020603050405020304" pitchFamily="18" charset="0"/>
                                </a:rPr>
                              </m:ctrlPr>
                            </m:mPr>
                            <m:mr>
                              <m:e>
                                <m:r>
                                  <m:rPr>
                                    <m:brk m:alnAt="7"/>
                                  </m:rPr>
                                  <a:rPr lang="en-US" altLang="zh-CN" sz="2800" b="0" i="1" smtClean="0">
                                    <a:latin typeface="Cambria Math" panose="02040503050406030204" pitchFamily="18" charset="0"/>
                                    <a:cs typeface="Times New Roman" panose="02020603050405020304" pitchFamily="18" charset="0"/>
                                  </a:rPr>
                                  <m:t>3</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7</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972358" y="1287887"/>
                <a:ext cx="3574505" cy="2018501"/>
              </a:xfrm>
              <a:prstGeom prst="rect">
                <a:avLst/>
              </a:prstGeom>
              <a:blipFill rotWithShape="0">
                <a:blip r:embed="rId2"/>
                <a:stretch>
                  <a:fillRect/>
                </a:stretch>
              </a:blipFill>
            </p:spPr>
            <p:txBody>
              <a:bodyPr/>
              <a:lstStyle/>
              <a:p>
                <a:r>
                  <a:rPr lang="zh-CN" altLang="en-US">
                    <a:noFill/>
                  </a:rPr>
                  <a:t> </a:t>
                </a:r>
              </a:p>
            </p:txBody>
          </p:sp>
        </mc:Fallback>
      </mc:AlternateContent>
      <p:graphicFrame>
        <p:nvGraphicFramePr>
          <p:cNvPr id="33" name="表格 32"/>
          <p:cNvGraphicFramePr>
            <a:graphicFrameLocks noGrp="1"/>
          </p:cNvGraphicFramePr>
          <p:nvPr>
            <p:extLst>
              <p:ext uri="{D42A27DB-BD31-4B8C-83A1-F6EECF244321}">
                <p14:modId xmlns:p14="http://schemas.microsoft.com/office/powerpoint/2010/main" val="2816927240"/>
              </p:ext>
            </p:extLst>
          </p:nvPr>
        </p:nvGraphicFramePr>
        <p:xfrm>
          <a:off x="5112911" y="637145"/>
          <a:ext cx="3670480" cy="2926080"/>
        </p:xfrm>
        <a:graphic>
          <a:graphicData uri="http://schemas.openxmlformats.org/drawingml/2006/table">
            <a:tbl>
              <a:tblPr firstRow="1" bandRow="1">
                <a:tableStyleId>{5940675A-B579-460E-94D1-54222C63F5DA}</a:tableStyleId>
              </a:tblPr>
              <a:tblGrid>
                <a:gridCol w="917620"/>
                <a:gridCol w="917620"/>
                <a:gridCol w="917620"/>
                <a:gridCol w="917620"/>
              </a:tblGrid>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a</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err="1" smtClean="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value</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0</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5</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5</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6</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7</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6</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r>
            </a:tbl>
          </a:graphicData>
        </a:graphic>
      </p:graphicFrame>
      <mc:AlternateContent xmlns:mc="http://schemas.openxmlformats.org/markup-compatibility/2006" xmlns:a14="http://schemas.microsoft.com/office/drawing/2010/main">
        <mc:Choice Requires="a14">
          <p:sp>
            <p:nvSpPr>
              <p:cNvPr id="34" name="文本框 33"/>
              <p:cNvSpPr txBox="1"/>
              <p:nvPr/>
            </p:nvSpPr>
            <p:spPr>
              <a:xfrm>
                <a:off x="1034605" y="4196366"/>
                <a:ext cx="3438249" cy="20185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i="1" smtClean="0">
                              <a:latin typeface="Cambria Math" panose="02040503050406030204" pitchFamily="18" charset="0"/>
                              <a:cs typeface="Times New Roman" panose="02020603050405020304" pitchFamily="18" charset="0"/>
                            </a:rPr>
                          </m:ctrlPr>
                        </m:dPr>
                        <m:e>
                          <m:m>
                            <m:mPr>
                              <m:mcs>
                                <m:mc>
                                  <m:mcPr>
                                    <m:count m:val="5"/>
                                    <m:mcJc m:val="center"/>
                                  </m:mcPr>
                                </m:mc>
                              </m:mcs>
                              <m:ctrlPr>
                                <a:rPr lang="en-US" altLang="zh-CN" sz="2800" b="0" i="1" smtClean="0">
                                  <a:latin typeface="Cambria Math" panose="02040503050406030204" pitchFamily="18" charset="0"/>
                                  <a:cs typeface="Times New Roman" panose="02020603050405020304" pitchFamily="18" charset="0"/>
                                </a:rPr>
                              </m:ctrlPr>
                            </m:mPr>
                            <m:mr>
                              <m:e>
                                <m:r>
                                  <m:rPr>
                                    <m:brk m:alnAt="7"/>
                                  </m:rPr>
                                  <a:rPr lang="en-US" altLang="zh-CN" sz="2800" b="0" i="1" smtClean="0">
                                    <a:latin typeface="Cambria Math" panose="02040503050406030204" pitchFamily="18" charset="0"/>
                                    <a:cs typeface="Times New Roman" panose="02020603050405020304" pitchFamily="18" charset="0"/>
                                  </a:rPr>
                                  <m:t>3</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−1</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r>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2</m:t>
                                </m:r>
                              </m:e>
                            </m:mr>
                            <m:mr>
                              <m:e>
                                <m:r>
                                  <a:rPr lang="en-US" altLang="zh-CN" sz="2800" b="0" i="1" smtClean="0">
                                    <a:latin typeface="Cambria Math" panose="02040503050406030204" pitchFamily="18" charset="0"/>
                                    <a:cs typeface="Times New Roman" panose="02020603050405020304" pitchFamily="18" charset="0"/>
                                  </a:rPr>
                                  <m:t>7</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e>
                                <m:r>
                                  <a:rPr lang="en-US" altLang="zh-CN" sz="2800" b="0" i="1" smtClean="0">
                                    <a:latin typeface="Cambria Math" panose="02040503050406030204" pitchFamily="18" charset="0"/>
                                    <a:cs typeface="Times New Roman" panose="02020603050405020304" pitchFamily="18" charset="0"/>
                                  </a:rPr>
                                  <m:t>0</m:t>
                                </m:r>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4605" y="4196366"/>
                <a:ext cx="3438249" cy="2018501"/>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35" name="表格 34"/>
          <p:cNvGraphicFramePr>
            <a:graphicFrameLocks noGrp="1"/>
          </p:cNvGraphicFramePr>
          <p:nvPr>
            <p:extLst>
              <p:ext uri="{D42A27DB-BD31-4B8C-83A1-F6EECF244321}">
                <p14:modId xmlns:p14="http://schemas.microsoft.com/office/powerpoint/2010/main" val="2408889080"/>
              </p:ext>
            </p:extLst>
          </p:nvPr>
        </p:nvGraphicFramePr>
        <p:xfrm>
          <a:off x="5110763" y="3803204"/>
          <a:ext cx="3670480" cy="2926080"/>
        </p:xfrm>
        <a:graphic>
          <a:graphicData uri="http://schemas.openxmlformats.org/drawingml/2006/table">
            <a:tbl>
              <a:tblPr firstRow="1" bandRow="1">
                <a:tableStyleId>{5940675A-B579-460E-94D1-54222C63F5DA}</a:tableStyleId>
              </a:tblPr>
              <a:tblGrid>
                <a:gridCol w="917620"/>
                <a:gridCol w="917620"/>
                <a:gridCol w="917620"/>
                <a:gridCol w="917620"/>
              </a:tblGrid>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err="1" smtClean="0">
                          <a:latin typeface="Times New Roman" panose="02020603050405020304" pitchFamily="18" charset="0"/>
                          <a:cs typeface="Times New Roman" panose="02020603050405020304" pitchFamily="18" charset="0"/>
                        </a:rPr>
                        <a:t>i</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j</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value</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0</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5</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5</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solidFill>
                            <a:srgbClr val="C00000"/>
                          </a:solidFill>
                          <a:latin typeface="Times New Roman" panose="02020603050405020304" pitchFamily="18" charset="0"/>
                          <a:cs typeface="Times New Roman" panose="02020603050405020304" pitchFamily="18" charset="0"/>
                        </a:rPr>
                        <a:t>6</a:t>
                      </a:r>
                      <a:endParaRPr lang="zh-CN" altLang="en-US" sz="2400" b="1" dirty="0">
                        <a:solidFill>
                          <a:srgbClr val="C00000"/>
                        </a:solidFill>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a:txBody>
                  <a:tcPr marL="0" marR="0" marT="0" marB="0"/>
                </a:tc>
              </a:tr>
              <a:tr h="324000">
                <a:tc>
                  <a:txBody>
                    <a:bodyPr/>
                    <a:lstStyle/>
                    <a:p>
                      <a:pPr algn="ctr"/>
                      <a:r>
                        <a:rPr lang="en-US" altLang="zh-CN" sz="2400" b="1" dirty="0" smtClean="0">
                          <a:latin typeface="Times New Roman" panose="02020603050405020304" pitchFamily="18" charset="0"/>
                          <a:cs typeface="Times New Roman" panose="02020603050405020304" pitchFamily="18" charset="0"/>
                        </a:rPr>
                        <a:t>6</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0</a:t>
                      </a:r>
                      <a:endParaRPr lang="zh-CN" altLang="en-US" sz="2400" b="1"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US" altLang="zh-CN" sz="2400" b="1" dirty="0" smtClean="0">
                          <a:latin typeface="Times New Roman" panose="02020603050405020304" pitchFamily="18" charset="0"/>
                          <a:cs typeface="Times New Roman" panose="02020603050405020304" pitchFamily="18" charset="0"/>
                        </a:rPr>
                        <a:t>7</a:t>
                      </a:r>
                      <a:endParaRPr lang="zh-CN" altLang="en-US" sz="2400" b="1" dirty="0">
                        <a:latin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7651" name="Rectangle 3"/>
          <p:cNvSpPr>
            <a:spLocks noGrp="1" noChangeArrowheads="1"/>
          </p:cNvSpPr>
          <p:nvPr>
            <p:ph type="body" idx="1"/>
          </p:nvPr>
        </p:nvSpPr>
        <p:spPr/>
        <p:txBody>
          <a:bodyPr/>
          <a:lstStyle/>
          <a:p>
            <a:pPr eaLnBrk="1" hangingPunct="1"/>
            <a:r>
              <a:rPr lang="zh-CN" altLang="zh-CN" dirty="0"/>
              <a:t>带行指针向量的链接存储：将行号相同的三元组结点按照列号从小到大的顺序链接成一个单链表，每个三元组结点的</a:t>
            </a:r>
            <a:r>
              <a:rPr lang="zh-CN" altLang="zh-CN" dirty="0" smtClean="0"/>
              <a:t>类型</a:t>
            </a:r>
            <a:r>
              <a:rPr lang="zh-CN" altLang="en-US" dirty="0" smtClean="0"/>
              <a:t>：</a:t>
            </a:r>
            <a:endParaRPr lang="en-US" altLang="zh-CN" dirty="0" smtClean="0"/>
          </a:p>
          <a:p>
            <a:r>
              <a:rPr lang="en-US" altLang="zh-CN" dirty="0" err="1">
                <a:latin typeface="Consolas" panose="020B0609020204030204" pitchFamily="49" charset="0"/>
              </a:rPr>
              <a:t>struct</a:t>
            </a:r>
            <a:r>
              <a:rPr lang="en-US" altLang="zh-CN" dirty="0">
                <a:latin typeface="Consolas" panose="020B0609020204030204" pitchFamily="49" charset="0"/>
              </a:rPr>
              <a:t> </a:t>
            </a:r>
            <a:r>
              <a:rPr lang="en-US" altLang="zh-CN" dirty="0" err="1">
                <a:latin typeface="Consolas" panose="020B0609020204030204" pitchFamily="49" charset="0"/>
              </a:rPr>
              <a:t>TripleNode</a:t>
            </a:r>
            <a:r>
              <a:rPr lang="en-US" altLang="zh-CN" dirty="0">
                <a:latin typeface="Consolas" panose="020B0609020204030204" pitchFamily="49" charset="0"/>
              </a:rPr>
              <a:t>{</a:t>
            </a:r>
            <a:endParaRPr lang="zh-CN"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row, col;</a:t>
            </a:r>
            <a:endParaRPr lang="zh-CN"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ElemType</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a:t>
            </a:r>
            <a:endParaRPr lang="zh-CN"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TripleNode</a:t>
            </a:r>
            <a:r>
              <a:rPr lang="en-US" altLang="zh-CN" dirty="0">
                <a:latin typeface="Consolas" panose="020B0609020204030204" pitchFamily="49" charset="0"/>
              </a:rPr>
              <a:t> *next;</a:t>
            </a:r>
            <a:endParaRPr lang="zh-CN" altLang="zh-CN" dirty="0">
              <a:latin typeface="Consolas" panose="020B0609020204030204" pitchFamily="49" charset="0"/>
            </a:endParaRPr>
          </a:p>
          <a:p>
            <a:r>
              <a:rPr lang="en-US" altLang="zh-CN" dirty="0">
                <a:latin typeface="Consolas" panose="020B0609020204030204" pitchFamily="49" charset="0"/>
              </a:rPr>
              <a:t>}</a:t>
            </a:r>
            <a:endParaRPr lang="zh-CN" altLang="en-US" dirty="0" smtClean="0">
              <a:latin typeface="Consolas" panose="020B0609020204030204" pitchFamily="49" charset="0"/>
            </a:endParaRPr>
          </a:p>
        </p:txBody>
      </p:sp>
      <p:sp>
        <p:nvSpPr>
          <p:cNvPr id="2765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66A3B3F-1897-4FCB-BD1F-362D6C762E5D}"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2765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66A3B3F-1897-4FCB-BD1F-362D6C762E5D}" type="datetime10">
              <a:rPr lang="zh-CN" altLang="en-US" sz="1000"/>
              <a:pPr>
                <a:spcBef>
                  <a:spcPct val="0"/>
                </a:spcBef>
                <a:buClrTx/>
                <a:buFontTx/>
                <a:buNone/>
              </a:pPr>
              <a:t>12:06</a:t>
            </a:fld>
            <a:endParaRPr lang="en-US" altLang="zh-CN" sz="1000"/>
          </a:p>
        </p:txBody>
      </p:sp>
      <p:graphicFrame>
        <p:nvGraphicFramePr>
          <p:cNvPr id="5" name="对象 4"/>
          <p:cNvGraphicFramePr>
            <a:graphicFrameLocks noChangeAspect="1"/>
          </p:cNvGraphicFramePr>
          <p:nvPr>
            <p:extLst>
              <p:ext uri="{D42A27DB-BD31-4B8C-83A1-F6EECF244321}">
                <p14:modId xmlns:p14="http://schemas.microsoft.com/office/powerpoint/2010/main" val="1346524709"/>
              </p:ext>
            </p:extLst>
          </p:nvPr>
        </p:nvGraphicFramePr>
        <p:xfrm>
          <a:off x="437880" y="2189409"/>
          <a:ext cx="8416475" cy="3142444"/>
        </p:xfrm>
        <a:graphic>
          <a:graphicData uri="http://schemas.openxmlformats.org/presentationml/2006/ole">
            <mc:AlternateContent xmlns:mc="http://schemas.openxmlformats.org/markup-compatibility/2006">
              <mc:Choice xmlns:v="urn:schemas-microsoft-com:vml" Requires="v">
                <p:oleObj spid="_x0000_s52232" name="Visio" r:id="rId4" imgW="3638681" imgH="1352420" progId="Visio.Drawing.11">
                  <p:embed/>
                </p:oleObj>
              </mc:Choice>
              <mc:Fallback>
                <p:oleObj name="Visio" r:id="rId4" imgW="3638681" imgH="1352420" progId="Visio.Drawing.11">
                  <p:embed/>
                  <p:pic>
                    <p:nvPicPr>
                      <p:cNvPr id="0" name=""/>
                      <p:cNvPicPr>
                        <a:picLocks noChangeAspect="1" noChangeArrowheads="1"/>
                      </p:cNvPicPr>
                      <p:nvPr/>
                    </p:nvPicPr>
                    <p:blipFill>
                      <a:blip r:embed="rId5"/>
                      <a:srcRect/>
                      <a:stretch>
                        <a:fillRect/>
                      </a:stretch>
                    </p:blipFill>
                    <p:spPr bwMode="auto">
                      <a:xfrm>
                        <a:off x="437880" y="2189409"/>
                        <a:ext cx="8416475" cy="3142444"/>
                      </a:xfrm>
                      <a:prstGeom prst="rect">
                        <a:avLst/>
                      </a:prstGeom>
                      <a:noFill/>
                    </p:spPr>
                  </p:pic>
                </p:oleObj>
              </mc:Fallback>
            </mc:AlternateContent>
          </a:graphicData>
        </a:graphic>
      </p:graphicFrame>
    </p:spTree>
    <p:extLst>
      <p:ext uri="{BB962C8B-B14F-4D97-AF65-F5344CB8AC3E}">
        <p14:creationId xmlns:p14="http://schemas.microsoft.com/office/powerpoint/2010/main" val="271974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4.3</a:t>
            </a:r>
            <a:r>
              <a:rPr lang="en-US" altLang="zh-CN" smtClean="0">
                <a:latin typeface="黑体" panose="02010609060101010101" pitchFamily="49" charset="-122"/>
              </a:rPr>
              <a:t> </a:t>
            </a:r>
            <a:r>
              <a:rPr lang="zh-CN" altLang="en-US" smtClean="0">
                <a:latin typeface="黑体" panose="02010609060101010101" pitchFamily="49" charset="-122"/>
              </a:rPr>
              <a:t>矩阵的压缩存储</a:t>
            </a:r>
          </a:p>
        </p:txBody>
      </p:sp>
      <p:sp>
        <p:nvSpPr>
          <p:cNvPr id="29699" name="Rectangle 3"/>
          <p:cNvSpPr>
            <a:spLocks noGrp="1" noChangeArrowheads="1"/>
          </p:cNvSpPr>
          <p:nvPr>
            <p:ph type="body" idx="1"/>
          </p:nvPr>
        </p:nvSpPr>
        <p:spPr>
          <a:xfrm>
            <a:off x="457200" y="1600200"/>
            <a:ext cx="8229600" cy="652463"/>
          </a:xfrm>
        </p:spPr>
        <p:txBody>
          <a:bodyPr/>
          <a:lstStyle/>
          <a:p>
            <a:pPr eaLnBrk="1" hangingPunct="1"/>
            <a:r>
              <a:rPr lang="zh-CN" altLang="en-US" smtClean="0">
                <a:solidFill>
                  <a:srgbClr val="FF0000"/>
                </a:solidFill>
              </a:rPr>
              <a:t>十字链表法：</a:t>
            </a:r>
            <a:r>
              <a:rPr lang="zh-CN" altLang="en-US" smtClean="0"/>
              <a:t>为稀疏矩阵中的链接存储中的一种较好的存储方法</a:t>
            </a:r>
          </a:p>
        </p:txBody>
      </p:sp>
      <p:sp>
        <p:nvSpPr>
          <p:cNvPr id="2970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02543D7-8A7E-48CC-9D34-7B100CDA969A}"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t>4.3</a:t>
            </a:r>
            <a:r>
              <a:rPr lang="en-US" altLang="zh-CN" smtClean="0">
                <a:latin typeface="黑体" panose="02010609060101010101" pitchFamily="49" charset="-122"/>
              </a:rPr>
              <a:t> </a:t>
            </a:r>
            <a:r>
              <a:rPr lang="zh-CN" altLang="en-US" smtClean="0">
                <a:latin typeface="黑体" panose="02010609060101010101" pitchFamily="49" charset="-122"/>
              </a:rPr>
              <a:t>矩阵的压缩存储</a:t>
            </a:r>
          </a:p>
        </p:txBody>
      </p:sp>
      <p:sp>
        <p:nvSpPr>
          <p:cNvPr id="30723" name="Rectangle 3"/>
          <p:cNvSpPr>
            <a:spLocks noGrp="1" noChangeArrowheads="1"/>
          </p:cNvSpPr>
          <p:nvPr>
            <p:ph type="body" idx="1"/>
          </p:nvPr>
        </p:nvSpPr>
        <p:spPr>
          <a:xfrm>
            <a:off x="533400" y="1371600"/>
            <a:ext cx="8001000" cy="1858963"/>
          </a:xfrm>
        </p:spPr>
        <p:txBody>
          <a:bodyPr/>
          <a:lstStyle/>
          <a:p>
            <a:pPr eaLnBrk="1" hangingPunct="1"/>
            <a:r>
              <a:rPr lang="zh-CN" altLang="en-US" smtClean="0">
                <a:latin typeface="宋体" panose="02010600030101010101" pitchFamily="2" charset="-122"/>
              </a:rPr>
              <a:t>十字链表结点定义：每一个非零元用一个结点表示，结点包括五个域：除了表示非零元所在的行、列和值的三元组</a:t>
            </a:r>
            <a:r>
              <a:rPr lang="zh-CN" altLang="en-US" smtClean="0"/>
              <a:t>（</a:t>
            </a:r>
            <a:r>
              <a:rPr lang="en-US" altLang="zh-CN" smtClean="0"/>
              <a:t>i, j, v</a:t>
            </a:r>
            <a:r>
              <a:rPr lang="zh-CN" altLang="en-US" smtClean="0"/>
              <a:t>）</a:t>
            </a:r>
            <a:r>
              <a:rPr lang="zh-CN" altLang="en-US" smtClean="0">
                <a:latin typeface="宋体" panose="02010600030101010101" pitchFamily="2" charset="-122"/>
              </a:rPr>
              <a:t>外，还需增加两个链域：行指针域（</a:t>
            </a:r>
            <a:r>
              <a:rPr lang="en-US" altLang="zh-CN" smtClean="0">
                <a:latin typeface="宋体" panose="02010600030101010101" pitchFamily="2" charset="-122"/>
              </a:rPr>
              <a:t>right</a:t>
            </a:r>
            <a:r>
              <a:rPr lang="zh-CN" altLang="en-US" smtClean="0">
                <a:latin typeface="宋体" panose="02010600030101010101" pitchFamily="2" charset="-122"/>
              </a:rPr>
              <a:t>），用来指向本行中下一个非零元素；列指针域（</a:t>
            </a:r>
            <a:r>
              <a:rPr lang="en-US" altLang="zh-CN" smtClean="0">
                <a:latin typeface="宋体" panose="02010600030101010101" pitchFamily="2" charset="-122"/>
              </a:rPr>
              <a:t>down</a:t>
            </a:r>
            <a:r>
              <a:rPr lang="zh-CN" altLang="en-US" smtClean="0">
                <a:latin typeface="宋体" panose="02010600030101010101" pitchFamily="2" charset="-122"/>
              </a:rPr>
              <a:t>），用来指向本列中下一个非零元素。</a:t>
            </a:r>
          </a:p>
        </p:txBody>
      </p:sp>
      <p:grpSp>
        <p:nvGrpSpPr>
          <p:cNvPr id="30724" name="Group 4"/>
          <p:cNvGrpSpPr>
            <a:grpSpLocks/>
          </p:cNvGrpSpPr>
          <p:nvPr/>
        </p:nvGrpSpPr>
        <p:grpSpPr bwMode="auto">
          <a:xfrm>
            <a:off x="3048000" y="4908550"/>
            <a:ext cx="3163888" cy="1606550"/>
            <a:chOff x="0" y="0"/>
            <a:chExt cx="2314" cy="1316"/>
          </a:xfrm>
        </p:grpSpPr>
        <p:sp>
          <p:nvSpPr>
            <p:cNvPr id="30726" name="Rectangle 5"/>
            <p:cNvSpPr>
              <a:spLocks noChangeArrowheads="1"/>
            </p:cNvSpPr>
            <p:nvPr/>
          </p:nvSpPr>
          <p:spPr bwMode="auto">
            <a:xfrm>
              <a:off x="0" y="0"/>
              <a:ext cx="2314" cy="131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0727" name="Line 6"/>
            <p:cNvSpPr>
              <a:spLocks noChangeShapeType="1"/>
            </p:cNvSpPr>
            <p:nvPr/>
          </p:nvSpPr>
          <p:spPr bwMode="auto">
            <a:xfrm>
              <a:off x="0" y="681"/>
              <a:ext cx="23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Line 7"/>
            <p:cNvSpPr>
              <a:spLocks noChangeShapeType="1"/>
            </p:cNvSpPr>
            <p:nvPr/>
          </p:nvSpPr>
          <p:spPr bwMode="auto">
            <a:xfrm>
              <a:off x="725" y="0"/>
              <a:ext cx="0" cy="6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Line 8"/>
            <p:cNvSpPr>
              <a:spLocks noChangeShapeType="1"/>
            </p:cNvSpPr>
            <p:nvPr/>
          </p:nvSpPr>
          <p:spPr bwMode="auto">
            <a:xfrm>
              <a:off x="1496" y="0"/>
              <a:ext cx="0" cy="6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Line 9"/>
            <p:cNvSpPr>
              <a:spLocks noChangeShapeType="1"/>
            </p:cNvSpPr>
            <p:nvPr/>
          </p:nvSpPr>
          <p:spPr bwMode="auto">
            <a:xfrm>
              <a:off x="1134" y="681"/>
              <a:ext cx="0" cy="6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Text Box 10"/>
            <p:cNvSpPr txBox="1">
              <a:spLocks noChangeArrowheads="1"/>
            </p:cNvSpPr>
            <p:nvPr/>
          </p:nvSpPr>
          <p:spPr bwMode="auto">
            <a:xfrm>
              <a:off x="284" y="209"/>
              <a:ext cx="193"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a:t>i</a:t>
              </a:r>
            </a:p>
          </p:txBody>
        </p:sp>
        <p:sp>
          <p:nvSpPr>
            <p:cNvPr id="30732" name="Text Box 11"/>
            <p:cNvSpPr txBox="1">
              <a:spLocks noChangeArrowheads="1"/>
            </p:cNvSpPr>
            <p:nvPr/>
          </p:nvSpPr>
          <p:spPr bwMode="auto">
            <a:xfrm>
              <a:off x="1057" y="209"/>
              <a:ext cx="192"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a:t>j</a:t>
              </a:r>
            </a:p>
          </p:txBody>
        </p:sp>
        <p:sp>
          <p:nvSpPr>
            <p:cNvPr id="30733" name="Text Box 12"/>
            <p:cNvSpPr txBox="1">
              <a:spLocks noChangeArrowheads="1"/>
            </p:cNvSpPr>
            <p:nvPr/>
          </p:nvSpPr>
          <p:spPr bwMode="auto">
            <a:xfrm>
              <a:off x="1457" y="839"/>
              <a:ext cx="642"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a:t>right</a:t>
              </a:r>
            </a:p>
          </p:txBody>
        </p:sp>
        <p:sp>
          <p:nvSpPr>
            <p:cNvPr id="30734" name="Text Box 13"/>
            <p:cNvSpPr txBox="1">
              <a:spLocks noChangeArrowheads="1"/>
            </p:cNvSpPr>
            <p:nvPr/>
          </p:nvSpPr>
          <p:spPr bwMode="auto">
            <a:xfrm>
              <a:off x="288" y="839"/>
              <a:ext cx="758"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a:t>down</a:t>
              </a:r>
            </a:p>
          </p:txBody>
        </p:sp>
        <p:sp>
          <p:nvSpPr>
            <p:cNvPr id="30735" name="Text Box 14"/>
            <p:cNvSpPr txBox="1">
              <a:spLocks noChangeArrowheads="1"/>
            </p:cNvSpPr>
            <p:nvPr/>
          </p:nvSpPr>
          <p:spPr bwMode="auto">
            <a:xfrm>
              <a:off x="1851" y="189"/>
              <a:ext cx="265"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a:t>v</a:t>
              </a:r>
            </a:p>
          </p:txBody>
        </p:sp>
      </p:grpSp>
      <p:sp>
        <p:nvSpPr>
          <p:cNvPr id="30725"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3ABBB75-E256-494D-8B35-F97FBAD64E90}"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4.3</a:t>
            </a:r>
            <a:r>
              <a:rPr lang="en-US" altLang="zh-CN" smtClean="0">
                <a:latin typeface="黑体" panose="02010609060101010101" pitchFamily="49" charset="-122"/>
              </a:rPr>
              <a:t> </a:t>
            </a:r>
            <a:r>
              <a:rPr lang="zh-CN" altLang="en-US" smtClean="0">
                <a:latin typeface="黑体" panose="02010609060101010101" pitchFamily="49" charset="-122"/>
              </a:rPr>
              <a:t>矩阵的压缩存储</a:t>
            </a:r>
          </a:p>
        </p:txBody>
      </p:sp>
      <p:sp>
        <p:nvSpPr>
          <p:cNvPr id="31747" name="Rectangle 3"/>
          <p:cNvSpPr>
            <a:spLocks noGrp="1" noChangeArrowheads="1"/>
          </p:cNvSpPr>
          <p:nvPr>
            <p:ph type="body" idx="1"/>
          </p:nvPr>
        </p:nvSpPr>
        <p:spPr>
          <a:xfrm>
            <a:off x="457200" y="1304925"/>
            <a:ext cx="8229600" cy="5127625"/>
          </a:xfrm>
        </p:spPr>
        <p:txBody>
          <a:bodyPr/>
          <a:lstStyle/>
          <a:p>
            <a:pPr eaLnBrk="1" hangingPunct="1"/>
            <a:r>
              <a:rPr lang="zh-CN" altLang="en-US" smtClean="0">
                <a:latin typeface="宋体" panose="02010600030101010101" pitchFamily="2" charset="-122"/>
              </a:rPr>
              <a:t>十字链表类型定义</a:t>
            </a:r>
          </a:p>
          <a:p>
            <a:pPr eaLnBrk="1" hangingPunct="1">
              <a:buFont typeface="Wingdings" panose="05000000000000000000" pitchFamily="2" charset="2"/>
              <a:buNone/>
            </a:pPr>
            <a:r>
              <a:rPr lang="zh-CN" altLang="en-US" smtClean="0">
                <a:latin typeface="宋体" panose="02010600030101010101" pitchFamily="2" charset="-122"/>
              </a:rPr>
              <a:t>		稀疏矩阵中同一行的非零元通过向右的</a:t>
            </a:r>
            <a:r>
              <a:rPr lang="en-US" altLang="zh-CN" smtClean="0">
                <a:latin typeface="宋体" panose="02010600030101010101" pitchFamily="2" charset="-122"/>
              </a:rPr>
              <a:t>right</a:t>
            </a:r>
            <a:r>
              <a:rPr lang="zh-CN" altLang="en-US" smtClean="0">
                <a:latin typeface="宋体" panose="02010600030101010101" pitchFamily="2" charset="-122"/>
              </a:rPr>
              <a:t>指针链接成一个带表头结点的线性链表。同一列的非零元也通过</a:t>
            </a:r>
            <a:r>
              <a:rPr lang="en-US" altLang="zh-CN" smtClean="0">
                <a:latin typeface="宋体" panose="02010600030101010101" pitchFamily="2" charset="-122"/>
              </a:rPr>
              <a:t>down</a:t>
            </a:r>
            <a:r>
              <a:rPr lang="zh-CN" altLang="en-US" smtClean="0">
                <a:latin typeface="宋体" panose="02010600030101010101" pitchFamily="2" charset="-122"/>
              </a:rPr>
              <a:t>指针链接成一个带表头结点的线性链表。因此，每个非零元既是第</a:t>
            </a:r>
            <a:r>
              <a:rPr lang="en-US" altLang="zh-CN" smtClean="0">
                <a:latin typeface="宋体" panose="02010600030101010101" pitchFamily="2" charset="-122"/>
              </a:rPr>
              <a:t>i</a:t>
            </a:r>
            <a:r>
              <a:rPr lang="zh-CN" altLang="en-US" smtClean="0">
                <a:latin typeface="宋体" panose="02010600030101010101" pitchFamily="2" charset="-122"/>
              </a:rPr>
              <a:t>行循环链表中的一个结点，又是第</a:t>
            </a:r>
            <a:r>
              <a:rPr lang="en-US" altLang="zh-CN" smtClean="0">
                <a:latin typeface="宋体" panose="02010600030101010101" pitchFamily="2" charset="-122"/>
              </a:rPr>
              <a:t>j</a:t>
            </a:r>
            <a:r>
              <a:rPr lang="zh-CN" altLang="en-US" smtClean="0">
                <a:latin typeface="宋体" panose="02010600030101010101" pitchFamily="2" charset="-122"/>
              </a:rPr>
              <a:t>列循环链表中的一个结点，相当于处在一个十字交叉路口，故称链表为十字链表。可用两个分别存储行链表的头指针和列链表的头指针的一维数组表示之。</a:t>
            </a:r>
          </a:p>
        </p:txBody>
      </p:sp>
      <p:sp>
        <p:nvSpPr>
          <p:cNvPr id="31748"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64BB1DD-A19F-48FD-8E7C-E623930B057F}"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4.3</a:t>
            </a:r>
            <a:r>
              <a:rPr lang="en-US" altLang="zh-CN" smtClean="0">
                <a:latin typeface="黑体" panose="02010609060101010101" pitchFamily="49" charset="-122"/>
              </a:rPr>
              <a:t> </a:t>
            </a:r>
            <a:r>
              <a:rPr lang="zh-CN" altLang="en-US" smtClean="0">
                <a:latin typeface="黑体" panose="02010609060101010101" pitchFamily="49" charset="-122"/>
              </a:rPr>
              <a:t>矩阵的压缩存储</a:t>
            </a:r>
          </a:p>
        </p:txBody>
      </p:sp>
      <p:grpSp>
        <p:nvGrpSpPr>
          <p:cNvPr id="32771" name="Group 4"/>
          <p:cNvGrpSpPr>
            <a:grpSpLocks/>
          </p:cNvGrpSpPr>
          <p:nvPr/>
        </p:nvGrpSpPr>
        <p:grpSpPr bwMode="auto">
          <a:xfrm>
            <a:off x="533400" y="2819400"/>
            <a:ext cx="2438400" cy="1616075"/>
            <a:chOff x="0" y="0"/>
            <a:chExt cx="1536" cy="1018"/>
          </a:xfrm>
        </p:grpSpPr>
        <p:grpSp>
          <p:nvGrpSpPr>
            <p:cNvPr id="32892" name="Group 5"/>
            <p:cNvGrpSpPr>
              <a:grpSpLocks/>
            </p:cNvGrpSpPr>
            <p:nvPr/>
          </p:nvGrpSpPr>
          <p:grpSpPr bwMode="auto">
            <a:xfrm>
              <a:off x="1440" y="41"/>
              <a:ext cx="96" cy="960"/>
              <a:chOff x="0" y="0"/>
              <a:chExt cx="96" cy="960"/>
            </a:xfrm>
          </p:grpSpPr>
          <p:sp>
            <p:nvSpPr>
              <p:cNvPr id="32898" name="Line 6"/>
              <p:cNvSpPr>
                <a:spLocks noChangeShapeType="1"/>
              </p:cNvSpPr>
              <p:nvPr/>
            </p:nvSpPr>
            <p:spPr bwMode="auto">
              <a:xfrm>
                <a:off x="96"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9" name="Line 7"/>
              <p:cNvSpPr>
                <a:spLocks noChangeShapeType="1"/>
              </p:cNvSpPr>
              <p:nvPr/>
            </p:nvSpPr>
            <p:spPr bwMode="auto">
              <a:xfrm flipH="1">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00" name="Line 8"/>
              <p:cNvSpPr>
                <a:spLocks noChangeShapeType="1"/>
              </p:cNvSpPr>
              <p:nvPr/>
            </p:nvSpPr>
            <p:spPr bwMode="auto">
              <a:xfrm flipH="1">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2893" name="Group 9"/>
            <p:cNvGrpSpPr>
              <a:grpSpLocks/>
            </p:cNvGrpSpPr>
            <p:nvPr/>
          </p:nvGrpSpPr>
          <p:grpSpPr bwMode="auto">
            <a:xfrm>
              <a:off x="0" y="48"/>
              <a:ext cx="96" cy="960"/>
              <a:chOff x="0" y="0"/>
              <a:chExt cx="96" cy="960"/>
            </a:xfrm>
          </p:grpSpPr>
          <p:sp>
            <p:nvSpPr>
              <p:cNvPr id="32895" name="Line 10"/>
              <p:cNvSpPr>
                <a:spLocks noChangeShapeType="1"/>
              </p:cNvSpPr>
              <p:nvPr/>
            </p:nvSpPr>
            <p:spPr bwMode="auto">
              <a:xfrm flipH="1">
                <a:off x="0"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6" name="Line 11"/>
              <p:cNvSpPr>
                <a:spLocks noChangeShapeType="1"/>
              </p:cNvSpPr>
              <p:nvPr/>
            </p:nvSpPr>
            <p:spPr bwMode="auto">
              <a:xfrm>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7" name="Line 12"/>
              <p:cNvSpPr>
                <a:spLocks noChangeShapeType="1"/>
              </p:cNvSpPr>
              <p:nvPr/>
            </p:nvSpPr>
            <p:spPr bwMode="auto">
              <a:xfrm>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894" name="Text Box 13"/>
            <p:cNvSpPr txBox="1">
              <a:spLocks noChangeArrowheads="1"/>
            </p:cNvSpPr>
            <p:nvPr/>
          </p:nvSpPr>
          <p:spPr bwMode="auto">
            <a:xfrm>
              <a:off x="86" y="0"/>
              <a:ext cx="139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a:t>0   2   0    0   5   0</a:t>
              </a:r>
            </a:p>
            <a:p>
              <a:pPr eaLnBrk="1" hangingPunct="1">
                <a:spcBef>
                  <a:spcPct val="0"/>
                </a:spcBef>
                <a:buClrTx/>
                <a:buFontTx/>
                <a:buNone/>
              </a:pPr>
              <a:r>
                <a:rPr lang="en-US" altLang="zh-CN" sz="2000"/>
                <a:t>0   0   0    7   0   0</a:t>
              </a:r>
            </a:p>
            <a:p>
              <a:pPr eaLnBrk="1" hangingPunct="1">
                <a:spcBef>
                  <a:spcPct val="0"/>
                </a:spcBef>
                <a:buClrTx/>
                <a:buFontTx/>
                <a:buNone/>
              </a:pPr>
              <a:r>
                <a:rPr lang="en-US" altLang="zh-CN" sz="2000"/>
                <a:t>0   0   0   11  5   2</a:t>
              </a:r>
            </a:p>
            <a:p>
              <a:pPr eaLnBrk="1" hangingPunct="1">
                <a:spcBef>
                  <a:spcPct val="0"/>
                </a:spcBef>
                <a:buClrTx/>
                <a:buFontTx/>
                <a:buNone/>
              </a:pPr>
              <a:r>
                <a:rPr lang="en-US" altLang="zh-CN" sz="2000"/>
                <a:t>0   0   0    0   0   0</a:t>
              </a:r>
            </a:p>
            <a:p>
              <a:pPr eaLnBrk="1" hangingPunct="1">
                <a:spcBef>
                  <a:spcPct val="0"/>
                </a:spcBef>
                <a:buClrTx/>
                <a:buFontTx/>
                <a:buNone/>
              </a:pPr>
              <a:r>
                <a:rPr lang="en-US" altLang="zh-CN" sz="2000"/>
                <a:t>0   0   0    0   8   0 </a:t>
              </a:r>
            </a:p>
          </p:txBody>
        </p:sp>
      </p:grpSp>
      <p:grpSp>
        <p:nvGrpSpPr>
          <p:cNvPr id="32772" name="Group 14"/>
          <p:cNvGrpSpPr>
            <a:grpSpLocks/>
          </p:cNvGrpSpPr>
          <p:nvPr/>
        </p:nvGrpSpPr>
        <p:grpSpPr bwMode="auto">
          <a:xfrm>
            <a:off x="3733800" y="2286000"/>
            <a:ext cx="4684713" cy="4033838"/>
            <a:chOff x="0" y="0"/>
            <a:chExt cx="3431" cy="2541"/>
          </a:xfrm>
        </p:grpSpPr>
        <p:grpSp>
          <p:nvGrpSpPr>
            <p:cNvPr id="32774" name="Group 15"/>
            <p:cNvGrpSpPr>
              <a:grpSpLocks/>
            </p:cNvGrpSpPr>
            <p:nvPr/>
          </p:nvGrpSpPr>
          <p:grpSpPr bwMode="auto">
            <a:xfrm>
              <a:off x="0" y="0"/>
              <a:ext cx="3431" cy="2541"/>
              <a:chOff x="0" y="0"/>
              <a:chExt cx="3431" cy="2541"/>
            </a:xfrm>
          </p:grpSpPr>
          <p:sp>
            <p:nvSpPr>
              <p:cNvPr id="32776" name="Rectangle 16"/>
              <p:cNvSpPr>
                <a:spLocks noChangeArrowheads="1"/>
              </p:cNvSpPr>
              <p:nvPr/>
            </p:nvSpPr>
            <p:spPr bwMode="auto">
              <a:xfrm>
                <a:off x="2842" y="220"/>
                <a:ext cx="4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000"/>
              </a:p>
            </p:txBody>
          </p:sp>
          <p:sp>
            <p:nvSpPr>
              <p:cNvPr id="32777" name="Rectangle 17"/>
              <p:cNvSpPr>
                <a:spLocks noChangeArrowheads="1"/>
              </p:cNvSpPr>
              <p:nvPr/>
            </p:nvSpPr>
            <p:spPr bwMode="auto">
              <a:xfrm>
                <a:off x="2415" y="220"/>
                <a:ext cx="42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000"/>
              </a:p>
            </p:txBody>
          </p:sp>
          <p:sp>
            <p:nvSpPr>
              <p:cNvPr id="32778" name="Rectangle 18"/>
              <p:cNvSpPr>
                <a:spLocks noChangeArrowheads="1"/>
              </p:cNvSpPr>
              <p:nvPr/>
            </p:nvSpPr>
            <p:spPr bwMode="auto">
              <a:xfrm>
                <a:off x="1990" y="220"/>
                <a:ext cx="42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000"/>
              </a:p>
            </p:txBody>
          </p:sp>
          <p:sp>
            <p:nvSpPr>
              <p:cNvPr id="32779" name="Rectangle 19"/>
              <p:cNvSpPr>
                <a:spLocks noChangeArrowheads="1"/>
              </p:cNvSpPr>
              <p:nvPr/>
            </p:nvSpPr>
            <p:spPr bwMode="auto">
              <a:xfrm>
                <a:off x="1563" y="181"/>
                <a:ext cx="42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t>
                </a:r>
              </a:p>
            </p:txBody>
          </p:sp>
          <p:sp>
            <p:nvSpPr>
              <p:cNvPr id="32780" name="Rectangle 20"/>
              <p:cNvSpPr>
                <a:spLocks noChangeArrowheads="1"/>
              </p:cNvSpPr>
              <p:nvPr/>
            </p:nvSpPr>
            <p:spPr bwMode="auto">
              <a:xfrm>
                <a:off x="1137" y="220"/>
                <a:ext cx="4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2000"/>
              </a:p>
            </p:txBody>
          </p:sp>
          <p:sp>
            <p:nvSpPr>
              <p:cNvPr id="32781" name="Rectangle 21"/>
              <p:cNvSpPr>
                <a:spLocks noChangeArrowheads="1"/>
              </p:cNvSpPr>
              <p:nvPr/>
            </p:nvSpPr>
            <p:spPr bwMode="auto">
              <a:xfrm>
                <a:off x="711" y="181"/>
                <a:ext cx="4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t>
                </a:r>
              </a:p>
            </p:txBody>
          </p:sp>
          <p:sp>
            <p:nvSpPr>
              <p:cNvPr id="32782" name="Rectangle 22"/>
              <p:cNvSpPr>
                <a:spLocks noChangeArrowheads="1"/>
              </p:cNvSpPr>
              <p:nvPr/>
            </p:nvSpPr>
            <p:spPr bwMode="auto">
              <a:xfrm>
                <a:off x="2842" y="0"/>
                <a:ext cx="4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5</a:t>
                </a:r>
              </a:p>
            </p:txBody>
          </p:sp>
          <p:sp>
            <p:nvSpPr>
              <p:cNvPr id="32783" name="Rectangle 23"/>
              <p:cNvSpPr>
                <a:spLocks noChangeArrowheads="1"/>
              </p:cNvSpPr>
              <p:nvPr/>
            </p:nvSpPr>
            <p:spPr bwMode="auto">
              <a:xfrm>
                <a:off x="2415" y="0"/>
                <a:ext cx="42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4</a:t>
                </a:r>
              </a:p>
            </p:txBody>
          </p:sp>
          <p:sp>
            <p:nvSpPr>
              <p:cNvPr id="32784" name="Rectangle 24"/>
              <p:cNvSpPr>
                <a:spLocks noChangeArrowheads="1"/>
              </p:cNvSpPr>
              <p:nvPr/>
            </p:nvSpPr>
            <p:spPr bwMode="auto">
              <a:xfrm>
                <a:off x="1990" y="0"/>
                <a:ext cx="425"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a:t>
                </a:r>
              </a:p>
            </p:txBody>
          </p:sp>
          <p:sp>
            <p:nvSpPr>
              <p:cNvPr id="32785" name="Rectangle 25"/>
              <p:cNvSpPr>
                <a:spLocks noChangeArrowheads="1"/>
              </p:cNvSpPr>
              <p:nvPr/>
            </p:nvSpPr>
            <p:spPr bwMode="auto">
              <a:xfrm>
                <a:off x="1563" y="0"/>
                <a:ext cx="427"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2</a:t>
                </a:r>
              </a:p>
            </p:txBody>
          </p:sp>
          <p:sp>
            <p:nvSpPr>
              <p:cNvPr id="32786" name="Rectangle 26"/>
              <p:cNvSpPr>
                <a:spLocks noChangeArrowheads="1"/>
              </p:cNvSpPr>
              <p:nvPr/>
            </p:nvSpPr>
            <p:spPr bwMode="auto">
              <a:xfrm>
                <a:off x="1137" y="0"/>
                <a:ext cx="4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1</a:t>
                </a:r>
              </a:p>
            </p:txBody>
          </p:sp>
          <p:sp>
            <p:nvSpPr>
              <p:cNvPr id="32787" name="Rectangle 27"/>
              <p:cNvSpPr>
                <a:spLocks noChangeArrowheads="1"/>
              </p:cNvSpPr>
              <p:nvPr/>
            </p:nvSpPr>
            <p:spPr bwMode="auto">
              <a:xfrm>
                <a:off x="711" y="0"/>
                <a:ext cx="426"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0</a:t>
                </a:r>
              </a:p>
            </p:txBody>
          </p:sp>
          <p:sp>
            <p:nvSpPr>
              <p:cNvPr id="32788" name="Line 28"/>
              <p:cNvSpPr>
                <a:spLocks noChangeShapeType="1"/>
              </p:cNvSpPr>
              <p:nvPr/>
            </p:nvSpPr>
            <p:spPr bwMode="auto">
              <a:xfrm>
                <a:off x="711" y="440"/>
                <a:ext cx="255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89" name="Line 29"/>
              <p:cNvSpPr>
                <a:spLocks noChangeShapeType="1"/>
              </p:cNvSpPr>
              <p:nvPr/>
            </p:nvSpPr>
            <p:spPr bwMode="auto">
              <a:xfrm>
                <a:off x="711" y="220"/>
                <a:ext cx="0" cy="22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0" name="Line 30"/>
              <p:cNvSpPr>
                <a:spLocks noChangeShapeType="1"/>
              </p:cNvSpPr>
              <p:nvPr/>
            </p:nvSpPr>
            <p:spPr bwMode="auto">
              <a:xfrm>
                <a:off x="3268" y="220"/>
                <a:ext cx="0" cy="22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1" name="Line 31"/>
              <p:cNvSpPr>
                <a:spLocks noChangeShapeType="1"/>
              </p:cNvSpPr>
              <p:nvPr/>
            </p:nvSpPr>
            <p:spPr bwMode="auto">
              <a:xfrm>
                <a:off x="711" y="220"/>
                <a:ext cx="255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2" name="Line 32"/>
              <p:cNvSpPr>
                <a:spLocks noChangeShapeType="1"/>
              </p:cNvSpPr>
              <p:nvPr/>
            </p:nvSpPr>
            <p:spPr bwMode="auto">
              <a:xfrm>
                <a:off x="1137" y="220"/>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3" name="Line 33"/>
              <p:cNvSpPr>
                <a:spLocks noChangeShapeType="1"/>
              </p:cNvSpPr>
              <p:nvPr/>
            </p:nvSpPr>
            <p:spPr bwMode="auto">
              <a:xfrm>
                <a:off x="1563" y="220"/>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4" name="Line 34"/>
              <p:cNvSpPr>
                <a:spLocks noChangeShapeType="1"/>
              </p:cNvSpPr>
              <p:nvPr/>
            </p:nvSpPr>
            <p:spPr bwMode="auto">
              <a:xfrm>
                <a:off x="1990" y="220"/>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5" name="Line 35"/>
              <p:cNvSpPr>
                <a:spLocks noChangeShapeType="1"/>
              </p:cNvSpPr>
              <p:nvPr/>
            </p:nvSpPr>
            <p:spPr bwMode="auto">
              <a:xfrm>
                <a:off x="2415" y="220"/>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6" name="Line 36"/>
              <p:cNvSpPr>
                <a:spLocks noChangeShapeType="1"/>
              </p:cNvSpPr>
              <p:nvPr/>
            </p:nvSpPr>
            <p:spPr bwMode="auto">
              <a:xfrm>
                <a:off x="2842" y="220"/>
                <a:ext cx="0" cy="2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797" name="Rectangle 37"/>
              <p:cNvSpPr>
                <a:spLocks noChangeArrowheads="1"/>
              </p:cNvSpPr>
              <p:nvPr/>
            </p:nvSpPr>
            <p:spPr bwMode="auto">
              <a:xfrm>
                <a:off x="0" y="2140"/>
                <a:ext cx="2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4</a:t>
                </a:r>
              </a:p>
            </p:txBody>
          </p:sp>
          <p:sp>
            <p:nvSpPr>
              <p:cNvPr id="32798" name="Rectangle 38"/>
              <p:cNvSpPr>
                <a:spLocks noChangeArrowheads="1"/>
              </p:cNvSpPr>
              <p:nvPr/>
            </p:nvSpPr>
            <p:spPr bwMode="auto">
              <a:xfrm>
                <a:off x="0" y="1755"/>
                <a:ext cx="28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3</a:t>
                </a:r>
              </a:p>
            </p:txBody>
          </p:sp>
          <p:sp>
            <p:nvSpPr>
              <p:cNvPr id="32799" name="Rectangle 39"/>
              <p:cNvSpPr>
                <a:spLocks noChangeArrowheads="1"/>
              </p:cNvSpPr>
              <p:nvPr/>
            </p:nvSpPr>
            <p:spPr bwMode="auto">
              <a:xfrm>
                <a:off x="0" y="1371"/>
                <a:ext cx="2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2</a:t>
                </a:r>
              </a:p>
            </p:txBody>
          </p:sp>
          <p:sp>
            <p:nvSpPr>
              <p:cNvPr id="32800" name="Rectangle 40"/>
              <p:cNvSpPr>
                <a:spLocks noChangeArrowheads="1"/>
              </p:cNvSpPr>
              <p:nvPr/>
            </p:nvSpPr>
            <p:spPr bwMode="auto">
              <a:xfrm>
                <a:off x="0" y="986"/>
                <a:ext cx="28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1</a:t>
                </a:r>
              </a:p>
            </p:txBody>
          </p:sp>
          <p:sp>
            <p:nvSpPr>
              <p:cNvPr id="32801" name="Rectangle 41"/>
              <p:cNvSpPr>
                <a:spLocks noChangeArrowheads="1"/>
              </p:cNvSpPr>
              <p:nvPr/>
            </p:nvSpPr>
            <p:spPr bwMode="auto">
              <a:xfrm>
                <a:off x="0" y="601"/>
                <a:ext cx="28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0</a:t>
                </a:r>
              </a:p>
            </p:txBody>
          </p:sp>
          <p:sp>
            <p:nvSpPr>
              <p:cNvPr id="32802" name="Rectangle 42"/>
              <p:cNvSpPr>
                <a:spLocks noChangeArrowheads="1"/>
              </p:cNvSpPr>
              <p:nvPr/>
            </p:nvSpPr>
            <p:spPr bwMode="auto">
              <a:xfrm>
                <a:off x="287" y="2140"/>
                <a:ext cx="2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sp>
            <p:nvSpPr>
              <p:cNvPr id="32803" name="Rectangle 43"/>
              <p:cNvSpPr>
                <a:spLocks noChangeArrowheads="1"/>
              </p:cNvSpPr>
              <p:nvPr/>
            </p:nvSpPr>
            <p:spPr bwMode="auto">
              <a:xfrm>
                <a:off x="287" y="1755"/>
                <a:ext cx="28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t>
                </a:r>
              </a:p>
            </p:txBody>
          </p:sp>
          <p:sp>
            <p:nvSpPr>
              <p:cNvPr id="32804" name="Rectangle 44"/>
              <p:cNvSpPr>
                <a:spLocks noChangeArrowheads="1"/>
              </p:cNvSpPr>
              <p:nvPr/>
            </p:nvSpPr>
            <p:spPr bwMode="auto">
              <a:xfrm>
                <a:off x="287" y="1371"/>
                <a:ext cx="2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sp>
            <p:nvSpPr>
              <p:cNvPr id="32805" name="Rectangle 45"/>
              <p:cNvSpPr>
                <a:spLocks noChangeArrowheads="1"/>
              </p:cNvSpPr>
              <p:nvPr/>
            </p:nvSpPr>
            <p:spPr bwMode="auto">
              <a:xfrm>
                <a:off x="287" y="986"/>
                <a:ext cx="28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sp>
            <p:nvSpPr>
              <p:cNvPr id="32806" name="Rectangle 46"/>
              <p:cNvSpPr>
                <a:spLocks noChangeArrowheads="1"/>
              </p:cNvSpPr>
              <p:nvPr/>
            </p:nvSpPr>
            <p:spPr bwMode="auto">
              <a:xfrm>
                <a:off x="287" y="601"/>
                <a:ext cx="28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2000"/>
              </a:p>
            </p:txBody>
          </p:sp>
          <p:sp>
            <p:nvSpPr>
              <p:cNvPr id="32807" name="Line 47"/>
              <p:cNvSpPr>
                <a:spLocks noChangeShapeType="1"/>
              </p:cNvSpPr>
              <p:nvPr/>
            </p:nvSpPr>
            <p:spPr bwMode="auto">
              <a:xfrm>
                <a:off x="574" y="601"/>
                <a:ext cx="0" cy="1923"/>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8" name="Line 48"/>
              <p:cNvSpPr>
                <a:spLocks noChangeShapeType="1"/>
              </p:cNvSpPr>
              <p:nvPr/>
            </p:nvSpPr>
            <p:spPr bwMode="auto">
              <a:xfrm>
                <a:off x="287" y="601"/>
                <a:ext cx="2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09" name="Line 49"/>
              <p:cNvSpPr>
                <a:spLocks noChangeShapeType="1"/>
              </p:cNvSpPr>
              <p:nvPr/>
            </p:nvSpPr>
            <p:spPr bwMode="auto">
              <a:xfrm>
                <a:off x="287" y="2524"/>
                <a:ext cx="287"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0" name="Line 50"/>
              <p:cNvSpPr>
                <a:spLocks noChangeShapeType="1"/>
              </p:cNvSpPr>
              <p:nvPr/>
            </p:nvSpPr>
            <p:spPr bwMode="auto">
              <a:xfrm>
                <a:off x="287" y="601"/>
                <a:ext cx="0" cy="1923"/>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1" name="Line 51"/>
              <p:cNvSpPr>
                <a:spLocks noChangeShapeType="1"/>
              </p:cNvSpPr>
              <p:nvPr/>
            </p:nvSpPr>
            <p:spPr bwMode="auto">
              <a:xfrm>
                <a:off x="287" y="986"/>
                <a:ext cx="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2" name="Line 52"/>
              <p:cNvSpPr>
                <a:spLocks noChangeShapeType="1"/>
              </p:cNvSpPr>
              <p:nvPr/>
            </p:nvSpPr>
            <p:spPr bwMode="auto">
              <a:xfrm>
                <a:off x="287" y="1371"/>
                <a:ext cx="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3" name="Line 53"/>
              <p:cNvSpPr>
                <a:spLocks noChangeShapeType="1"/>
              </p:cNvSpPr>
              <p:nvPr/>
            </p:nvSpPr>
            <p:spPr bwMode="auto">
              <a:xfrm>
                <a:off x="287" y="1755"/>
                <a:ext cx="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4" name="Line 54"/>
              <p:cNvSpPr>
                <a:spLocks noChangeShapeType="1"/>
              </p:cNvSpPr>
              <p:nvPr/>
            </p:nvSpPr>
            <p:spPr bwMode="auto">
              <a:xfrm>
                <a:off x="287" y="2140"/>
                <a:ext cx="2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5" name="Rectangle 55"/>
              <p:cNvSpPr>
                <a:spLocks noChangeArrowheads="1"/>
              </p:cNvSpPr>
              <p:nvPr/>
            </p:nvSpPr>
            <p:spPr bwMode="auto">
              <a:xfrm>
                <a:off x="1210" y="851"/>
                <a:ext cx="435"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200"/>
                  <a:t>∧</a:t>
                </a:r>
              </a:p>
            </p:txBody>
          </p:sp>
          <p:sp>
            <p:nvSpPr>
              <p:cNvPr id="32816" name="Rectangle 56"/>
              <p:cNvSpPr>
                <a:spLocks noChangeArrowheads="1"/>
              </p:cNvSpPr>
              <p:nvPr/>
            </p:nvSpPr>
            <p:spPr bwMode="auto">
              <a:xfrm>
                <a:off x="1432" y="682"/>
                <a:ext cx="213"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endParaRPr lang="zh-CN" altLang="zh-CN" sz="1200"/>
              </a:p>
            </p:txBody>
          </p:sp>
          <p:sp>
            <p:nvSpPr>
              <p:cNvPr id="32817" name="Rectangle 57"/>
              <p:cNvSpPr>
                <a:spLocks noChangeArrowheads="1"/>
              </p:cNvSpPr>
              <p:nvPr/>
            </p:nvSpPr>
            <p:spPr bwMode="auto">
              <a:xfrm>
                <a:off x="1210" y="682"/>
                <a:ext cx="2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2</a:t>
                </a:r>
              </a:p>
            </p:txBody>
          </p:sp>
          <p:sp>
            <p:nvSpPr>
              <p:cNvPr id="32818" name="Line 58"/>
              <p:cNvSpPr>
                <a:spLocks noChangeShapeType="1"/>
              </p:cNvSpPr>
              <p:nvPr/>
            </p:nvSpPr>
            <p:spPr bwMode="auto">
              <a:xfrm>
                <a:off x="1210" y="682"/>
                <a:ext cx="43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19" name="Line 59"/>
              <p:cNvSpPr>
                <a:spLocks noChangeShapeType="1"/>
              </p:cNvSpPr>
              <p:nvPr/>
            </p:nvSpPr>
            <p:spPr bwMode="auto">
              <a:xfrm>
                <a:off x="1210" y="851"/>
                <a:ext cx="43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0" name="Line 60"/>
              <p:cNvSpPr>
                <a:spLocks noChangeShapeType="1"/>
              </p:cNvSpPr>
              <p:nvPr/>
            </p:nvSpPr>
            <p:spPr bwMode="auto">
              <a:xfrm>
                <a:off x="1210" y="1002"/>
                <a:ext cx="43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1" name="Line 61"/>
              <p:cNvSpPr>
                <a:spLocks noChangeShapeType="1"/>
              </p:cNvSpPr>
              <p:nvPr/>
            </p:nvSpPr>
            <p:spPr bwMode="auto">
              <a:xfrm>
                <a:off x="1210" y="682"/>
                <a:ext cx="0" cy="32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2" name="Line 62"/>
              <p:cNvSpPr>
                <a:spLocks noChangeShapeType="1"/>
              </p:cNvSpPr>
              <p:nvPr/>
            </p:nvSpPr>
            <p:spPr bwMode="auto">
              <a:xfrm>
                <a:off x="1432" y="682"/>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3" name="Line 63"/>
              <p:cNvSpPr>
                <a:spLocks noChangeShapeType="1"/>
              </p:cNvSpPr>
              <p:nvPr/>
            </p:nvSpPr>
            <p:spPr bwMode="auto">
              <a:xfrm>
                <a:off x="1645" y="682"/>
                <a:ext cx="0" cy="32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4" name="Rectangle 64"/>
              <p:cNvSpPr>
                <a:spLocks noChangeArrowheads="1"/>
              </p:cNvSpPr>
              <p:nvPr/>
            </p:nvSpPr>
            <p:spPr bwMode="auto">
              <a:xfrm>
                <a:off x="2481" y="810"/>
                <a:ext cx="451"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600"/>
              </a:p>
            </p:txBody>
          </p:sp>
          <p:sp>
            <p:nvSpPr>
              <p:cNvPr id="32825" name="Rectangle 65"/>
              <p:cNvSpPr>
                <a:spLocks noChangeArrowheads="1"/>
              </p:cNvSpPr>
              <p:nvPr/>
            </p:nvSpPr>
            <p:spPr bwMode="auto">
              <a:xfrm>
                <a:off x="2703" y="641"/>
                <a:ext cx="229"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a:t>∧</a:t>
                </a:r>
              </a:p>
            </p:txBody>
          </p:sp>
          <p:sp>
            <p:nvSpPr>
              <p:cNvPr id="32826" name="Rectangle 66"/>
              <p:cNvSpPr>
                <a:spLocks noChangeArrowheads="1"/>
              </p:cNvSpPr>
              <p:nvPr/>
            </p:nvSpPr>
            <p:spPr bwMode="auto">
              <a:xfrm>
                <a:off x="2481" y="641"/>
                <a:ext cx="2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5</a:t>
                </a:r>
              </a:p>
            </p:txBody>
          </p:sp>
          <p:sp>
            <p:nvSpPr>
              <p:cNvPr id="32827" name="Line 67"/>
              <p:cNvSpPr>
                <a:spLocks noChangeShapeType="1"/>
              </p:cNvSpPr>
              <p:nvPr/>
            </p:nvSpPr>
            <p:spPr bwMode="auto">
              <a:xfrm>
                <a:off x="2481" y="641"/>
                <a:ext cx="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8" name="Line 68"/>
              <p:cNvSpPr>
                <a:spLocks noChangeShapeType="1"/>
              </p:cNvSpPr>
              <p:nvPr/>
            </p:nvSpPr>
            <p:spPr bwMode="auto">
              <a:xfrm>
                <a:off x="2481" y="810"/>
                <a:ext cx="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29" name="Line 69"/>
              <p:cNvSpPr>
                <a:spLocks noChangeShapeType="1"/>
              </p:cNvSpPr>
              <p:nvPr/>
            </p:nvSpPr>
            <p:spPr bwMode="auto">
              <a:xfrm>
                <a:off x="2481" y="911"/>
                <a:ext cx="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0" name="Line 70"/>
              <p:cNvSpPr>
                <a:spLocks noChangeShapeType="1"/>
              </p:cNvSpPr>
              <p:nvPr/>
            </p:nvSpPr>
            <p:spPr bwMode="auto">
              <a:xfrm>
                <a:off x="2481" y="641"/>
                <a:ext cx="0" cy="2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1" name="Line 71"/>
              <p:cNvSpPr>
                <a:spLocks noChangeShapeType="1"/>
              </p:cNvSpPr>
              <p:nvPr/>
            </p:nvSpPr>
            <p:spPr bwMode="auto">
              <a:xfrm>
                <a:off x="2703" y="641"/>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2" name="Line 72"/>
              <p:cNvSpPr>
                <a:spLocks noChangeShapeType="1"/>
              </p:cNvSpPr>
              <p:nvPr/>
            </p:nvSpPr>
            <p:spPr bwMode="auto">
              <a:xfrm>
                <a:off x="2932" y="641"/>
                <a:ext cx="0" cy="2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3" name="Rectangle 73"/>
              <p:cNvSpPr>
                <a:spLocks noChangeArrowheads="1"/>
              </p:cNvSpPr>
              <p:nvPr/>
            </p:nvSpPr>
            <p:spPr bwMode="auto">
              <a:xfrm>
                <a:off x="2073" y="1251"/>
                <a:ext cx="450"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600"/>
              </a:p>
            </p:txBody>
          </p:sp>
          <p:sp>
            <p:nvSpPr>
              <p:cNvPr id="32834" name="Rectangle 74"/>
              <p:cNvSpPr>
                <a:spLocks noChangeArrowheads="1"/>
              </p:cNvSpPr>
              <p:nvPr/>
            </p:nvSpPr>
            <p:spPr bwMode="auto">
              <a:xfrm>
                <a:off x="2295" y="1082"/>
                <a:ext cx="228"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a:t>∧</a:t>
                </a:r>
              </a:p>
            </p:txBody>
          </p:sp>
          <p:sp>
            <p:nvSpPr>
              <p:cNvPr id="32835" name="Rectangle 75"/>
              <p:cNvSpPr>
                <a:spLocks noChangeArrowheads="1"/>
              </p:cNvSpPr>
              <p:nvPr/>
            </p:nvSpPr>
            <p:spPr bwMode="auto">
              <a:xfrm>
                <a:off x="2073" y="1082"/>
                <a:ext cx="2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7</a:t>
                </a:r>
              </a:p>
            </p:txBody>
          </p:sp>
          <p:sp>
            <p:nvSpPr>
              <p:cNvPr id="32836" name="Line 76"/>
              <p:cNvSpPr>
                <a:spLocks noChangeShapeType="1"/>
              </p:cNvSpPr>
              <p:nvPr/>
            </p:nvSpPr>
            <p:spPr bwMode="auto">
              <a:xfrm>
                <a:off x="2073" y="1082"/>
                <a:ext cx="45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7" name="Line 77"/>
              <p:cNvSpPr>
                <a:spLocks noChangeShapeType="1"/>
              </p:cNvSpPr>
              <p:nvPr/>
            </p:nvSpPr>
            <p:spPr bwMode="auto">
              <a:xfrm>
                <a:off x="2073" y="1251"/>
                <a:ext cx="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8" name="Line 78"/>
              <p:cNvSpPr>
                <a:spLocks noChangeShapeType="1"/>
              </p:cNvSpPr>
              <p:nvPr/>
            </p:nvSpPr>
            <p:spPr bwMode="auto">
              <a:xfrm>
                <a:off x="2073" y="1352"/>
                <a:ext cx="45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39" name="Line 79"/>
              <p:cNvSpPr>
                <a:spLocks noChangeShapeType="1"/>
              </p:cNvSpPr>
              <p:nvPr/>
            </p:nvSpPr>
            <p:spPr bwMode="auto">
              <a:xfrm>
                <a:off x="2073" y="1082"/>
                <a:ext cx="0" cy="2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0" name="Line 80"/>
              <p:cNvSpPr>
                <a:spLocks noChangeShapeType="1"/>
              </p:cNvSpPr>
              <p:nvPr/>
            </p:nvSpPr>
            <p:spPr bwMode="auto">
              <a:xfrm>
                <a:off x="2295" y="1082"/>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1" name="Line 81"/>
              <p:cNvSpPr>
                <a:spLocks noChangeShapeType="1"/>
              </p:cNvSpPr>
              <p:nvPr/>
            </p:nvSpPr>
            <p:spPr bwMode="auto">
              <a:xfrm>
                <a:off x="2523" y="1082"/>
                <a:ext cx="0" cy="2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2" name="Rectangle 82"/>
              <p:cNvSpPr>
                <a:spLocks noChangeArrowheads="1"/>
              </p:cNvSpPr>
              <p:nvPr/>
            </p:nvSpPr>
            <p:spPr bwMode="auto">
              <a:xfrm>
                <a:off x="2073" y="1635"/>
                <a:ext cx="36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a:t>
                </a:r>
                <a:endParaRPr lang="en-US" altLang="zh-CN" sz="1800"/>
              </a:p>
            </p:txBody>
          </p:sp>
          <p:sp>
            <p:nvSpPr>
              <p:cNvPr id="32843" name="Rectangle 83"/>
              <p:cNvSpPr>
                <a:spLocks noChangeArrowheads="1"/>
              </p:cNvSpPr>
              <p:nvPr/>
            </p:nvSpPr>
            <p:spPr bwMode="auto">
              <a:xfrm>
                <a:off x="2295" y="1483"/>
                <a:ext cx="140"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1200"/>
              </a:p>
            </p:txBody>
          </p:sp>
          <p:sp>
            <p:nvSpPr>
              <p:cNvPr id="32844" name="Rectangle 84"/>
              <p:cNvSpPr>
                <a:spLocks noChangeArrowheads="1"/>
              </p:cNvSpPr>
              <p:nvPr/>
            </p:nvSpPr>
            <p:spPr bwMode="auto">
              <a:xfrm>
                <a:off x="2073" y="1483"/>
                <a:ext cx="222"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900"/>
                  <a:t>11</a:t>
                </a:r>
              </a:p>
            </p:txBody>
          </p:sp>
          <p:sp>
            <p:nvSpPr>
              <p:cNvPr id="32845" name="Line 85"/>
              <p:cNvSpPr>
                <a:spLocks noChangeShapeType="1"/>
              </p:cNvSpPr>
              <p:nvPr/>
            </p:nvSpPr>
            <p:spPr bwMode="auto">
              <a:xfrm>
                <a:off x="2073" y="1483"/>
                <a:ext cx="36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6" name="Line 86"/>
              <p:cNvSpPr>
                <a:spLocks noChangeShapeType="1"/>
              </p:cNvSpPr>
              <p:nvPr/>
            </p:nvSpPr>
            <p:spPr bwMode="auto">
              <a:xfrm>
                <a:off x="2073" y="1635"/>
                <a:ext cx="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7" name="Line 87"/>
              <p:cNvSpPr>
                <a:spLocks noChangeShapeType="1"/>
              </p:cNvSpPr>
              <p:nvPr/>
            </p:nvSpPr>
            <p:spPr bwMode="auto">
              <a:xfrm>
                <a:off x="2073" y="1804"/>
                <a:ext cx="36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8" name="Line 88"/>
              <p:cNvSpPr>
                <a:spLocks noChangeShapeType="1"/>
              </p:cNvSpPr>
              <p:nvPr/>
            </p:nvSpPr>
            <p:spPr bwMode="auto">
              <a:xfrm>
                <a:off x="2073" y="1483"/>
                <a:ext cx="0" cy="32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49" name="Line 89"/>
              <p:cNvSpPr>
                <a:spLocks noChangeShapeType="1"/>
              </p:cNvSpPr>
              <p:nvPr/>
            </p:nvSpPr>
            <p:spPr bwMode="auto">
              <a:xfrm>
                <a:off x="2295" y="1483"/>
                <a:ext cx="0"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0" name="Line 90"/>
              <p:cNvSpPr>
                <a:spLocks noChangeShapeType="1"/>
              </p:cNvSpPr>
              <p:nvPr/>
            </p:nvSpPr>
            <p:spPr bwMode="auto">
              <a:xfrm>
                <a:off x="2435" y="1483"/>
                <a:ext cx="0" cy="32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1" name="Rectangle 91"/>
              <p:cNvSpPr>
                <a:spLocks noChangeArrowheads="1"/>
              </p:cNvSpPr>
              <p:nvPr/>
            </p:nvSpPr>
            <p:spPr bwMode="auto">
              <a:xfrm>
                <a:off x="2981" y="1652"/>
                <a:ext cx="45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a:t>
                </a:r>
              </a:p>
            </p:txBody>
          </p:sp>
          <p:sp>
            <p:nvSpPr>
              <p:cNvPr id="32852" name="Rectangle 92"/>
              <p:cNvSpPr>
                <a:spLocks noChangeArrowheads="1"/>
              </p:cNvSpPr>
              <p:nvPr/>
            </p:nvSpPr>
            <p:spPr bwMode="auto">
              <a:xfrm>
                <a:off x="3203" y="1483"/>
                <a:ext cx="228"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a:t>∧</a:t>
                </a:r>
              </a:p>
            </p:txBody>
          </p:sp>
          <p:sp>
            <p:nvSpPr>
              <p:cNvPr id="32853" name="Rectangle 93"/>
              <p:cNvSpPr>
                <a:spLocks noChangeArrowheads="1"/>
              </p:cNvSpPr>
              <p:nvPr/>
            </p:nvSpPr>
            <p:spPr bwMode="auto">
              <a:xfrm>
                <a:off x="2981" y="1483"/>
                <a:ext cx="2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2</a:t>
                </a:r>
              </a:p>
            </p:txBody>
          </p:sp>
          <p:sp>
            <p:nvSpPr>
              <p:cNvPr id="32854" name="Line 94"/>
              <p:cNvSpPr>
                <a:spLocks noChangeShapeType="1"/>
              </p:cNvSpPr>
              <p:nvPr/>
            </p:nvSpPr>
            <p:spPr bwMode="auto">
              <a:xfrm>
                <a:off x="2981" y="1483"/>
                <a:ext cx="45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5" name="Line 95"/>
              <p:cNvSpPr>
                <a:spLocks noChangeShapeType="1"/>
              </p:cNvSpPr>
              <p:nvPr/>
            </p:nvSpPr>
            <p:spPr bwMode="auto">
              <a:xfrm>
                <a:off x="2981" y="1652"/>
                <a:ext cx="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6" name="Line 96"/>
              <p:cNvSpPr>
                <a:spLocks noChangeShapeType="1"/>
              </p:cNvSpPr>
              <p:nvPr/>
            </p:nvSpPr>
            <p:spPr bwMode="auto">
              <a:xfrm>
                <a:off x="2981" y="1820"/>
                <a:ext cx="45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7" name="Line 97"/>
              <p:cNvSpPr>
                <a:spLocks noChangeShapeType="1"/>
              </p:cNvSpPr>
              <p:nvPr/>
            </p:nvSpPr>
            <p:spPr bwMode="auto">
              <a:xfrm>
                <a:off x="2981" y="1483"/>
                <a:ext cx="0" cy="33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8" name="Line 98"/>
              <p:cNvSpPr>
                <a:spLocks noChangeShapeType="1"/>
              </p:cNvSpPr>
              <p:nvPr/>
            </p:nvSpPr>
            <p:spPr bwMode="auto">
              <a:xfrm>
                <a:off x="3203" y="1483"/>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59" name="Line 99"/>
              <p:cNvSpPr>
                <a:spLocks noChangeShapeType="1"/>
              </p:cNvSpPr>
              <p:nvPr/>
            </p:nvSpPr>
            <p:spPr bwMode="auto">
              <a:xfrm>
                <a:off x="3431" y="1483"/>
                <a:ext cx="0" cy="33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0" name="Rectangle 100"/>
              <p:cNvSpPr>
                <a:spLocks noChangeArrowheads="1"/>
              </p:cNvSpPr>
              <p:nvPr/>
            </p:nvSpPr>
            <p:spPr bwMode="auto">
              <a:xfrm>
                <a:off x="2526" y="2372"/>
                <a:ext cx="451"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a:t>
                </a:r>
              </a:p>
            </p:txBody>
          </p:sp>
          <p:sp>
            <p:nvSpPr>
              <p:cNvPr id="32861" name="Rectangle 101"/>
              <p:cNvSpPr>
                <a:spLocks noChangeArrowheads="1"/>
              </p:cNvSpPr>
              <p:nvPr/>
            </p:nvSpPr>
            <p:spPr bwMode="auto">
              <a:xfrm>
                <a:off x="2748" y="2204"/>
                <a:ext cx="229"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1400"/>
                  <a:t>∧</a:t>
                </a:r>
              </a:p>
            </p:txBody>
          </p:sp>
          <p:sp>
            <p:nvSpPr>
              <p:cNvPr id="32862" name="Rectangle 102"/>
              <p:cNvSpPr>
                <a:spLocks noChangeArrowheads="1"/>
              </p:cNvSpPr>
              <p:nvPr/>
            </p:nvSpPr>
            <p:spPr bwMode="auto">
              <a:xfrm>
                <a:off x="2526" y="2204"/>
                <a:ext cx="222"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8</a:t>
                </a:r>
              </a:p>
            </p:txBody>
          </p:sp>
          <p:sp>
            <p:nvSpPr>
              <p:cNvPr id="32863" name="Line 103"/>
              <p:cNvSpPr>
                <a:spLocks noChangeShapeType="1"/>
              </p:cNvSpPr>
              <p:nvPr/>
            </p:nvSpPr>
            <p:spPr bwMode="auto">
              <a:xfrm>
                <a:off x="2526" y="2204"/>
                <a:ext cx="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4" name="Line 104"/>
              <p:cNvSpPr>
                <a:spLocks noChangeShapeType="1"/>
              </p:cNvSpPr>
              <p:nvPr/>
            </p:nvSpPr>
            <p:spPr bwMode="auto">
              <a:xfrm>
                <a:off x="2526" y="2372"/>
                <a:ext cx="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5" name="Line 105"/>
              <p:cNvSpPr>
                <a:spLocks noChangeShapeType="1"/>
              </p:cNvSpPr>
              <p:nvPr/>
            </p:nvSpPr>
            <p:spPr bwMode="auto">
              <a:xfrm>
                <a:off x="2526" y="2541"/>
                <a:ext cx="4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6" name="Line 106"/>
              <p:cNvSpPr>
                <a:spLocks noChangeShapeType="1"/>
              </p:cNvSpPr>
              <p:nvPr/>
            </p:nvSpPr>
            <p:spPr bwMode="auto">
              <a:xfrm>
                <a:off x="2526" y="2204"/>
                <a:ext cx="0" cy="33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7" name="Line 107"/>
              <p:cNvSpPr>
                <a:spLocks noChangeShapeType="1"/>
              </p:cNvSpPr>
              <p:nvPr/>
            </p:nvSpPr>
            <p:spPr bwMode="auto">
              <a:xfrm>
                <a:off x="2748" y="2204"/>
                <a:ext cx="0" cy="1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8" name="Line 108"/>
              <p:cNvSpPr>
                <a:spLocks noChangeShapeType="1"/>
              </p:cNvSpPr>
              <p:nvPr/>
            </p:nvSpPr>
            <p:spPr bwMode="auto">
              <a:xfrm>
                <a:off x="2977" y="2204"/>
                <a:ext cx="0" cy="33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69" name="Rectangle 109"/>
              <p:cNvSpPr>
                <a:spLocks noChangeArrowheads="1"/>
              </p:cNvSpPr>
              <p:nvPr/>
            </p:nvSpPr>
            <p:spPr bwMode="auto">
              <a:xfrm>
                <a:off x="2526" y="1652"/>
                <a:ext cx="363"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600"/>
              </a:p>
            </p:txBody>
          </p:sp>
          <p:sp>
            <p:nvSpPr>
              <p:cNvPr id="32870" name="Rectangle 110"/>
              <p:cNvSpPr>
                <a:spLocks noChangeArrowheads="1"/>
              </p:cNvSpPr>
              <p:nvPr/>
            </p:nvSpPr>
            <p:spPr bwMode="auto">
              <a:xfrm>
                <a:off x="2748" y="1483"/>
                <a:ext cx="141"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zh-CN" sz="1400"/>
              </a:p>
            </p:txBody>
          </p:sp>
          <p:sp>
            <p:nvSpPr>
              <p:cNvPr id="32871" name="Rectangle 111"/>
              <p:cNvSpPr>
                <a:spLocks noChangeArrowheads="1"/>
              </p:cNvSpPr>
              <p:nvPr/>
            </p:nvSpPr>
            <p:spPr bwMode="auto">
              <a:xfrm>
                <a:off x="2526" y="1483"/>
                <a:ext cx="2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1400"/>
                  <a:t>5</a:t>
                </a:r>
              </a:p>
            </p:txBody>
          </p:sp>
          <p:sp>
            <p:nvSpPr>
              <p:cNvPr id="32872" name="Line 112"/>
              <p:cNvSpPr>
                <a:spLocks noChangeShapeType="1"/>
              </p:cNvSpPr>
              <p:nvPr/>
            </p:nvSpPr>
            <p:spPr bwMode="auto">
              <a:xfrm>
                <a:off x="2526" y="1483"/>
                <a:ext cx="36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3" name="Line 113"/>
              <p:cNvSpPr>
                <a:spLocks noChangeShapeType="1"/>
              </p:cNvSpPr>
              <p:nvPr/>
            </p:nvSpPr>
            <p:spPr bwMode="auto">
              <a:xfrm>
                <a:off x="2526" y="1652"/>
                <a:ext cx="3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4" name="Line 114"/>
              <p:cNvSpPr>
                <a:spLocks noChangeShapeType="1"/>
              </p:cNvSpPr>
              <p:nvPr/>
            </p:nvSpPr>
            <p:spPr bwMode="auto">
              <a:xfrm>
                <a:off x="2526" y="1753"/>
                <a:ext cx="36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5" name="Line 115"/>
              <p:cNvSpPr>
                <a:spLocks noChangeShapeType="1"/>
              </p:cNvSpPr>
              <p:nvPr/>
            </p:nvSpPr>
            <p:spPr bwMode="auto">
              <a:xfrm>
                <a:off x="2526" y="1483"/>
                <a:ext cx="0" cy="2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6" name="Line 116"/>
              <p:cNvSpPr>
                <a:spLocks noChangeShapeType="1"/>
              </p:cNvSpPr>
              <p:nvPr/>
            </p:nvSpPr>
            <p:spPr bwMode="auto">
              <a:xfrm>
                <a:off x="2748" y="1483"/>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7" name="Line 117"/>
              <p:cNvSpPr>
                <a:spLocks noChangeShapeType="1"/>
              </p:cNvSpPr>
              <p:nvPr/>
            </p:nvSpPr>
            <p:spPr bwMode="auto">
              <a:xfrm>
                <a:off x="2889" y="1483"/>
                <a:ext cx="0" cy="2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8" name="Line 118"/>
              <p:cNvSpPr>
                <a:spLocks noChangeShapeType="1"/>
              </p:cNvSpPr>
              <p:nvPr/>
            </p:nvSpPr>
            <p:spPr bwMode="auto">
              <a:xfrm>
                <a:off x="1391" y="281"/>
                <a:ext cx="0" cy="3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79" name="Line 119"/>
              <p:cNvSpPr>
                <a:spLocks noChangeShapeType="1"/>
              </p:cNvSpPr>
              <p:nvPr/>
            </p:nvSpPr>
            <p:spPr bwMode="auto">
              <a:xfrm>
                <a:off x="2662" y="321"/>
                <a:ext cx="0" cy="2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0" name="Line 120"/>
              <p:cNvSpPr>
                <a:spLocks noChangeShapeType="1"/>
              </p:cNvSpPr>
              <p:nvPr/>
            </p:nvSpPr>
            <p:spPr bwMode="auto">
              <a:xfrm>
                <a:off x="499" y="962"/>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1" name="Line 121"/>
              <p:cNvSpPr>
                <a:spLocks noChangeShapeType="1"/>
              </p:cNvSpPr>
              <p:nvPr/>
            </p:nvSpPr>
            <p:spPr bwMode="auto">
              <a:xfrm flipV="1">
                <a:off x="438" y="816"/>
                <a:ext cx="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2" name="Line 122"/>
              <p:cNvSpPr>
                <a:spLocks noChangeShapeType="1"/>
              </p:cNvSpPr>
              <p:nvPr/>
            </p:nvSpPr>
            <p:spPr bwMode="auto">
              <a:xfrm>
                <a:off x="438" y="1179"/>
                <a:ext cx="15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3" name="Line 123"/>
              <p:cNvSpPr>
                <a:spLocks noChangeShapeType="1"/>
              </p:cNvSpPr>
              <p:nvPr/>
            </p:nvSpPr>
            <p:spPr bwMode="auto">
              <a:xfrm flipV="1">
                <a:off x="2345" y="1562"/>
                <a:ext cx="1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4" name="Line 124"/>
              <p:cNvSpPr>
                <a:spLocks noChangeShapeType="1"/>
              </p:cNvSpPr>
              <p:nvPr/>
            </p:nvSpPr>
            <p:spPr bwMode="auto">
              <a:xfrm>
                <a:off x="2845" y="1562"/>
                <a:ext cx="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5" name="Line 125"/>
              <p:cNvSpPr>
                <a:spLocks noChangeShapeType="1"/>
              </p:cNvSpPr>
              <p:nvPr/>
            </p:nvSpPr>
            <p:spPr bwMode="auto">
              <a:xfrm>
                <a:off x="2662" y="881"/>
                <a:ext cx="0" cy="6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6" name="Line 126"/>
              <p:cNvSpPr>
                <a:spLocks noChangeShapeType="1"/>
              </p:cNvSpPr>
              <p:nvPr/>
            </p:nvSpPr>
            <p:spPr bwMode="auto">
              <a:xfrm>
                <a:off x="2662" y="1723"/>
                <a:ext cx="0" cy="4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7" name="Line 127"/>
              <p:cNvSpPr>
                <a:spLocks noChangeShapeType="1"/>
              </p:cNvSpPr>
              <p:nvPr/>
            </p:nvSpPr>
            <p:spPr bwMode="auto">
              <a:xfrm>
                <a:off x="3162" y="321"/>
                <a:ext cx="0" cy="11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8" name="Line 128"/>
              <p:cNvSpPr>
                <a:spLocks noChangeShapeType="1"/>
              </p:cNvSpPr>
              <p:nvPr/>
            </p:nvSpPr>
            <p:spPr bwMode="auto">
              <a:xfrm>
                <a:off x="2209" y="321"/>
                <a:ext cx="0" cy="7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89" name="Line 129"/>
              <p:cNvSpPr>
                <a:spLocks noChangeShapeType="1"/>
              </p:cNvSpPr>
              <p:nvPr/>
            </p:nvSpPr>
            <p:spPr bwMode="auto">
              <a:xfrm>
                <a:off x="2209" y="1282"/>
                <a:ext cx="0" cy="1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0" name="Line 130"/>
              <p:cNvSpPr>
                <a:spLocks noChangeShapeType="1"/>
              </p:cNvSpPr>
              <p:nvPr/>
            </p:nvSpPr>
            <p:spPr bwMode="auto">
              <a:xfrm>
                <a:off x="438" y="1587"/>
                <a:ext cx="15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891" name="Line 131"/>
              <p:cNvSpPr>
                <a:spLocks noChangeShapeType="1"/>
              </p:cNvSpPr>
              <p:nvPr/>
            </p:nvSpPr>
            <p:spPr bwMode="auto">
              <a:xfrm>
                <a:off x="438" y="2313"/>
                <a:ext cx="208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75" name="Line 132"/>
            <p:cNvSpPr>
              <a:spLocks noChangeShapeType="1"/>
            </p:cNvSpPr>
            <p:nvPr/>
          </p:nvSpPr>
          <p:spPr bwMode="auto">
            <a:xfrm>
              <a:off x="1526" y="772"/>
              <a:ext cx="9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3277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92DDA61-52BE-4870-9BA0-845E8F2C5003}"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17550" y="6096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800" b="1"/>
              <a:t>Linked Representation for Matrix</a:t>
            </a:r>
            <a:endParaRPr lang="en-US" altLang="zh-CN" sz="1800"/>
          </a:p>
        </p:txBody>
      </p:sp>
      <p:sp>
        <p:nvSpPr>
          <p:cNvPr id="33795" name="Rectangle 3"/>
          <p:cNvSpPr>
            <a:spLocks noChangeArrowheads="1"/>
          </p:cNvSpPr>
          <p:nvPr/>
        </p:nvSpPr>
        <p:spPr bwMode="auto">
          <a:xfrm>
            <a:off x="763588" y="2184400"/>
            <a:ext cx="1223962" cy="5445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796" name="Line 4"/>
          <p:cNvSpPr>
            <a:spLocks noChangeShapeType="1"/>
          </p:cNvSpPr>
          <p:nvPr/>
        </p:nvSpPr>
        <p:spPr bwMode="auto">
          <a:xfrm flipV="1">
            <a:off x="757238" y="2530475"/>
            <a:ext cx="1236662"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 name="Line 5"/>
          <p:cNvSpPr>
            <a:spLocks noChangeShapeType="1"/>
          </p:cNvSpPr>
          <p:nvPr/>
        </p:nvSpPr>
        <p:spPr bwMode="auto">
          <a:xfrm>
            <a:off x="1390650" y="2178050"/>
            <a:ext cx="0" cy="339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8" name="Line 6"/>
          <p:cNvSpPr>
            <a:spLocks noChangeShapeType="1"/>
          </p:cNvSpPr>
          <p:nvPr/>
        </p:nvSpPr>
        <p:spPr bwMode="auto">
          <a:xfrm>
            <a:off x="1081088" y="2178050"/>
            <a:ext cx="0" cy="339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9" name="Line 7"/>
          <p:cNvSpPr>
            <a:spLocks noChangeShapeType="1"/>
          </p:cNvSpPr>
          <p:nvPr/>
        </p:nvSpPr>
        <p:spPr bwMode="auto">
          <a:xfrm>
            <a:off x="1700213" y="2178050"/>
            <a:ext cx="0" cy="339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Rectangle 8"/>
          <p:cNvSpPr>
            <a:spLocks noChangeArrowheads="1"/>
          </p:cNvSpPr>
          <p:nvPr/>
        </p:nvSpPr>
        <p:spPr bwMode="auto">
          <a:xfrm>
            <a:off x="1054100" y="21605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4</a:t>
            </a:r>
          </a:p>
        </p:txBody>
      </p:sp>
      <p:sp>
        <p:nvSpPr>
          <p:cNvPr id="33801" name="Rectangle 9"/>
          <p:cNvSpPr>
            <a:spLocks noChangeArrowheads="1"/>
          </p:cNvSpPr>
          <p:nvPr/>
        </p:nvSpPr>
        <p:spPr bwMode="auto">
          <a:xfrm>
            <a:off x="1377950" y="2162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4</a:t>
            </a:r>
          </a:p>
        </p:txBody>
      </p:sp>
      <p:grpSp>
        <p:nvGrpSpPr>
          <p:cNvPr id="33802" name="Group 10"/>
          <p:cNvGrpSpPr>
            <a:grpSpLocks/>
          </p:cNvGrpSpPr>
          <p:nvPr/>
        </p:nvGrpSpPr>
        <p:grpSpPr bwMode="auto">
          <a:xfrm>
            <a:off x="757238" y="3035300"/>
            <a:ext cx="1236662" cy="536575"/>
            <a:chOff x="0" y="0"/>
            <a:chExt cx="779" cy="338"/>
          </a:xfrm>
        </p:grpSpPr>
        <p:sp>
          <p:nvSpPr>
            <p:cNvPr id="33920" name="Rectangle 11"/>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21" name="Line 12"/>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22" name="Line 13"/>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3" name="Group 14"/>
          <p:cNvGrpSpPr>
            <a:grpSpLocks/>
          </p:cNvGrpSpPr>
          <p:nvPr/>
        </p:nvGrpSpPr>
        <p:grpSpPr bwMode="auto">
          <a:xfrm>
            <a:off x="760413" y="3921125"/>
            <a:ext cx="1236662" cy="536575"/>
            <a:chOff x="0" y="0"/>
            <a:chExt cx="779" cy="338"/>
          </a:xfrm>
        </p:grpSpPr>
        <p:sp>
          <p:nvSpPr>
            <p:cNvPr id="33917" name="Rectangle 15"/>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18" name="Line 16"/>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19" name="Line 17"/>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4" name="Group 18"/>
          <p:cNvGrpSpPr>
            <a:grpSpLocks/>
          </p:cNvGrpSpPr>
          <p:nvPr/>
        </p:nvGrpSpPr>
        <p:grpSpPr bwMode="auto">
          <a:xfrm>
            <a:off x="760413" y="4764088"/>
            <a:ext cx="1236662" cy="536575"/>
            <a:chOff x="0" y="0"/>
            <a:chExt cx="779" cy="338"/>
          </a:xfrm>
        </p:grpSpPr>
        <p:sp>
          <p:nvSpPr>
            <p:cNvPr id="33914" name="Rectangle 19"/>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15" name="Line 20"/>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16" name="Line 21"/>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5" name="Group 22"/>
          <p:cNvGrpSpPr>
            <a:grpSpLocks/>
          </p:cNvGrpSpPr>
          <p:nvPr/>
        </p:nvGrpSpPr>
        <p:grpSpPr bwMode="auto">
          <a:xfrm>
            <a:off x="744538" y="5621338"/>
            <a:ext cx="1236662" cy="536575"/>
            <a:chOff x="0" y="0"/>
            <a:chExt cx="779" cy="338"/>
          </a:xfrm>
        </p:grpSpPr>
        <p:sp>
          <p:nvSpPr>
            <p:cNvPr id="33911" name="Rectangle 23"/>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12" name="Line 24"/>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13" name="Line 25"/>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6" name="Group 26"/>
          <p:cNvGrpSpPr>
            <a:grpSpLocks/>
          </p:cNvGrpSpPr>
          <p:nvPr/>
        </p:nvGrpSpPr>
        <p:grpSpPr bwMode="auto">
          <a:xfrm>
            <a:off x="2455863" y="2181225"/>
            <a:ext cx="1236662" cy="536575"/>
            <a:chOff x="0" y="0"/>
            <a:chExt cx="779" cy="338"/>
          </a:xfrm>
        </p:grpSpPr>
        <p:sp>
          <p:nvSpPr>
            <p:cNvPr id="33908" name="Rectangle 27"/>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09" name="Line 28"/>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10" name="Line 29"/>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7" name="Group 30"/>
          <p:cNvGrpSpPr>
            <a:grpSpLocks/>
          </p:cNvGrpSpPr>
          <p:nvPr/>
        </p:nvGrpSpPr>
        <p:grpSpPr bwMode="auto">
          <a:xfrm>
            <a:off x="4165600" y="2166938"/>
            <a:ext cx="1236663" cy="536575"/>
            <a:chOff x="0" y="0"/>
            <a:chExt cx="779" cy="338"/>
          </a:xfrm>
        </p:grpSpPr>
        <p:sp>
          <p:nvSpPr>
            <p:cNvPr id="33905" name="Rectangle 31"/>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06" name="Line 32"/>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7" name="Line 33"/>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8" name="Group 34"/>
          <p:cNvGrpSpPr>
            <a:grpSpLocks/>
          </p:cNvGrpSpPr>
          <p:nvPr/>
        </p:nvGrpSpPr>
        <p:grpSpPr bwMode="auto">
          <a:xfrm>
            <a:off x="5859463" y="2152650"/>
            <a:ext cx="1236662" cy="536575"/>
            <a:chOff x="0" y="0"/>
            <a:chExt cx="779" cy="338"/>
          </a:xfrm>
        </p:grpSpPr>
        <p:sp>
          <p:nvSpPr>
            <p:cNvPr id="33902" name="Rectangle 35"/>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03" name="Line 36"/>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4" name="Line 37"/>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809" name="Group 38"/>
          <p:cNvGrpSpPr>
            <a:grpSpLocks/>
          </p:cNvGrpSpPr>
          <p:nvPr/>
        </p:nvGrpSpPr>
        <p:grpSpPr bwMode="auto">
          <a:xfrm>
            <a:off x="7569200" y="2154238"/>
            <a:ext cx="1236663" cy="536575"/>
            <a:chOff x="0" y="0"/>
            <a:chExt cx="779" cy="338"/>
          </a:xfrm>
        </p:grpSpPr>
        <p:sp>
          <p:nvSpPr>
            <p:cNvPr id="33899" name="Rectangle 39"/>
            <p:cNvSpPr>
              <a:spLocks noChangeArrowheads="1"/>
            </p:cNvSpPr>
            <p:nvPr/>
          </p:nvSpPr>
          <p:spPr bwMode="auto">
            <a:xfrm>
              <a:off x="13" y="4"/>
              <a:ext cx="762" cy="3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900" name="Line 40"/>
            <p:cNvSpPr>
              <a:spLocks noChangeShapeType="1"/>
            </p:cNvSpPr>
            <p:nvPr/>
          </p:nvSpPr>
          <p:spPr bwMode="auto">
            <a:xfrm>
              <a:off x="0" y="222"/>
              <a:ext cx="7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01" name="Line 41"/>
            <p:cNvSpPr>
              <a:spLocks noChangeShapeType="1"/>
            </p:cNvSpPr>
            <p:nvPr/>
          </p:nvSpPr>
          <p:spPr bwMode="auto">
            <a:xfrm>
              <a:off x="389" y="0"/>
              <a:ext cx="0" cy="2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10" name="Line 42"/>
          <p:cNvSpPr>
            <a:spLocks noChangeShapeType="1"/>
          </p:cNvSpPr>
          <p:nvPr/>
        </p:nvSpPr>
        <p:spPr bwMode="auto">
          <a:xfrm>
            <a:off x="3276600" y="2627313"/>
            <a:ext cx="868363"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43"/>
          <p:cNvSpPr>
            <a:spLocks noChangeShapeType="1"/>
          </p:cNvSpPr>
          <p:nvPr/>
        </p:nvSpPr>
        <p:spPr bwMode="auto">
          <a:xfrm>
            <a:off x="5003800" y="2616200"/>
            <a:ext cx="868363"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Line 44"/>
          <p:cNvSpPr>
            <a:spLocks noChangeShapeType="1"/>
          </p:cNvSpPr>
          <p:nvPr/>
        </p:nvSpPr>
        <p:spPr bwMode="auto">
          <a:xfrm>
            <a:off x="6713538" y="2601913"/>
            <a:ext cx="868362"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3" name="Line 45"/>
          <p:cNvSpPr>
            <a:spLocks noChangeShapeType="1"/>
          </p:cNvSpPr>
          <p:nvPr/>
        </p:nvSpPr>
        <p:spPr bwMode="auto">
          <a:xfrm>
            <a:off x="1831975" y="1931988"/>
            <a:ext cx="7178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4" name="Line 46"/>
          <p:cNvSpPr>
            <a:spLocks noChangeShapeType="1"/>
          </p:cNvSpPr>
          <p:nvPr/>
        </p:nvSpPr>
        <p:spPr bwMode="auto">
          <a:xfrm>
            <a:off x="9026525" y="193198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Line 47"/>
          <p:cNvSpPr>
            <a:spLocks noChangeShapeType="1"/>
          </p:cNvSpPr>
          <p:nvPr/>
        </p:nvSpPr>
        <p:spPr bwMode="auto">
          <a:xfrm>
            <a:off x="8597900" y="2598738"/>
            <a:ext cx="428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6" name="Line 48"/>
          <p:cNvSpPr>
            <a:spLocks noChangeShapeType="1"/>
          </p:cNvSpPr>
          <p:nvPr/>
        </p:nvSpPr>
        <p:spPr bwMode="auto">
          <a:xfrm>
            <a:off x="1831975" y="1931988"/>
            <a:ext cx="0" cy="246062"/>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7" name="Line 49"/>
          <p:cNvSpPr>
            <a:spLocks noChangeShapeType="1"/>
          </p:cNvSpPr>
          <p:nvPr/>
        </p:nvSpPr>
        <p:spPr bwMode="auto">
          <a:xfrm>
            <a:off x="1360488" y="3482975"/>
            <a:ext cx="0" cy="422275"/>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8" name="Line 50"/>
          <p:cNvSpPr>
            <a:spLocks noChangeShapeType="1"/>
          </p:cNvSpPr>
          <p:nvPr/>
        </p:nvSpPr>
        <p:spPr bwMode="auto">
          <a:xfrm>
            <a:off x="1379538" y="4368800"/>
            <a:ext cx="0" cy="422275"/>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9" name="Line 51"/>
          <p:cNvSpPr>
            <a:spLocks noChangeShapeType="1"/>
          </p:cNvSpPr>
          <p:nvPr/>
        </p:nvSpPr>
        <p:spPr bwMode="auto">
          <a:xfrm>
            <a:off x="1379538" y="5213350"/>
            <a:ext cx="0" cy="422275"/>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Line 52"/>
          <p:cNvSpPr>
            <a:spLocks noChangeShapeType="1"/>
          </p:cNvSpPr>
          <p:nvPr/>
        </p:nvSpPr>
        <p:spPr bwMode="auto">
          <a:xfrm>
            <a:off x="431800" y="2368550"/>
            <a:ext cx="0" cy="37258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Line 53"/>
          <p:cNvSpPr>
            <a:spLocks noChangeShapeType="1"/>
          </p:cNvSpPr>
          <p:nvPr/>
        </p:nvSpPr>
        <p:spPr bwMode="auto">
          <a:xfrm flipH="1">
            <a:off x="430213" y="6092825"/>
            <a:ext cx="663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2" name="Line 54"/>
          <p:cNvSpPr>
            <a:spLocks noChangeShapeType="1"/>
          </p:cNvSpPr>
          <p:nvPr/>
        </p:nvSpPr>
        <p:spPr bwMode="auto">
          <a:xfrm>
            <a:off x="415925" y="2381250"/>
            <a:ext cx="341313" cy="14288"/>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Rectangle 55"/>
          <p:cNvSpPr>
            <a:spLocks noChangeArrowheads="1"/>
          </p:cNvSpPr>
          <p:nvPr/>
        </p:nvSpPr>
        <p:spPr bwMode="auto">
          <a:xfrm>
            <a:off x="2446338" y="3927475"/>
            <a:ext cx="1223962" cy="544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824" name="Line 56"/>
          <p:cNvSpPr>
            <a:spLocks noChangeShapeType="1"/>
          </p:cNvSpPr>
          <p:nvPr/>
        </p:nvSpPr>
        <p:spPr bwMode="auto">
          <a:xfrm flipV="1">
            <a:off x="2439988" y="4219575"/>
            <a:ext cx="1236662"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5" name="Line 57"/>
          <p:cNvSpPr>
            <a:spLocks noChangeShapeType="1"/>
          </p:cNvSpPr>
          <p:nvPr/>
        </p:nvSpPr>
        <p:spPr bwMode="auto">
          <a:xfrm flipH="1">
            <a:off x="3070225" y="3921125"/>
            <a:ext cx="3175" cy="269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Line 58"/>
          <p:cNvSpPr>
            <a:spLocks noChangeShapeType="1"/>
          </p:cNvSpPr>
          <p:nvPr/>
        </p:nvSpPr>
        <p:spPr bwMode="auto">
          <a:xfrm>
            <a:off x="2763838" y="3921125"/>
            <a:ext cx="9525" cy="290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7" name="Line 59"/>
          <p:cNvSpPr>
            <a:spLocks noChangeShapeType="1"/>
          </p:cNvSpPr>
          <p:nvPr/>
        </p:nvSpPr>
        <p:spPr bwMode="auto">
          <a:xfrm flipH="1">
            <a:off x="3379788" y="3921125"/>
            <a:ext cx="3175" cy="269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Rectangle 60"/>
          <p:cNvSpPr>
            <a:spLocks noChangeArrowheads="1"/>
          </p:cNvSpPr>
          <p:nvPr/>
        </p:nvSpPr>
        <p:spPr bwMode="auto">
          <a:xfrm>
            <a:off x="2738438" y="3903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1</a:t>
            </a:r>
          </a:p>
        </p:txBody>
      </p:sp>
      <p:sp>
        <p:nvSpPr>
          <p:cNvPr id="33829" name="Rectangle 61"/>
          <p:cNvSpPr>
            <a:spLocks noChangeArrowheads="1"/>
          </p:cNvSpPr>
          <p:nvPr/>
        </p:nvSpPr>
        <p:spPr bwMode="auto">
          <a:xfrm>
            <a:off x="3062288" y="3905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0</a:t>
            </a:r>
          </a:p>
        </p:txBody>
      </p:sp>
      <p:sp>
        <p:nvSpPr>
          <p:cNvPr id="33830" name="Rectangle 62"/>
          <p:cNvSpPr>
            <a:spLocks noChangeArrowheads="1"/>
          </p:cNvSpPr>
          <p:nvPr/>
        </p:nvSpPr>
        <p:spPr bwMode="auto">
          <a:xfrm>
            <a:off x="2808288" y="4148138"/>
            <a:ext cx="314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2</a:t>
            </a:r>
          </a:p>
        </p:txBody>
      </p:sp>
      <p:sp>
        <p:nvSpPr>
          <p:cNvPr id="33831" name="Rectangle 63"/>
          <p:cNvSpPr>
            <a:spLocks noChangeArrowheads="1"/>
          </p:cNvSpPr>
          <p:nvPr/>
        </p:nvSpPr>
        <p:spPr bwMode="auto">
          <a:xfrm>
            <a:off x="4146550" y="4733925"/>
            <a:ext cx="1223963" cy="544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832" name="Line 64"/>
          <p:cNvSpPr>
            <a:spLocks noChangeShapeType="1"/>
          </p:cNvSpPr>
          <p:nvPr/>
        </p:nvSpPr>
        <p:spPr bwMode="auto">
          <a:xfrm flipV="1">
            <a:off x="4140200" y="5013325"/>
            <a:ext cx="1239838"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3" name="Line 65"/>
          <p:cNvSpPr>
            <a:spLocks noChangeShapeType="1"/>
          </p:cNvSpPr>
          <p:nvPr/>
        </p:nvSpPr>
        <p:spPr bwMode="auto">
          <a:xfrm>
            <a:off x="4772025" y="4727575"/>
            <a:ext cx="7938" cy="282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4" name="Line 66"/>
          <p:cNvSpPr>
            <a:spLocks noChangeShapeType="1"/>
          </p:cNvSpPr>
          <p:nvPr/>
        </p:nvSpPr>
        <p:spPr bwMode="auto">
          <a:xfrm flipH="1">
            <a:off x="4459288" y="4727575"/>
            <a:ext cx="3175" cy="282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5" name="Line 67"/>
          <p:cNvSpPr>
            <a:spLocks noChangeShapeType="1"/>
          </p:cNvSpPr>
          <p:nvPr/>
        </p:nvSpPr>
        <p:spPr bwMode="auto">
          <a:xfrm>
            <a:off x="5083175" y="4727575"/>
            <a:ext cx="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6" name="Rectangle 68"/>
          <p:cNvSpPr>
            <a:spLocks noChangeArrowheads="1"/>
          </p:cNvSpPr>
          <p:nvPr/>
        </p:nvSpPr>
        <p:spPr bwMode="auto">
          <a:xfrm>
            <a:off x="4437063" y="46926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2</a:t>
            </a:r>
          </a:p>
        </p:txBody>
      </p:sp>
      <p:sp>
        <p:nvSpPr>
          <p:cNvPr id="33837" name="Rectangle 69"/>
          <p:cNvSpPr>
            <a:spLocks noChangeArrowheads="1"/>
          </p:cNvSpPr>
          <p:nvPr/>
        </p:nvSpPr>
        <p:spPr bwMode="auto">
          <a:xfrm>
            <a:off x="4759325" y="4678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1</a:t>
            </a:r>
          </a:p>
        </p:txBody>
      </p:sp>
      <p:sp>
        <p:nvSpPr>
          <p:cNvPr id="33838" name="Rectangle 70"/>
          <p:cNvSpPr>
            <a:spLocks noChangeArrowheads="1"/>
          </p:cNvSpPr>
          <p:nvPr/>
        </p:nvSpPr>
        <p:spPr bwMode="auto">
          <a:xfrm>
            <a:off x="4508500" y="4954588"/>
            <a:ext cx="314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4</a:t>
            </a:r>
          </a:p>
        </p:txBody>
      </p:sp>
      <p:sp>
        <p:nvSpPr>
          <p:cNvPr id="33839" name="Rectangle 71"/>
          <p:cNvSpPr>
            <a:spLocks noChangeArrowheads="1"/>
          </p:cNvSpPr>
          <p:nvPr/>
        </p:nvSpPr>
        <p:spPr bwMode="auto">
          <a:xfrm>
            <a:off x="5883275" y="3005138"/>
            <a:ext cx="1223963" cy="5445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840" name="Line 72"/>
          <p:cNvSpPr>
            <a:spLocks noChangeShapeType="1"/>
          </p:cNvSpPr>
          <p:nvPr/>
        </p:nvSpPr>
        <p:spPr bwMode="auto">
          <a:xfrm flipV="1">
            <a:off x="5876925" y="3297238"/>
            <a:ext cx="1236663"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1" name="Line 73"/>
          <p:cNvSpPr>
            <a:spLocks noChangeShapeType="1"/>
          </p:cNvSpPr>
          <p:nvPr/>
        </p:nvSpPr>
        <p:spPr bwMode="auto">
          <a:xfrm>
            <a:off x="6510338" y="2998788"/>
            <a:ext cx="4762" cy="2746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2" name="Line 74"/>
          <p:cNvSpPr>
            <a:spLocks noChangeShapeType="1"/>
          </p:cNvSpPr>
          <p:nvPr/>
        </p:nvSpPr>
        <p:spPr bwMode="auto">
          <a:xfrm>
            <a:off x="6200775" y="2998788"/>
            <a:ext cx="4763"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3" name="Line 75"/>
          <p:cNvSpPr>
            <a:spLocks noChangeShapeType="1"/>
          </p:cNvSpPr>
          <p:nvPr/>
        </p:nvSpPr>
        <p:spPr bwMode="auto">
          <a:xfrm>
            <a:off x="6819900" y="2998788"/>
            <a:ext cx="4763" cy="3460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4" name="Rectangle 76"/>
          <p:cNvSpPr>
            <a:spLocks noChangeArrowheads="1"/>
          </p:cNvSpPr>
          <p:nvPr/>
        </p:nvSpPr>
        <p:spPr bwMode="auto">
          <a:xfrm>
            <a:off x="6173788" y="29813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0</a:t>
            </a:r>
          </a:p>
        </p:txBody>
      </p:sp>
      <p:sp>
        <p:nvSpPr>
          <p:cNvPr id="33845" name="Rectangle 77"/>
          <p:cNvSpPr>
            <a:spLocks noChangeArrowheads="1"/>
          </p:cNvSpPr>
          <p:nvPr/>
        </p:nvSpPr>
        <p:spPr bwMode="auto">
          <a:xfrm>
            <a:off x="6497638" y="29829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2</a:t>
            </a:r>
          </a:p>
        </p:txBody>
      </p:sp>
      <p:sp>
        <p:nvSpPr>
          <p:cNvPr id="33846" name="Rectangle 78"/>
          <p:cNvSpPr>
            <a:spLocks noChangeArrowheads="1"/>
          </p:cNvSpPr>
          <p:nvPr/>
        </p:nvSpPr>
        <p:spPr bwMode="auto">
          <a:xfrm>
            <a:off x="6245225" y="3225800"/>
            <a:ext cx="3143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1</a:t>
            </a:r>
          </a:p>
        </p:txBody>
      </p:sp>
      <p:sp>
        <p:nvSpPr>
          <p:cNvPr id="33847" name="Rectangle 79"/>
          <p:cNvSpPr>
            <a:spLocks noChangeArrowheads="1"/>
          </p:cNvSpPr>
          <p:nvPr/>
        </p:nvSpPr>
        <p:spPr bwMode="auto">
          <a:xfrm>
            <a:off x="7593013" y="5616575"/>
            <a:ext cx="1223962" cy="544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848" name="Line 80"/>
          <p:cNvSpPr>
            <a:spLocks noChangeShapeType="1"/>
          </p:cNvSpPr>
          <p:nvPr/>
        </p:nvSpPr>
        <p:spPr bwMode="auto">
          <a:xfrm flipV="1">
            <a:off x="7586663" y="5908675"/>
            <a:ext cx="1236662"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9" name="Line 81"/>
          <p:cNvSpPr>
            <a:spLocks noChangeShapeType="1"/>
          </p:cNvSpPr>
          <p:nvPr/>
        </p:nvSpPr>
        <p:spPr bwMode="auto">
          <a:xfrm>
            <a:off x="8220075" y="5610225"/>
            <a:ext cx="6350" cy="284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0" name="Line 82"/>
          <p:cNvSpPr>
            <a:spLocks noChangeShapeType="1"/>
          </p:cNvSpPr>
          <p:nvPr/>
        </p:nvSpPr>
        <p:spPr bwMode="auto">
          <a:xfrm flipH="1">
            <a:off x="7905750" y="5610225"/>
            <a:ext cx="4763" cy="282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1" name="Line 83"/>
          <p:cNvSpPr>
            <a:spLocks noChangeShapeType="1"/>
          </p:cNvSpPr>
          <p:nvPr/>
        </p:nvSpPr>
        <p:spPr bwMode="auto">
          <a:xfrm flipH="1">
            <a:off x="8524875" y="5610225"/>
            <a:ext cx="4763" cy="2698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2" name="Rectangle 84"/>
          <p:cNvSpPr>
            <a:spLocks noChangeArrowheads="1"/>
          </p:cNvSpPr>
          <p:nvPr/>
        </p:nvSpPr>
        <p:spPr bwMode="auto">
          <a:xfrm>
            <a:off x="7883525" y="55594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3</a:t>
            </a:r>
          </a:p>
        </p:txBody>
      </p:sp>
      <p:sp>
        <p:nvSpPr>
          <p:cNvPr id="33853" name="Rectangle 85"/>
          <p:cNvSpPr>
            <a:spLocks noChangeArrowheads="1"/>
          </p:cNvSpPr>
          <p:nvPr/>
        </p:nvSpPr>
        <p:spPr bwMode="auto">
          <a:xfrm>
            <a:off x="8205788" y="5561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3</a:t>
            </a:r>
          </a:p>
        </p:txBody>
      </p:sp>
      <p:sp>
        <p:nvSpPr>
          <p:cNvPr id="33854" name="Rectangle 86"/>
          <p:cNvSpPr>
            <a:spLocks noChangeArrowheads="1"/>
          </p:cNvSpPr>
          <p:nvPr/>
        </p:nvSpPr>
        <p:spPr bwMode="auto">
          <a:xfrm>
            <a:off x="7954963" y="5837238"/>
            <a:ext cx="3143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5</a:t>
            </a:r>
          </a:p>
        </p:txBody>
      </p:sp>
      <p:sp>
        <p:nvSpPr>
          <p:cNvPr id="33855" name="Line 87"/>
          <p:cNvSpPr>
            <a:spLocks noChangeShapeType="1"/>
          </p:cNvSpPr>
          <p:nvPr/>
        </p:nvSpPr>
        <p:spPr bwMode="auto">
          <a:xfrm>
            <a:off x="1379538" y="2614613"/>
            <a:ext cx="0" cy="422275"/>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6" name="Line 88"/>
          <p:cNvSpPr>
            <a:spLocks noChangeShapeType="1"/>
          </p:cNvSpPr>
          <p:nvPr/>
        </p:nvSpPr>
        <p:spPr bwMode="auto">
          <a:xfrm>
            <a:off x="1860550" y="2354263"/>
            <a:ext cx="606425"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7" name="Line 89"/>
          <p:cNvSpPr>
            <a:spLocks noChangeShapeType="1"/>
          </p:cNvSpPr>
          <p:nvPr/>
        </p:nvSpPr>
        <p:spPr bwMode="auto">
          <a:xfrm>
            <a:off x="1757363" y="3224213"/>
            <a:ext cx="411480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8" name="Line 90"/>
          <p:cNvSpPr>
            <a:spLocks noChangeShapeType="1"/>
          </p:cNvSpPr>
          <p:nvPr/>
        </p:nvSpPr>
        <p:spPr bwMode="auto">
          <a:xfrm>
            <a:off x="1757363" y="4108450"/>
            <a:ext cx="67945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9" name="Line 91"/>
          <p:cNvSpPr>
            <a:spLocks noChangeShapeType="1"/>
          </p:cNvSpPr>
          <p:nvPr/>
        </p:nvSpPr>
        <p:spPr bwMode="auto">
          <a:xfrm>
            <a:off x="1773238" y="4953000"/>
            <a:ext cx="2373312"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0" name="Line 92"/>
          <p:cNvSpPr>
            <a:spLocks noChangeShapeType="1"/>
          </p:cNvSpPr>
          <p:nvPr/>
        </p:nvSpPr>
        <p:spPr bwMode="auto">
          <a:xfrm>
            <a:off x="1744663" y="5810250"/>
            <a:ext cx="5837237"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1" name="Line 93"/>
          <p:cNvSpPr>
            <a:spLocks noChangeShapeType="1"/>
          </p:cNvSpPr>
          <p:nvPr/>
        </p:nvSpPr>
        <p:spPr bwMode="auto">
          <a:xfrm>
            <a:off x="2732088" y="2381250"/>
            <a:ext cx="0" cy="1550988"/>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2" name="Line 94"/>
          <p:cNvSpPr>
            <a:spLocks noChangeShapeType="1"/>
          </p:cNvSpPr>
          <p:nvPr/>
        </p:nvSpPr>
        <p:spPr bwMode="auto">
          <a:xfrm>
            <a:off x="4470400" y="2395538"/>
            <a:ext cx="0" cy="1509712"/>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3" name="Line 95"/>
          <p:cNvSpPr>
            <a:spLocks noChangeShapeType="1"/>
          </p:cNvSpPr>
          <p:nvPr/>
        </p:nvSpPr>
        <p:spPr bwMode="auto">
          <a:xfrm>
            <a:off x="6137275" y="2381250"/>
            <a:ext cx="0" cy="598488"/>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4" name="Line 96"/>
          <p:cNvSpPr>
            <a:spLocks noChangeShapeType="1"/>
          </p:cNvSpPr>
          <p:nvPr/>
        </p:nvSpPr>
        <p:spPr bwMode="auto">
          <a:xfrm>
            <a:off x="7875588" y="2368550"/>
            <a:ext cx="0" cy="32512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5" name="Line 97"/>
          <p:cNvSpPr>
            <a:spLocks noChangeShapeType="1"/>
          </p:cNvSpPr>
          <p:nvPr/>
        </p:nvSpPr>
        <p:spPr bwMode="auto">
          <a:xfrm>
            <a:off x="6975475" y="3170238"/>
            <a:ext cx="2968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6" name="Line 98"/>
          <p:cNvSpPr>
            <a:spLocks noChangeShapeType="1"/>
          </p:cNvSpPr>
          <p:nvPr/>
        </p:nvSpPr>
        <p:spPr bwMode="auto">
          <a:xfrm>
            <a:off x="7285038" y="2871788"/>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7" name="Line 99"/>
          <p:cNvSpPr>
            <a:spLocks noChangeShapeType="1"/>
          </p:cNvSpPr>
          <p:nvPr/>
        </p:nvSpPr>
        <p:spPr bwMode="auto">
          <a:xfrm>
            <a:off x="1744663" y="2857500"/>
            <a:ext cx="5527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8" name="Line 100"/>
          <p:cNvSpPr>
            <a:spLocks noChangeShapeType="1"/>
          </p:cNvSpPr>
          <p:nvPr/>
        </p:nvSpPr>
        <p:spPr bwMode="auto">
          <a:xfrm flipH="1">
            <a:off x="1728788" y="2857500"/>
            <a:ext cx="15875" cy="204788"/>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9" name="Line 101"/>
          <p:cNvSpPr>
            <a:spLocks noChangeShapeType="1"/>
          </p:cNvSpPr>
          <p:nvPr/>
        </p:nvSpPr>
        <p:spPr bwMode="auto">
          <a:xfrm>
            <a:off x="3511550" y="4081463"/>
            <a:ext cx="649288"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0" name="Line 102"/>
          <p:cNvSpPr>
            <a:spLocks noChangeShapeType="1"/>
          </p:cNvSpPr>
          <p:nvPr/>
        </p:nvSpPr>
        <p:spPr bwMode="auto">
          <a:xfrm flipV="1">
            <a:off x="5572125" y="3714750"/>
            <a:ext cx="3175"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1" name="Line 103"/>
          <p:cNvSpPr>
            <a:spLocks noChangeShapeType="1"/>
          </p:cNvSpPr>
          <p:nvPr/>
        </p:nvSpPr>
        <p:spPr bwMode="auto">
          <a:xfrm>
            <a:off x="1654175" y="3714750"/>
            <a:ext cx="39211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2" name="Line 104"/>
          <p:cNvSpPr>
            <a:spLocks noChangeShapeType="1"/>
          </p:cNvSpPr>
          <p:nvPr/>
        </p:nvSpPr>
        <p:spPr bwMode="auto">
          <a:xfrm>
            <a:off x="1654175" y="3714750"/>
            <a:ext cx="0" cy="2032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3" name="Line 105"/>
          <p:cNvSpPr>
            <a:spLocks noChangeShapeType="1"/>
          </p:cNvSpPr>
          <p:nvPr/>
        </p:nvSpPr>
        <p:spPr bwMode="auto">
          <a:xfrm>
            <a:off x="5253038" y="4897438"/>
            <a:ext cx="2778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4" name="Line 106"/>
          <p:cNvSpPr>
            <a:spLocks noChangeShapeType="1"/>
          </p:cNvSpPr>
          <p:nvPr/>
        </p:nvSpPr>
        <p:spPr bwMode="auto">
          <a:xfrm flipV="1">
            <a:off x="5562600" y="4557713"/>
            <a:ext cx="0" cy="339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5" name="Line 107"/>
          <p:cNvSpPr>
            <a:spLocks noChangeShapeType="1"/>
          </p:cNvSpPr>
          <p:nvPr/>
        </p:nvSpPr>
        <p:spPr bwMode="auto">
          <a:xfrm>
            <a:off x="1789113" y="4557713"/>
            <a:ext cx="3773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6" name="Line 108"/>
          <p:cNvSpPr>
            <a:spLocks noChangeShapeType="1"/>
          </p:cNvSpPr>
          <p:nvPr/>
        </p:nvSpPr>
        <p:spPr bwMode="auto">
          <a:xfrm>
            <a:off x="1789113" y="4557713"/>
            <a:ext cx="0" cy="258762"/>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7" name="Line 109"/>
          <p:cNvSpPr>
            <a:spLocks noChangeShapeType="1"/>
          </p:cNvSpPr>
          <p:nvPr/>
        </p:nvSpPr>
        <p:spPr bwMode="auto">
          <a:xfrm>
            <a:off x="8701088" y="5768975"/>
            <a:ext cx="2936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8" name="Line 110"/>
          <p:cNvSpPr>
            <a:spLocks noChangeShapeType="1"/>
          </p:cNvSpPr>
          <p:nvPr/>
        </p:nvSpPr>
        <p:spPr bwMode="auto">
          <a:xfrm>
            <a:off x="1757363" y="5387975"/>
            <a:ext cx="72374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9" name="Line 111"/>
          <p:cNvSpPr>
            <a:spLocks noChangeShapeType="1"/>
          </p:cNvSpPr>
          <p:nvPr/>
        </p:nvSpPr>
        <p:spPr bwMode="auto">
          <a:xfrm>
            <a:off x="1773238" y="5387975"/>
            <a:ext cx="0" cy="231775"/>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0" name="Line 112"/>
          <p:cNvSpPr>
            <a:spLocks noChangeShapeType="1"/>
          </p:cNvSpPr>
          <p:nvPr/>
        </p:nvSpPr>
        <p:spPr bwMode="auto">
          <a:xfrm flipH="1">
            <a:off x="8991600" y="5373688"/>
            <a:ext cx="3175" cy="3889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1" name="Line 113"/>
          <p:cNvSpPr>
            <a:spLocks noChangeShapeType="1"/>
          </p:cNvSpPr>
          <p:nvPr/>
        </p:nvSpPr>
        <p:spPr bwMode="auto">
          <a:xfrm flipV="1">
            <a:off x="7713663" y="2693988"/>
            <a:ext cx="0" cy="3033712"/>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2" name="Line 114"/>
          <p:cNvSpPr>
            <a:spLocks noChangeShapeType="1"/>
          </p:cNvSpPr>
          <p:nvPr/>
        </p:nvSpPr>
        <p:spPr bwMode="auto">
          <a:xfrm flipV="1">
            <a:off x="5959475" y="2693988"/>
            <a:ext cx="0" cy="46355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3" name="Line 115"/>
          <p:cNvSpPr>
            <a:spLocks noChangeShapeType="1"/>
          </p:cNvSpPr>
          <p:nvPr/>
        </p:nvSpPr>
        <p:spPr bwMode="auto">
          <a:xfrm flipV="1">
            <a:off x="3851275" y="2327275"/>
            <a:ext cx="0" cy="2462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4" name="Rectangle 116"/>
          <p:cNvSpPr>
            <a:spLocks noChangeArrowheads="1"/>
          </p:cNvSpPr>
          <p:nvPr/>
        </p:nvSpPr>
        <p:spPr bwMode="auto">
          <a:xfrm>
            <a:off x="4162425" y="3917950"/>
            <a:ext cx="1223963" cy="5445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33885" name="Line 117"/>
          <p:cNvSpPr>
            <a:spLocks noChangeShapeType="1"/>
          </p:cNvSpPr>
          <p:nvPr/>
        </p:nvSpPr>
        <p:spPr bwMode="auto">
          <a:xfrm>
            <a:off x="4156075" y="4211638"/>
            <a:ext cx="1243013" cy="6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6" name="Line 118"/>
          <p:cNvSpPr>
            <a:spLocks noChangeShapeType="1"/>
          </p:cNvSpPr>
          <p:nvPr/>
        </p:nvSpPr>
        <p:spPr bwMode="auto">
          <a:xfrm flipH="1">
            <a:off x="4784725" y="3911600"/>
            <a:ext cx="3175" cy="315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7" name="Line 119"/>
          <p:cNvSpPr>
            <a:spLocks noChangeShapeType="1"/>
          </p:cNvSpPr>
          <p:nvPr/>
        </p:nvSpPr>
        <p:spPr bwMode="auto">
          <a:xfrm>
            <a:off x="4478338" y="3911600"/>
            <a:ext cx="7937" cy="300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8" name="Line 120"/>
          <p:cNvSpPr>
            <a:spLocks noChangeShapeType="1"/>
          </p:cNvSpPr>
          <p:nvPr/>
        </p:nvSpPr>
        <p:spPr bwMode="auto">
          <a:xfrm flipH="1">
            <a:off x="5095875" y="3911600"/>
            <a:ext cx="1588"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9" name="Rectangle 121"/>
          <p:cNvSpPr>
            <a:spLocks noChangeArrowheads="1"/>
          </p:cNvSpPr>
          <p:nvPr/>
        </p:nvSpPr>
        <p:spPr bwMode="auto">
          <a:xfrm>
            <a:off x="4433888" y="38782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1</a:t>
            </a:r>
          </a:p>
        </p:txBody>
      </p:sp>
      <p:sp>
        <p:nvSpPr>
          <p:cNvPr id="33890" name="Rectangle 122"/>
          <p:cNvSpPr>
            <a:spLocks noChangeArrowheads="1"/>
          </p:cNvSpPr>
          <p:nvPr/>
        </p:nvSpPr>
        <p:spPr bwMode="auto">
          <a:xfrm>
            <a:off x="4776788" y="3895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1</a:t>
            </a:r>
          </a:p>
        </p:txBody>
      </p:sp>
      <p:sp>
        <p:nvSpPr>
          <p:cNvPr id="33891" name="Rectangle 123"/>
          <p:cNvSpPr>
            <a:spLocks noChangeArrowheads="1"/>
          </p:cNvSpPr>
          <p:nvPr/>
        </p:nvSpPr>
        <p:spPr bwMode="auto">
          <a:xfrm>
            <a:off x="4625975" y="4152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5</a:t>
            </a:r>
          </a:p>
        </p:txBody>
      </p:sp>
      <p:sp>
        <p:nvSpPr>
          <p:cNvPr id="33892" name="Line 124"/>
          <p:cNvSpPr>
            <a:spLocks noChangeShapeType="1"/>
          </p:cNvSpPr>
          <p:nvPr/>
        </p:nvSpPr>
        <p:spPr bwMode="auto">
          <a:xfrm>
            <a:off x="5270500" y="4070350"/>
            <a:ext cx="2936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3" name="Line 125"/>
          <p:cNvSpPr>
            <a:spLocks noChangeShapeType="1"/>
          </p:cNvSpPr>
          <p:nvPr/>
        </p:nvSpPr>
        <p:spPr bwMode="auto">
          <a:xfrm>
            <a:off x="3851275" y="4802188"/>
            <a:ext cx="428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4" name="Line 126"/>
          <p:cNvSpPr>
            <a:spLocks noChangeShapeType="1"/>
          </p:cNvSpPr>
          <p:nvPr/>
        </p:nvSpPr>
        <p:spPr bwMode="auto">
          <a:xfrm>
            <a:off x="3867150" y="2327275"/>
            <a:ext cx="323850"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5" name="Line 127"/>
          <p:cNvSpPr>
            <a:spLocks noChangeShapeType="1"/>
          </p:cNvSpPr>
          <p:nvPr/>
        </p:nvSpPr>
        <p:spPr bwMode="auto">
          <a:xfrm>
            <a:off x="4308475" y="4108450"/>
            <a:ext cx="0" cy="612775"/>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6" name="Line 128"/>
          <p:cNvSpPr>
            <a:spLocks noChangeShapeType="1"/>
          </p:cNvSpPr>
          <p:nvPr/>
        </p:nvSpPr>
        <p:spPr bwMode="auto">
          <a:xfrm flipV="1">
            <a:off x="2554288" y="2720975"/>
            <a:ext cx="0" cy="133350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97" name="Rectangle 8"/>
          <p:cNvSpPr>
            <a:spLocks noChangeArrowheads="1"/>
          </p:cNvSpPr>
          <p:nvPr/>
        </p:nvSpPr>
        <p:spPr bwMode="auto">
          <a:xfrm>
            <a:off x="1336675" y="2444750"/>
            <a:ext cx="3143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t>5</a:t>
            </a:r>
          </a:p>
        </p:txBody>
      </p:sp>
      <p:sp>
        <p:nvSpPr>
          <p:cNvPr id="33898"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5CFC89F-9A55-4F46-92CB-8DE7DDB91181}"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cs typeface="Times New Roman" panose="02020603050405020304" pitchFamily="18" charset="0"/>
              </a:rPr>
              <a:t>4</a:t>
            </a:r>
            <a:r>
              <a:rPr lang="en-US" altLang="zh-CN" smtClean="0"/>
              <a:t>.4 </a:t>
            </a:r>
            <a:r>
              <a:rPr lang="zh-CN" altLang="en-US" smtClean="0"/>
              <a:t>广义表</a:t>
            </a:r>
          </a:p>
        </p:txBody>
      </p:sp>
      <p:sp>
        <p:nvSpPr>
          <p:cNvPr id="267267" name="Rectangle 3"/>
          <p:cNvSpPr>
            <a:spLocks noGrp="1" noChangeArrowheads="1"/>
          </p:cNvSpPr>
          <p:nvPr>
            <p:ph type="body" idx="1"/>
          </p:nvPr>
        </p:nvSpPr>
        <p:spPr/>
        <p:txBody>
          <a:bodyPr/>
          <a:lstStyle/>
          <a:p>
            <a:pPr eaLnBrk="1" hangingPunct="1">
              <a:lnSpc>
                <a:spcPct val="105000"/>
              </a:lnSpc>
              <a:spcBef>
                <a:spcPct val="5000"/>
              </a:spcBef>
              <a:defRPr/>
            </a:pPr>
            <a:r>
              <a:rPr lang="zh-CN" dirty="0" smtClean="0">
                <a:effectLst>
                  <a:outerShdw blurRad="38100" dist="38100" dir="2700000" algn="tl">
                    <a:srgbClr val="C0C0C0"/>
                  </a:outerShdw>
                </a:effectLst>
                <a:latin typeface="宋体" pitchFamily="2" charset="-122"/>
              </a:rPr>
              <a:t>广义表的概念</a:t>
            </a:r>
          </a:p>
          <a:p>
            <a:pPr marL="800100" lvl="1" indent="-342900" eaLnBrk="1" hangingPunct="1">
              <a:lnSpc>
                <a:spcPct val="105000"/>
              </a:lnSpc>
              <a:spcBef>
                <a:spcPct val="5000"/>
              </a:spcBef>
              <a:defRPr/>
            </a:pPr>
            <a:r>
              <a:rPr lang="zh-CN" i="1" dirty="0" smtClean="0">
                <a:effectLst>
                  <a:outerShdw blurRad="38100" dist="38100" dir="2700000" algn="tl">
                    <a:srgbClr val="C0C0C0"/>
                  </a:outerShdw>
                </a:effectLst>
              </a:rPr>
              <a:t>n</a:t>
            </a:r>
            <a:r>
              <a:rPr lang="zh-CN" dirty="0" smtClean="0">
                <a:effectLst>
                  <a:outerShdw blurRad="38100" dist="38100" dir="2700000" algn="tl">
                    <a:srgbClr val="C0C0C0"/>
                  </a:outerShdw>
                </a:effectLst>
              </a:rPr>
              <a:t> ( </a:t>
            </a:r>
            <a:r>
              <a:rPr lang="zh-CN" dirty="0" smtClean="0">
                <a:effectLst>
                  <a:outerShdw blurRad="38100" dist="38100" dir="2700000" algn="tl">
                    <a:srgbClr val="C0C0C0"/>
                  </a:outerShdw>
                </a:effectLst>
                <a:sym typeface="Symbol" pitchFamily="18" charset="2"/>
              </a:rPr>
              <a:t> 0 </a:t>
            </a:r>
            <a:r>
              <a:rPr lang="zh-CN" dirty="0" smtClean="0">
                <a:effectLst>
                  <a:outerShdw blurRad="38100" dist="38100" dir="2700000" algn="tl">
                    <a:srgbClr val="C0C0C0"/>
                  </a:outerShdw>
                </a:effectLst>
              </a:rPr>
              <a:t>)</a:t>
            </a:r>
            <a:r>
              <a:rPr lang="zh-CN" dirty="0" smtClean="0">
                <a:effectLst>
                  <a:outerShdw blurRad="38100" dist="38100" dir="2700000" algn="tl">
                    <a:srgbClr val="C0C0C0"/>
                  </a:outerShdw>
                </a:effectLst>
                <a:latin typeface="宋体" pitchFamily="2" charset="-122"/>
              </a:rPr>
              <a:t>个表元素组成的有限序列，记作</a:t>
            </a:r>
          </a:p>
          <a:p>
            <a:pPr algn="ctr" eaLnBrk="1" hangingPunct="1">
              <a:lnSpc>
                <a:spcPct val="105000"/>
              </a:lnSpc>
              <a:spcBef>
                <a:spcPct val="5000"/>
              </a:spcBef>
              <a:buFont typeface="Wingdings" panose="05000000000000000000" pitchFamily="2" charset="2"/>
              <a:buNone/>
              <a:defRPr/>
            </a:pPr>
            <a:r>
              <a:rPr lang="zh-CN" i="1" dirty="0" smtClean="0">
                <a:effectLst>
                  <a:outerShdw blurRad="38100" dist="38100" dir="2700000" algn="tl">
                    <a:srgbClr val="C0C0C0"/>
                  </a:outerShdw>
                </a:effectLst>
              </a:rPr>
              <a:t>LS</a:t>
            </a:r>
            <a:r>
              <a:rPr lang="zh-CN" dirty="0" smtClean="0">
                <a:effectLst>
                  <a:outerShdw blurRad="38100" dist="38100" dir="2700000" algn="tl">
                    <a:srgbClr val="C0C0C0"/>
                  </a:outerShdw>
                </a:effectLst>
              </a:rPr>
              <a:t> = ( </a:t>
            </a:r>
            <a:r>
              <a:rPr lang="zh-CN" i="1" dirty="0" smtClean="0">
                <a:effectLst>
                  <a:outerShdw blurRad="38100" dist="38100" dir="2700000" algn="tl">
                    <a:srgbClr val="C0C0C0"/>
                  </a:outerShdw>
                </a:effectLst>
              </a:rPr>
              <a:t>a</a:t>
            </a:r>
            <a:r>
              <a:rPr lang="zh-CN" baseline="-25000" dirty="0" smtClean="0">
                <a:effectLst>
                  <a:outerShdw blurRad="38100" dist="38100" dir="2700000" algn="tl">
                    <a:srgbClr val="C0C0C0"/>
                  </a:outerShdw>
                </a:effectLst>
              </a:rPr>
              <a:t>1</a:t>
            </a:r>
            <a:r>
              <a:rPr lang="zh-CN" dirty="0" smtClean="0">
                <a:effectLst>
                  <a:outerShdw blurRad="38100" dist="38100" dir="2700000" algn="tl">
                    <a:srgbClr val="C0C0C0"/>
                  </a:outerShdw>
                </a:effectLst>
              </a:rPr>
              <a:t>, </a:t>
            </a:r>
            <a:r>
              <a:rPr lang="zh-CN" i="1" dirty="0" smtClean="0">
                <a:effectLst>
                  <a:outerShdw blurRad="38100" dist="38100" dir="2700000" algn="tl">
                    <a:srgbClr val="C0C0C0"/>
                  </a:outerShdw>
                </a:effectLst>
              </a:rPr>
              <a:t>a</a:t>
            </a:r>
            <a:r>
              <a:rPr lang="en-US" altLang="zh-CN" baseline="-25000" dirty="0">
                <a:effectLst>
                  <a:outerShdw blurRad="38100" dist="38100" dir="2700000" algn="tl">
                    <a:srgbClr val="C0C0C0"/>
                  </a:outerShdw>
                </a:effectLst>
              </a:rPr>
              <a:t>2</a:t>
            </a:r>
            <a:r>
              <a:rPr lang="zh-CN" dirty="0" smtClean="0">
                <a:effectLst>
                  <a:outerShdw blurRad="38100" dist="38100" dir="2700000" algn="tl">
                    <a:srgbClr val="C0C0C0"/>
                  </a:outerShdw>
                </a:effectLst>
              </a:rPr>
              <a:t>, </a:t>
            </a:r>
            <a:r>
              <a:rPr lang="zh-CN" i="1" dirty="0" smtClean="0">
                <a:effectLst>
                  <a:outerShdw blurRad="38100" dist="38100" dir="2700000" algn="tl">
                    <a:srgbClr val="C0C0C0"/>
                  </a:outerShdw>
                </a:effectLst>
              </a:rPr>
              <a:t>a</a:t>
            </a:r>
            <a:r>
              <a:rPr lang="en-US" altLang="zh-CN" baseline="-25000" dirty="0">
                <a:effectLst>
                  <a:outerShdw blurRad="38100" dist="38100" dir="2700000" algn="tl">
                    <a:srgbClr val="C0C0C0"/>
                  </a:outerShdw>
                </a:effectLst>
              </a:rPr>
              <a:t>3</a:t>
            </a:r>
            <a:r>
              <a:rPr lang="zh-CN" smtClean="0">
                <a:effectLst>
                  <a:outerShdw blurRad="38100" dist="38100" dir="2700000" algn="tl">
                    <a:srgbClr val="C0C0C0"/>
                  </a:outerShdw>
                </a:effectLst>
              </a:rPr>
              <a:t>, </a:t>
            </a:r>
            <a:r>
              <a:rPr lang="zh-CN" dirty="0" smtClean="0">
                <a:effectLst>
                  <a:outerShdw blurRad="38100" dist="38100" dir="2700000" algn="tl">
                    <a:srgbClr val="C0C0C0"/>
                  </a:outerShdw>
                </a:effectLst>
              </a:rPr>
              <a:t>…, </a:t>
            </a:r>
            <a:r>
              <a:rPr lang="zh-CN" i="1" dirty="0" smtClean="0">
                <a:effectLst>
                  <a:outerShdw blurRad="38100" dist="38100" dir="2700000" algn="tl">
                    <a:srgbClr val="C0C0C0"/>
                  </a:outerShdw>
                </a:effectLst>
              </a:rPr>
              <a:t>a</a:t>
            </a:r>
            <a:r>
              <a:rPr lang="zh-CN" i="1" baseline="-25000" dirty="0" smtClean="0">
                <a:effectLst>
                  <a:outerShdw blurRad="38100" dist="38100" dir="2700000" algn="tl">
                    <a:srgbClr val="C0C0C0"/>
                  </a:outerShdw>
                </a:effectLst>
              </a:rPr>
              <a:t>n</a:t>
            </a:r>
            <a:r>
              <a:rPr lang="zh-CN" baseline="-25000" dirty="0" smtClean="0">
                <a:effectLst>
                  <a:outerShdw blurRad="38100" dist="38100" dir="2700000" algn="tl">
                    <a:srgbClr val="C0C0C0"/>
                  </a:outerShdw>
                </a:effectLst>
              </a:rPr>
              <a:t> </a:t>
            </a:r>
            <a:r>
              <a:rPr lang="zh-CN" dirty="0" smtClean="0">
                <a:effectLst>
                  <a:outerShdw blurRad="38100" dist="38100" dir="2700000" algn="tl">
                    <a:srgbClr val="C0C0C0"/>
                  </a:outerShdw>
                </a:effectLst>
              </a:rPr>
              <a:t>)</a:t>
            </a:r>
          </a:p>
          <a:p>
            <a:pPr marL="800100" lvl="1" indent="-342900" eaLnBrk="1" hangingPunct="1">
              <a:lnSpc>
                <a:spcPct val="105000"/>
              </a:lnSpc>
              <a:spcBef>
                <a:spcPct val="5000"/>
              </a:spcBef>
              <a:defRPr/>
            </a:pPr>
            <a:r>
              <a:rPr lang="zh-CN" dirty="0" smtClean="0">
                <a:effectLst>
                  <a:outerShdw blurRad="38100" dist="38100" dir="2700000" algn="tl">
                    <a:srgbClr val="C0C0C0"/>
                  </a:outerShdw>
                </a:effectLst>
                <a:latin typeface="宋体" pitchFamily="2" charset="-122"/>
              </a:rPr>
              <a:t>LS是表名，ai 是表元素，它可以是表(称为子表)，可以是数据元素(称为原子)。</a:t>
            </a:r>
          </a:p>
          <a:p>
            <a:pPr marL="800100" lvl="1" indent="-342900" eaLnBrk="1" hangingPunct="1">
              <a:lnSpc>
                <a:spcPct val="105000"/>
              </a:lnSpc>
              <a:spcBef>
                <a:spcPct val="5000"/>
              </a:spcBef>
              <a:defRPr/>
            </a:pPr>
            <a:r>
              <a:rPr lang="zh-CN" dirty="0" smtClean="0">
                <a:effectLst>
                  <a:outerShdw blurRad="38100" dist="38100" dir="2700000" algn="tl">
                    <a:srgbClr val="C0C0C0"/>
                  </a:outerShdw>
                </a:effectLst>
                <a:latin typeface="宋体" pitchFamily="2" charset="-122"/>
              </a:rPr>
              <a:t> n为表的长度。n = 0 的广义表为空表。</a:t>
            </a:r>
          </a:p>
          <a:p>
            <a:pPr marL="800100" lvl="1" indent="-342900" eaLnBrk="1" hangingPunct="1">
              <a:lnSpc>
                <a:spcPct val="105000"/>
              </a:lnSpc>
              <a:spcBef>
                <a:spcPct val="5000"/>
              </a:spcBef>
              <a:defRPr/>
            </a:pPr>
            <a:r>
              <a:rPr lang="zh-CN" dirty="0" smtClean="0">
                <a:effectLst>
                  <a:outerShdw blurRad="38100" dist="38100" dir="2700000" algn="tl">
                    <a:srgbClr val="C0C0C0"/>
                  </a:outerShdw>
                </a:effectLst>
                <a:latin typeface="宋体" pitchFamily="2" charset="-122"/>
              </a:rPr>
              <a:t> n &gt; 0 时，表的第一个表元素称为广义表的表头(head)，除此之外，其它表元素组成的表称为广义表的表尾(tail)。     </a:t>
            </a:r>
          </a:p>
        </p:txBody>
      </p:sp>
      <p:sp>
        <p:nvSpPr>
          <p:cNvPr id="3482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6F11DC4-DA56-400A-84A9-A9E7CD8660E8}"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79438" y="1627188"/>
            <a:ext cx="7994650" cy="4310062"/>
          </a:xfrm>
        </p:spPr>
        <p:txBody>
          <a:bodyPr/>
          <a:lstStyle/>
          <a:p>
            <a:pPr eaLnBrk="1" hangingPunct="1">
              <a:buFont typeface="Wingdings" panose="05000000000000000000" pitchFamily="2" charset="2"/>
              <a:buNone/>
            </a:pPr>
            <a:r>
              <a:rPr lang="en-US" altLang="zh-CN" sz="3600" smtClean="0"/>
              <a:t>       </a:t>
            </a:r>
            <a:r>
              <a:rPr lang="zh-CN" altLang="en-US" sz="2800" smtClean="0"/>
              <a:t>数组是我们最熟悉的数据类型，由于数组中各元素具有统一的类型，并且数组元素的下标一般具有固定的上界和下界，因此，数组的处理比其它复杂的结构更为简单。多维数组是向量的推广。例如，二维数组：</a:t>
            </a:r>
            <a:r>
              <a:rPr lang="zh-CN" altLang="en-US" smtClean="0">
                <a:ea typeface="楷体_GB2312" pitchFamily="49" charset="-122"/>
              </a:rPr>
              <a:t>                      </a:t>
            </a:r>
          </a:p>
        </p:txBody>
      </p:sp>
      <p:sp>
        <p:nvSpPr>
          <p:cNvPr id="8195" name="Rectangle 3"/>
          <p:cNvSpPr>
            <a:spLocks noGrp="1" noChangeArrowheads="1"/>
          </p:cNvSpPr>
          <p:nvPr>
            <p:ph type="title"/>
          </p:nvPr>
        </p:nvSpPr>
        <p:spPr/>
        <p:txBody>
          <a:bodyPr/>
          <a:lstStyle/>
          <a:p>
            <a:pPr eaLnBrk="1" hangingPunct="1"/>
            <a:r>
              <a:rPr lang="zh-CN" altLang="zh-CN" smtClean="0">
                <a:solidFill>
                  <a:schemeClr val="tx1"/>
                </a:solidFill>
              </a:rPr>
              <a:t>4.1</a:t>
            </a:r>
            <a:r>
              <a:rPr lang="zh-CN" altLang="zh-CN" smtClean="0">
                <a:solidFill>
                  <a:schemeClr val="tx1"/>
                </a:solidFill>
                <a:latin typeface="黑体" panose="02010609060101010101" pitchFamily="49" charset="-122"/>
              </a:rPr>
              <a:t> 数组的定义</a:t>
            </a:r>
          </a:p>
        </p:txBody>
      </p:sp>
      <p:grpSp>
        <p:nvGrpSpPr>
          <p:cNvPr id="8196" name="Group 4"/>
          <p:cNvGrpSpPr>
            <a:grpSpLocks/>
          </p:cNvGrpSpPr>
          <p:nvPr/>
        </p:nvGrpSpPr>
        <p:grpSpPr bwMode="auto">
          <a:xfrm>
            <a:off x="1241425" y="4129088"/>
            <a:ext cx="3581400" cy="1524000"/>
            <a:chOff x="0" y="0"/>
            <a:chExt cx="2256" cy="960"/>
          </a:xfrm>
        </p:grpSpPr>
        <p:sp>
          <p:nvSpPr>
            <p:cNvPr id="8198" name="Text Box 5"/>
            <p:cNvSpPr txBox="1">
              <a:spLocks noChangeArrowheads="1"/>
            </p:cNvSpPr>
            <p:nvPr/>
          </p:nvSpPr>
          <p:spPr bwMode="auto">
            <a:xfrm>
              <a:off x="0" y="336"/>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FontTx/>
                <a:buNone/>
              </a:pPr>
              <a:r>
                <a:rPr lang="en-US" altLang="zh-CN" sz="2800" b="1">
                  <a:latin typeface="Times New Roman" panose="02020603050405020304" pitchFamily="18" charset="0"/>
                  <a:ea typeface="楷体_GB2312" pitchFamily="49" charset="-122"/>
                </a:rPr>
                <a:t>A</a:t>
              </a:r>
              <a:r>
                <a:rPr lang="en-US" altLang="zh-CN" sz="2800" b="1" baseline="-20000">
                  <a:latin typeface="Times New Roman" panose="02020603050405020304" pitchFamily="18" charset="0"/>
                  <a:ea typeface="楷体_GB2312" pitchFamily="49" charset="-122"/>
                </a:rPr>
                <a:t>mn</a:t>
              </a:r>
              <a:r>
                <a:rPr lang="en-US" altLang="zh-CN" sz="2800" b="1">
                  <a:latin typeface="Times New Roman" panose="02020603050405020304" pitchFamily="18" charset="0"/>
                  <a:ea typeface="楷体_GB2312" pitchFamily="49" charset="-122"/>
                </a:rPr>
                <a:t>=</a:t>
              </a:r>
            </a:p>
          </p:txBody>
        </p:sp>
        <p:sp>
          <p:nvSpPr>
            <p:cNvPr id="8199" name="Rectangle 6"/>
            <p:cNvSpPr>
              <a:spLocks noChangeArrowheads="1"/>
            </p:cNvSpPr>
            <p:nvPr/>
          </p:nvSpPr>
          <p:spPr bwMode="auto">
            <a:xfrm>
              <a:off x="816" y="48"/>
              <a:ext cx="144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b="1"/>
                <a:t>a</a:t>
              </a:r>
              <a:r>
                <a:rPr lang="en-US" altLang="zh-CN" sz="2000" b="1" baseline="-25000"/>
                <a:t>11</a:t>
              </a:r>
              <a:r>
                <a:rPr lang="en-US" altLang="zh-CN" sz="2000" b="1"/>
                <a:t>  a</a:t>
              </a:r>
              <a:r>
                <a:rPr lang="en-US" altLang="zh-CN" sz="2000" b="1" baseline="-25000"/>
                <a:t>12</a:t>
              </a:r>
              <a:r>
                <a:rPr lang="en-US" altLang="zh-CN" sz="2000" b="1"/>
                <a:t>  …  a</a:t>
              </a:r>
              <a:r>
                <a:rPr lang="en-US" altLang="zh-CN" sz="2000" b="1" baseline="-25000"/>
                <a:t>1n</a:t>
              </a:r>
            </a:p>
            <a:p>
              <a:pPr eaLnBrk="1" hangingPunct="1">
                <a:spcBef>
                  <a:spcPct val="0"/>
                </a:spcBef>
                <a:buClrTx/>
                <a:buFontTx/>
                <a:buNone/>
              </a:pPr>
              <a:r>
                <a:rPr lang="en-US" altLang="zh-CN" sz="2000" b="1"/>
                <a:t>a</a:t>
              </a:r>
              <a:r>
                <a:rPr lang="en-US" altLang="zh-CN" sz="2000" b="1" baseline="-25000"/>
                <a:t>21</a:t>
              </a:r>
              <a:r>
                <a:rPr lang="en-US" altLang="zh-CN" sz="2000" b="1"/>
                <a:t>  a</a:t>
              </a:r>
              <a:r>
                <a:rPr lang="en-US" altLang="zh-CN" sz="2000" b="1" baseline="-25000"/>
                <a:t>22</a:t>
              </a:r>
              <a:r>
                <a:rPr lang="en-US" altLang="zh-CN" sz="2000" b="1"/>
                <a:t>  …  a</a:t>
              </a:r>
              <a:r>
                <a:rPr lang="en-US" altLang="zh-CN" sz="2000" b="1" baseline="-25000"/>
                <a:t>2n</a:t>
              </a:r>
            </a:p>
            <a:p>
              <a:pPr eaLnBrk="1" hangingPunct="1">
                <a:spcBef>
                  <a:spcPct val="0"/>
                </a:spcBef>
                <a:buClrTx/>
                <a:buFontTx/>
                <a:buNone/>
              </a:pPr>
              <a:r>
                <a:rPr lang="en-US" altLang="zh-CN" sz="2000" b="1"/>
                <a:t>…   …   …  …</a:t>
              </a:r>
            </a:p>
            <a:p>
              <a:pPr eaLnBrk="1" hangingPunct="1">
                <a:spcBef>
                  <a:spcPct val="0"/>
                </a:spcBef>
                <a:buClrTx/>
                <a:buFontTx/>
                <a:buNone/>
              </a:pPr>
              <a:r>
                <a:rPr lang="en-US" altLang="zh-CN" sz="2000" b="1"/>
                <a:t>a</a:t>
              </a:r>
              <a:r>
                <a:rPr lang="en-US" altLang="zh-CN" sz="2000" b="1" baseline="-25000"/>
                <a:t>m1</a:t>
              </a:r>
              <a:r>
                <a:rPr lang="en-US" altLang="zh-CN" sz="2000" b="1"/>
                <a:t>  a</a:t>
              </a:r>
              <a:r>
                <a:rPr lang="en-US" altLang="zh-CN" sz="2000" b="1" baseline="-25000"/>
                <a:t>m2</a:t>
              </a:r>
              <a:r>
                <a:rPr lang="en-US" altLang="zh-CN" sz="2000" b="1"/>
                <a:t>  … a</a:t>
              </a:r>
              <a:r>
                <a:rPr lang="en-US" altLang="zh-CN" sz="2000" b="1" baseline="-25000"/>
                <a:t>mn</a:t>
              </a:r>
            </a:p>
          </p:txBody>
        </p:sp>
        <p:grpSp>
          <p:nvGrpSpPr>
            <p:cNvPr id="8200" name="Group 7"/>
            <p:cNvGrpSpPr>
              <a:grpSpLocks/>
            </p:cNvGrpSpPr>
            <p:nvPr/>
          </p:nvGrpSpPr>
          <p:grpSpPr bwMode="auto">
            <a:xfrm>
              <a:off x="2016" y="0"/>
              <a:ext cx="96" cy="960"/>
              <a:chOff x="0" y="0"/>
              <a:chExt cx="96" cy="960"/>
            </a:xfrm>
          </p:grpSpPr>
          <p:sp>
            <p:nvSpPr>
              <p:cNvPr id="8205" name="Line 8"/>
              <p:cNvSpPr>
                <a:spLocks noChangeShapeType="1"/>
              </p:cNvSpPr>
              <p:nvPr/>
            </p:nvSpPr>
            <p:spPr bwMode="auto">
              <a:xfrm>
                <a:off x="96"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6" name="Line 9"/>
              <p:cNvSpPr>
                <a:spLocks noChangeShapeType="1"/>
              </p:cNvSpPr>
              <p:nvPr/>
            </p:nvSpPr>
            <p:spPr bwMode="auto">
              <a:xfrm flipH="1">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7" name="Line 10"/>
              <p:cNvSpPr>
                <a:spLocks noChangeShapeType="1"/>
              </p:cNvSpPr>
              <p:nvPr/>
            </p:nvSpPr>
            <p:spPr bwMode="auto">
              <a:xfrm flipH="1">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8201" name="Group 11"/>
            <p:cNvGrpSpPr>
              <a:grpSpLocks/>
            </p:cNvGrpSpPr>
            <p:nvPr/>
          </p:nvGrpSpPr>
          <p:grpSpPr bwMode="auto">
            <a:xfrm>
              <a:off x="672" y="0"/>
              <a:ext cx="96" cy="960"/>
              <a:chOff x="0" y="0"/>
              <a:chExt cx="96" cy="960"/>
            </a:xfrm>
          </p:grpSpPr>
          <p:sp>
            <p:nvSpPr>
              <p:cNvPr id="8202" name="Line 12"/>
              <p:cNvSpPr>
                <a:spLocks noChangeShapeType="1"/>
              </p:cNvSpPr>
              <p:nvPr/>
            </p:nvSpPr>
            <p:spPr bwMode="auto">
              <a:xfrm flipH="1">
                <a:off x="0" y="0"/>
                <a:ext cx="0" cy="9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3" name="Line 13"/>
              <p:cNvSpPr>
                <a:spLocks noChangeShapeType="1"/>
              </p:cNvSpPr>
              <p:nvPr/>
            </p:nvSpPr>
            <p:spPr bwMode="auto">
              <a:xfrm>
                <a:off x="0" y="9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4" name="Line 14"/>
              <p:cNvSpPr>
                <a:spLocks noChangeShapeType="1"/>
              </p:cNvSpPr>
              <p:nvPr/>
            </p:nvSpPr>
            <p:spPr bwMode="auto">
              <a:xfrm>
                <a:off x="0" y="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8197"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7EE64B6-6446-479E-A9FA-66B244B72091}"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05000"/>
              </a:lnSpc>
              <a:spcBef>
                <a:spcPct val="5000"/>
              </a:spcBef>
              <a:defRPr/>
            </a:pPr>
            <a:r>
              <a:rPr lang="zh-CN" altLang="zh-CN" dirty="0" smtClean="0">
                <a:effectLst>
                  <a:outerShdw blurRad="38100" dist="38100" dir="2700000" algn="tl">
                    <a:srgbClr val="C0C0C0"/>
                  </a:outerShdw>
                </a:effectLst>
                <a:latin typeface="宋体" pitchFamily="2" charset="-122"/>
              </a:rPr>
              <a:t>广义表举例</a:t>
            </a:r>
          </a:p>
          <a:p>
            <a:pPr marL="800100" lvl="1" indent="-342900" eaLnBrk="1" hangingPunct="1">
              <a:lnSpc>
                <a:spcPct val="105000"/>
              </a:lnSpc>
              <a:spcBef>
                <a:spcPct val="5000"/>
              </a:spcBef>
              <a:buClr>
                <a:srgbClr val="5E8000"/>
              </a:buClr>
              <a:buFontTx/>
              <a:buAutoNum type="arabicPeriod"/>
              <a:defRPr/>
            </a:pPr>
            <a:r>
              <a:rPr lang="zh-CN" altLang="zh-CN" dirty="0" smtClean="0">
                <a:ea typeface="楷体_GB2312" pitchFamily="49" charset="-122"/>
              </a:rPr>
              <a:t>A=（）                       // </a:t>
            </a:r>
            <a:r>
              <a:rPr lang="zh-CN" altLang="zh-CN" dirty="0" smtClean="0"/>
              <a:t>空表，长度n = 0，d = 1</a:t>
            </a:r>
            <a:endParaRPr lang="zh-CN" altLang="zh-CN" dirty="0" smtClean="0">
              <a:ea typeface="楷体_GB2312" pitchFamily="49" charset="-122"/>
            </a:endParaRPr>
          </a:p>
          <a:p>
            <a:pPr marL="800100" lvl="1" indent="-342900" eaLnBrk="1" hangingPunct="1">
              <a:lnSpc>
                <a:spcPct val="105000"/>
              </a:lnSpc>
              <a:spcBef>
                <a:spcPct val="5000"/>
              </a:spcBef>
              <a:buClr>
                <a:srgbClr val="5E8000"/>
              </a:buClr>
              <a:buFontTx/>
              <a:buAutoNum type="arabicPeriod"/>
              <a:defRPr/>
            </a:pPr>
            <a:r>
              <a:rPr lang="zh-CN" altLang="zh-CN" dirty="0" smtClean="0">
                <a:ea typeface="楷体_GB2312" pitchFamily="49" charset="-122"/>
              </a:rPr>
              <a:t>B=（a, b）                 // </a:t>
            </a:r>
            <a:r>
              <a:rPr lang="zh-CN" altLang="zh-CN" dirty="0" smtClean="0"/>
              <a:t>n=2, d=1. (线性表)</a:t>
            </a:r>
            <a:endParaRPr lang="zh-CN" altLang="zh-CN" dirty="0" smtClean="0">
              <a:ea typeface="楷体_GB2312" pitchFamily="49" charset="-122"/>
            </a:endParaRPr>
          </a:p>
          <a:p>
            <a:pPr marL="800100" lvl="1" indent="-342900" eaLnBrk="1" hangingPunct="1">
              <a:lnSpc>
                <a:spcPct val="105000"/>
              </a:lnSpc>
              <a:spcBef>
                <a:spcPct val="5000"/>
              </a:spcBef>
              <a:buClr>
                <a:srgbClr val="5E8000"/>
              </a:buClr>
              <a:buFontTx/>
              <a:buAutoNum type="arabicPeriod"/>
              <a:defRPr/>
            </a:pPr>
            <a:r>
              <a:rPr lang="zh-CN" altLang="zh-CN" dirty="0" smtClean="0">
                <a:ea typeface="楷体_GB2312" pitchFamily="49" charset="-122"/>
              </a:rPr>
              <a:t>C=（a, (b, c, d) )        // </a:t>
            </a:r>
            <a:r>
              <a:rPr lang="zh-CN" altLang="zh-CN" dirty="0" smtClean="0"/>
              <a:t>n=2, d=2.  a</a:t>
            </a:r>
            <a:r>
              <a:rPr lang="zh-CN" altLang="zh-CN" baseline="-25000" dirty="0" smtClean="0"/>
              <a:t>1</a:t>
            </a:r>
            <a:r>
              <a:rPr lang="zh-CN" altLang="zh-CN" dirty="0" smtClean="0"/>
              <a:t>为原子，a</a:t>
            </a:r>
            <a:r>
              <a:rPr lang="zh-CN" altLang="zh-CN" baseline="-25000" dirty="0" smtClean="0"/>
              <a:t>2</a:t>
            </a:r>
            <a:r>
              <a:rPr lang="zh-CN" altLang="zh-CN" dirty="0" smtClean="0"/>
              <a:t>为子表</a:t>
            </a:r>
            <a:endParaRPr lang="zh-CN" altLang="zh-CN" dirty="0" smtClean="0">
              <a:ea typeface="楷体_GB2312" pitchFamily="49" charset="-122"/>
            </a:endParaRPr>
          </a:p>
          <a:p>
            <a:pPr marL="800100" lvl="1" indent="-342900" eaLnBrk="1" hangingPunct="1">
              <a:lnSpc>
                <a:spcPct val="105000"/>
              </a:lnSpc>
              <a:spcBef>
                <a:spcPct val="5000"/>
              </a:spcBef>
              <a:buClr>
                <a:srgbClr val="5E8000"/>
              </a:buClr>
              <a:buFontTx/>
              <a:buAutoNum type="arabicPeriod"/>
              <a:defRPr/>
            </a:pPr>
            <a:r>
              <a:rPr lang="zh-CN" altLang="zh-CN" dirty="0" smtClean="0">
                <a:ea typeface="楷体_GB2312" pitchFamily="49" charset="-122"/>
              </a:rPr>
              <a:t>D=（A，B，C）        // n=3, d=2. </a:t>
            </a:r>
            <a:r>
              <a:rPr lang="zh-CN" altLang="zh-CN" dirty="0" smtClean="0"/>
              <a:t>a</a:t>
            </a:r>
            <a:r>
              <a:rPr lang="zh-CN" altLang="zh-CN" baseline="-25000" dirty="0" smtClean="0"/>
              <a:t>1</a:t>
            </a:r>
            <a:r>
              <a:rPr lang="zh-CN" altLang="zh-CN" dirty="0" smtClean="0"/>
              <a:t>，a</a:t>
            </a:r>
            <a:r>
              <a:rPr lang="zh-CN" altLang="zh-CN" baseline="-25000" dirty="0" smtClean="0"/>
              <a:t>2 </a:t>
            </a:r>
            <a:r>
              <a:rPr lang="zh-CN" altLang="zh-CN" dirty="0" smtClean="0"/>
              <a:t>,a</a:t>
            </a:r>
            <a:r>
              <a:rPr lang="zh-CN" altLang="zh-CN" baseline="-25000" dirty="0" smtClean="0"/>
              <a:t>3</a:t>
            </a:r>
            <a:r>
              <a:rPr lang="zh-CN" altLang="zh-CN" dirty="0" smtClean="0"/>
              <a:t>为子表</a:t>
            </a:r>
          </a:p>
          <a:p>
            <a:pPr marL="800100" lvl="1" indent="-342900" eaLnBrk="1" hangingPunct="1">
              <a:lnSpc>
                <a:spcPct val="105000"/>
              </a:lnSpc>
              <a:spcBef>
                <a:spcPct val="5000"/>
              </a:spcBef>
              <a:buClr>
                <a:srgbClr val="5E8000"/>
              </a:buClr>
              <a:buFontTx/>
              <a:buAutoNum type="arabicPeriod"/>
              <a:defRPr/>
            </a:pPr>
            <a:r>
              <a:rPr lang="zh-CN" altLang="zh-CN" dirty="0" smtClean="0">
                <a:ea typeface="楷体_GB2312" pitchFamily="49" charset="-122"/>
              </a:rPr>
              <a:t>E= (a , E）                  // n=2, d=∞</a:t>
            </a:r>
          </a:p>
          <a:p>
            <a:pPr eaLnBrk="1" hangingPunct="1">
              <a:defRPr/>
            </a:pPr>
            <a:endParaRPr lang="zh-CN" altLang="en-US" dirty="0" smtClean="0"/>
          </a:p>
        </p:txBody>
      </p:sp>
      <p:sp>
        <p:nvSpPr>
          <p:cNvPr id="3584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0B1F326-9569-447F-886F-045B46A2A405}" type="datetime10">
              <a:rPr lang="zh-CN" altLang="en-US" sz="1000"/>
              <a:pPr>
                <a:spcBef>
                  <a:spcPct val="0"/>
                </a:spcBef>
                <a:buClrTx/>
                <a:buFontTx/>
                <a:buNone/>
              </a:pPr>
              <a:t>12:06</a:t>
            </a:fld>
            <a:endParaRPr lang="en-US" altLang="zh-CN"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t> </a:t>
            </a:r>
            <a:r>
              <a:rPr lang="zh-CN" altLang="en-US" smtClean="0"/>
              <a:t>广义表</a:t>
            </a:r>
          </a:p>
        </p:txBody>
      </p:sp>
      <p:sp>
        <p:nvSpPr>
          <p:cNvPr id="36867" name="Rectangle 3"/>
          <p:cNvSpPr>
            <a:spLocks noGrp="1" noChangeArrowheads="1"/>
          </p:cNvSpPr>
          <p:nvPr>
            <p:ph type="body" idx="1"/>
          </p:nvPr>
        </p:nvSpPr>
        <p:spPr/>
        <p:txBody>
          <a:bodyPr/>
          <a:lstStyle/>
          <a:p>
            <a:pPr eaLnBrk="1" hangingPunct="1"/>
            <a:r>
              <a:rPr lang="zh-CN" altLang="en-US" smtClean="0">
                <a:latin typeface="宋体" panose="02010600030101010101" pitchFamily="2" charset="-122"/>
              </a:rPr>
              <a:t>任意一个非空广义表，均可分解为表头和表尾。</a:t>
            </a:r>
          </a:p>
          <a:p>
            <a:pPr eaLnBrk="1" hangingPunct="1"/>
            <a:r>
              <a:rPr lang="zh-CN" altLang="en-US" smtClean="0">
                <a:latin typeface="宋体" panose="02010600030101010101" pitchFamily="2" charset="-122"/>
              </a:rPr>
              <a:t>对于一个非空广义表，其表头可能是原子，也可能是子表；而表尾一定是子表。</a:t>
            </a:r>
          </a:p>
          <a:p>
            <a:pPr lvl="1" eaLnBrk="1" hangingPunct="1"/>
            <a:endParaRPr lang="en-US" altLang="zh-CN" smtClean="0">
              <a:latin typeface="宋体" panose="02010600030101010101" pitchFamily="2" charset="-122"/>
            </a:endParaRPr>
          </a:p>
        </p:txBody>
      </p:sp>
      <p:sp>
        <p:nvSpPr>
          <p:cNvPr id="36868"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2AC2993-3831-4E1B-B49A-3D570A7D6B87}"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 </a:t>
            </a:r>
            <a:r>
              <a:rPr lang="zh-CN" altLang="en-US" smtClean="0"/>
              <a:t>广义表</a:t>
            </a:r>
          </a:p>
        </p:txBody>
      </p:sp>
      <p:sp>
        <p:nvSpPr>
          <p:cNvPr id="256003" name="Rectangle 3"/>
          <p:cNvSpPr>
            <a:spLocks noGrp="1" noChangeArrowheads="1"/>
          </p:cNvSpPr>
          <p:nvPr>
            <p:ph type="body" idx="1"/>
          </p:nvPr>
        </p:nvSpPr>
        <p:spPr>
          <a:xfrm>
            <a:off x="457200" y="1600200"/>
            <a:ext cx="8229600" cy="2438400"/>
          </a:xfrm>
        </p:spPr>
        <p:txBody>
          <a:bodyPr/>
          <a:lstStyle/>
          <a:p>
            <a:pPr eaLnBrk="1" hangingPunct="1">
              <a:lnSpc>
                <a:spcPct val="110000"/>
              </a:lnSpc>
              <a:spcBef>
                <a:spcPct val="10000"/>
              </a:spcBef>
              <a:defRPr/>
            </a:pPr>
            <a:r>
              <a:rPr lang="zh-CN" altLang="en-US" dirty="0" smtClean="0"/>
              <a:t>性质</a:t>
            </a:r>
          </a:p>
          <a:p>
            <a:pPr lvl="1" eaLnBrk="1" hangingPunct="1">
              <a:lnSpc>
                <a:spcPct val="110000"/>
              </a:lnSpc>
              <a:spcBef>
                <a:spcPct val="10000"/>
              </a:spcBef>
              <a:defRPr/>
            </a:pPr>
            <a:r>
              <a:rPr lang="zh-CN" altLang="en-US" dirty="0" smtClean="0">
                <a:effectLst>
                  <a:outerShdw blurRad="38100" dist="38100" dir="2700000" algn="tl">
                    <a:srgbClr val="C0C0C0"/>
                  </a:outerShdw>
                </a:effectLst>
              </a:rPr>
              <a:t>广义表是一个多层次结构</a:t>
            </a:r>
            <a:r>
              <a:rPr lang="en-US" altLang="zh-CN" dirty="0" smtClean="0">
                <a:effectLst>
                  <a:outerShdw blurRad="38100" dist="38100" dir="2700000" algn="tl">
                    <a:srgbClr val="C0C0C0"/>
                  </a:outerShdw>
                </a:effectLst>
              </a:rPr>
              <a:t>;</a:t>
            </a:r>
          </a:p>
          <a:p>
            <a:pPr lvl="1" eaLnBrk="1" hangingPunct="1">
              <a:lnSpc>
                <a:spcPct val="110000"/>
              </a:lnSpc>
              <a:spcBef>
                <a:spcPct val="10000"/>
              </a:spcBef>
              <a:defRPr/>
            </a:pPr>
            <a:r>
              <a:rPr lang="zh-CN" altLang="en-US" dirty="0" smtClean="0">
                <a:effectLst>
                  <a:outerShdw blurRad="38100" dist="38100" dir="2700000" algn="tl">
                    <a:srgbClr val="C0C0C0"/>
                  </a:outerShdw>
                </a:effectLst>
              </a:rPr>
              <a:t>广义表的深度 </a:t>
            </a:r>
            <a:r>
              <a:rPr lang="en-US" altLang="zh-CN" dirty="0" smtClean="0">
                <a:effectLst>
                  <a:outerShdw blurRad="38100" dist="38100" dir="2700000" algn="tl">
                    <a:srgbClr val="C0C0C0"/>
                  </a:outerShdw>
                </a:effectLst>
              </a:rPr>
              <a:t>d </a:t>
            </a:r>
            <a:r>
              <a:rPr lang="zh-CN" altLang="en-US" dirty="0" smtClean="0">
                <a:effectLst>
                  <a:outerShdw blurRad="38100" dist="38100" dir="2700000" algn="tl">
                    <a:srgbClr val="C0C0C0"/>
                  </a:outerShdw>
                </a:effectLst>
              </a:rPr>
              <a:t>定义为所含括弧的重数</a:t>
            </a:r>
            <a:r>
              <a:rPr lang="en-US" altLang="zh-CN" dirty="0" smtClean="0">
                <a:effectLst>
                  <a:outerShdw blurRad="38100" dist="38100" dir="2700000" algn="tl">
                    <a:srgbClr val="C0C0C0"/>
                  </a:outerShdw>
                </a:effectLst>
              </a:rPr>
              <a:t>;</a:t>
            </a:r>
          </a:p>
          <a:p>
            <a:pPr lvl="2" eaLnBrk="1" hangingPunct="1">
              <a:lnSpc>
                <a:spcPct val="110000"/>
              </a:lnSpc>
              <a:spcBef>
                <a:spcPct val="10000"/>
              </a:spcBef>
              <a:defRPr/>
            </a:pP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原子”的深度为</a:t>
            </a:r>
            <a:r>
              <a:rPr lang="en-US" altLang="zh-CN" dirty="0" smtClean="0">
                <a:effectLst>
                  <a:outerShdw blurRad="38100" dist="38100" dir="2700000" algn="tl">
                    <a:srgbClr val="C0C0C0"/>
                  </a:outerShdw>
                </a:effectLst>
              </a:rPr>
              <a:t>0 ;</a:t>
            </a:r>
          </a:p>
          <a:p>
            <a:pPr lvl="2" eaLnBrk="1" hangingPunct="1">
              <a:lnSpc>
                <a:spcPct val="110000"/>
              </a:lnSpc>
              <a:spcBef>
                <a:spcPct val="10000"/>
              </a:spcBef>
              <a:defRPr/>
            </a:pP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空表”的深度为</a:t>
            </a:r>
            <a:r>
              <a:rPr lang="en-US" altLang="zh-CN" dirty="0" smtClean="0">
                <a:effectLst>
                  <a:outerShdw blurRad="38100" dist="38100" dir="2700000" algn="tl">
                    <a:srgbClr val="C0C0C0"/>
                  </a:outerShdw>
                </a:effectLst>
              </a:rPr>
              <a:t>1</a:t>
            </a:r>
          </a:p>
          <a:p>
            <a:pPr lvl="1" eaLnBrk="1" hangingPunct="1">
              <a:lnSpc>
                <a:spcPct val="110000"/>
              </a:lnSpc>
              <a:spcBef>
                <a:spcPct val="10000"/>
              </a:spcBef>
              <a:defRPr/>
            </a:pP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广义表可以共享</a:t>
            </a:r>
            <a:r>
              <a:rPr lang="en-US" altLang="zh-CN" dirty="0" smtClean="0">
                <a:effectLst>
                  <a:outerShdw blurRad="38100" dist="38100" dir="2700000" algn="tl">
                    <a:srgbClr val="C0C0C0"/>
                  </a:outerShdw>
                </a:effectLst>
              </a:rPr>
              <a:t>;</a:t>
            </a:r>
            <a:r>
              <a:rPr lang="zh-CN" altLang="en-US" dirty="0" smtClean="0">
                <a:effectLst>
                  <a:outerShdw blurRad="38100" dist="38100" dir="2700000" algn="tl">
                    <a:srgbClr val="C0C0C0"/>
                  </a:outerShdw>
                </a:effectLst>
              </a:rPr>
              <a:t>也可以是一个递归的表</a:t>
            </a:r>
            <a:r>
              <a:rPr lang="en-US" altLang="zh-CN" dirty="0" smtClean="0">
                <a:effectLst>
                  <a:outerShdw blurRad="38100" dist="38100" dir="2700000" algn="tl">
                    <a:srgbClr val="C0C0C0"/>
                  </a:outerShdw>
                </a:effectLst>
              </a:rPr>
              <a:t>;</a:t>
            </a:r>
          </a:p>
        </p:txBody>
      </p:sp>
      <p:grpSp>
        <p:nvGrpSpPr>
          <p:cNvPr id="256004" name="Group 4"/>
          <p:cNvGrpSpPr>
            <a:grpSpLocks/>
          </p:cNvGrpSpPr>
          <p:nvPr/>
        </p:nvGrpSpPr>
        <p:grpSpPr bwMode="auto">
          <a:xfrm>
            <a:off x="762000" y="3505200"/>
            <a:ext cx="7696200" cy="3033713"/>
            <a:chOff x="0" y="0"/>
            <a:chExt cx="4848" cy="1911"/>
          </a:xfrm>
        </p:grpSpPr>
        <p:sp>
          <p:nvSpPr>
            <p:cNvPr id="256005" name="Text Box 5"/>
            <p:cNvSpPr txBox="1">
              <a:spLocks noChangeArrowheads="1"/>
            </p:cNvSpPr>
            <p:nvPr/>
          </p:nvSpPr>
          <p:spPr bwMode="auto">
            <a:xfrm>
              <a:off x="1440" y="1680"/>
              <a:ext cx="20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b="1">
                  <a:effectLst>
                    <a:outerShdw blurRad="38100" dist="38100" dir="2700000" algn="tl">
                      <a:srgbClr val="C0C0C0"/>
                    </a:outerShdw>
                  </a:effectLst>
                  <a:latin typeface="仿宋_GB2312" pitchFamily="49" charset="-122"/>
                  <a:ea typeface="仿宋_GB2312" pitchFamily="49" charset="-122"/>
                </a:rPr>
                <a:t>各种广义表的示意图</a:t>
              </a:r>
              <a:endParaRPr lang="zh-CN" altLang="en-US">
                <a:latin typeface="Times New Roman" pitchFamily="18" charset="0"/>
              </a:endParaRPr>
            </a:p>
          </p:txBody>
        </p:sp>
        <p:grpSp>
          <p:nvGrpSpPr>
            <p:cNvPr id="37896" name="Group 6"/>
            <p:cNvGrpSpPr>
              <a:grpSpLocks/>
            </p:cNvGrpSpPr>
            <p:nvPr/>
          </p:nvGrpSpPr>
          <p:grpSpPr bwMode="auto">
            <a:xfrm>
              <a:off x="0" y="0"/>
              <a:ext cx="4848" cy="1632"/>
              <a:chOff x="0" y="0"/>
              <a:chExt cx="4848" cy="1632"/>
            </a:xfrm>
          </p:grpSpPr>
          <p:grpSp>
            <p:nvGrpSpPr>
              <p:cNvPr id="37897" name="Group 7"/>
              <p:cNvGrpSpPr>
                <a:grpSpLocks/>
              </p:cNvGrpSpPr>
              <p:nvPr/>
            </p:nvGrpSpPr>
            <p:grpSpPr bwMode="auto">
              <a:xfrm>
                <a:off x="685" y="528"/>
                <a:ext cx="720" cy="1104"/>
                <a:chOff x="0" y="0"/>
                <a:chExt cx="720" cy="1104"/>
              </a:xfrm>
            </p:grpSpPr>
            <p:sp>
              <p:nvSpPr>
                <p:cNvPr id="37947" name="Oval 8"/>
                <p:cNvSpPr>
                  <a:spLocks noChangeArrowheads="1"/>
                </p:cNvSpPr>
                <p:nvPr/>
              </p:nvSpPr>
              <p:spPr bwMode="auto">
                <a:xfrm>
                  <a:off x="240" y="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B</a:t>
                  </a:r>
                </a:p>
              </p:txBody>
            </p:sp>
            <p:sp>
              <p:nvSpPr>
                <p:cNvPr id="37948" name="Rectangle 9"/>
                <p:cNvSpPr>
                  <a:spLocks noChangeArrowheads="1"/>
                </p:cNvSpPr>
                <p:nvPr/>
              </p:nvSpPr>
              <p:spPr bwMode="auto">
                <a:xfrm>
                  <a:off x="0"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a:t>6</a:t>
                  </a:r>
                </a:p>
              </p:txBody>
            </p:sp>
            <p:sp>
              <p:nvSpPr>
                <p:cNvPr id="37949" name="Rectangle 10"/>
                <p:cNvSpPr>
                  <a:spLocks noChangeArrowheads="1"/>
                </p:cNvSpPr>
                <p:nvPr/>
              </p:nvSpPr>
              <p:spPr bwMode="auto">
                <a:xfrm>
                  <a:off x="0"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6</a:t>
                  </a:r>
                </a:p>
              </p:txBody>
            </p:sp>
            <p:sp>
              <p:nvSpPr>
                <p:cNvPr id="37950" name="Rectangle 11"/>
                <p:cNvSpPr>
                  <a:spLocks noChangeArrowheads="1"/>
                </p:cNvSpPr>
                <p:nvPr/>
              </p:nvSpPr>
              <p:spPr bwMode="auto">
                <a:xfrm>
                  <a:off x="528"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2</a:t>
                  </a:r>
                </a:p>
              </p:txBody>
            </p:sp>
            <p:cxnSp>
              <p:nvCxnSpPr>
                <p:cNvPr id="37951" name="AutoShape 12"/>
                <p:cNvCxnSpPr>
                  <a:cxnSpLocks noChangeShapeType="1"/>
                  <a:stCxn id="37947" idx="4"/>
                  <a:endCxn id="37949" idx="0"/>
                </p:cNvCxnSpPr>
                <p:nvPr/>
              </p:nvCxnSpPr>
              <p:spPr bwMode="auto">
                <a:xfrm flipH="1">
                  <a:off x="96" y="240"/>
                  <a:ext cx="264" cy="38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2" name="AutoShape 13"/>
                <p:cNvCxnSpPr>
                  <a:cxnSpLocks noChangeShapeType="1"/>
                  <a:stCxn id="37947" idx="4"/>
                  <a:endCxn id="37950" idx="0"/>
                </p:cNvCxnSpPr>
                <p:nvPr/>
              </p:nvCxnSpPr>
              <p:spPr bwMode="auto">
                <a:xfrm>
                  <a:off x="360" y="240"/>
                  <a:ext cx="264" cy="38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14" name="Text Box 14"/>
                <p:cNvSpPr txBox="1">
                  <a:spLocks noChangeArrowheads="1"/>
                </p:cNvSpPr>
                <p:nvPr/>
              </p:nvSpPr>
              <p:spPr bwMode="auto">
                <a:xfrm>
                  <a:off x="96" y="912"/>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1400" b="1">
                      <a:effectLst>
                        <a:outerShdw blurRad="38100" dist="38100" dir="2700000" algn="tl">
                          <a:srgbClr val="C0C0C0"/>
                        </a:outerShdw>
                      </a:effectLst>
                      <a:latin typeface="仿宋_GB2312" pitchFamily="49" charset="-122"/>
                      <a:ea typeface="仿宋_GB2312" pitchFamily="49" charset="-122"/>
                    </a:rPr>
                    <a:t>线性表</a:t>
                  </a:r>
                  <a:endParaRPr lang="zh-CN" altLang="en-US" sz="1400">
                    <a:latin typeface="Times New Roman" pitchFamily="18" charset="0"/>
                  </a:endParaRPr>
                </a:p>
              </p:txBody>
            </p:sp>
          </p:grpSp>
          <p:grpSp>
            <p:nvGrpSpPr>
              <p:cNvPr id="37898" name="Group 15"/>
              <p:cNvGrpSpPr>
                <a:grpSpLocks/>
              </p:cNvGrpSpPr>
              <p:nvPr/>
            </p:nvGrpSpPr>
            <p:grpSpPr bwMode="auto">
              <a:xfrm>
                <a:off x="1659" y="432"/>
                <a:ext cx="864" cy="1200"/>
                <a:chOff x="0" y="0"/>
                <a:chExt cx="864" cy="1200"/>
              </a:xfrm>
            </p:grpSpPr>
            <p:sp>
              <p:nvSpPr>
                <p:cNvPr id="37935" name="Oval 16"/>
                <p:cNvSpPr>
                  <a:spLocks noChangeArrowheads="1"/>
                </p:cNvSpPr>
                <p:nvPr/>
              </p:nvSpPr>
              <p:spPr bwMode="auto">
                <a:xfrm>
                  <a:off x="192" y="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B</a:t>
                  </a:r>
                </a:p>
              </p:txBody>
            </p:sp>
            <p:sp>
              <p:nvSpPr>
                <p:cNvPr id="37936" name="Rectangle 17"/>
                <p:cNvSpPr>
                  <a:spLocks noChangeArrowheads="1"/>
                </p:cNvSpPr>
                <p:nvPr/>
              </p:nvSpPr>
              <p:spPr bwMode="auto">
                <a:xfrm>
                  <a:off x="96" y="72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5</a:t>
                  </a:r>
                </a:p>
              </p:txBody>
            </p:sp>
            <p:sp>
              <p:nvSpPr>
                <p:cNvPr id="37937" name="Rectangle 18"/>
                <p:cNvSpPr>
                  <a:spLocks noChangeArrowheads="1"/>
                </p:cNvSpPr>
                <p:nvPr/>
              </p:nvSpPr>
              <p:spPr bwMode="auto">
                <a:xfrm>
                  <a:off x="0" y="38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‘a’</a:t>
                  </a:r>
                </a:p>
              </p:txBody>
            </p:sp>
            <p:cxnSp>
              <p:nvCxnSpPr>
                <p:cNvPr id="37938" name="AutoShape 19"/>
                <p:cNvCxnSpPr>
                  <a:cxnSpLocks noChangeShapeType="1"/>
                  <a:stCxn id="37935" idx="4"/>
                  <a:endCxn id="37937" idx="0"/>
                </p:cNvCxnSpPr>
                <p:nvPr/>
              </p:nvCxnSpPr>
              <p:spPr bwMode="auto">
                <a:xfrm flipH="1">
                  <a:off x="96" y="240"/>
                  <a:ext cx="216"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20" name="Text Box 20"/>
                <p:cNvSpPr txBox="1">
                  <a:spLocks noChangeArrowheads="1"/>
                </p:cNvSpPr>
                <p:nvPr/>
              </p:nvSpPr>
              <p:spPr bwMode="auto">
                <a:xfrm>
                  <a:off x="144" y="1008"/>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1400" b="1">
                      <a:effectLst>
                        <a:outerShdw blurRad="38100" dist="38100" dir="2700000" algn="tl">
                          <a:srgbClr val="C0C0C0"/>
                        </a:outerShdw>
                      </a:effectLst>
                      <a:latin typeface="仿宋_GB2312" pitchFamily="49" charset="-122"/>
                      <a:ea typeface="仿宋_GB2312" pitchFamily="49" charset="-122"/>
                    </a:rPr>
                    <a:t>纯表</a:t>
                  </a:r>
                  <a:endParaRPr lang="zh-CN" altLang="en-US" sz="1400">
                    <a:latin typeface="Times New Roman" pitchFamily="18" charset="0"/>
                  </a:endParaRPr>
                </a:p>
              </p:txBody>
            </p:sp>
            <p:sp>
              <p:nvSpPr>
                <p:cNvPr id="37940" name="Oval 21"/>
                <p:cNvSpPr>
                  <a:spLocks noChangeArrowheads="1"/>
                </p:cNvSpPr>
                <p:nvPr/>
              </p:nvSpPr>
              <p:spPr bwMode="auto">
                <a:xfrm>
                  <a:off x="384" y="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zh-CN" sz="1600"/>
                </a:p>
              </p:txBody>
            </p:sp>
            <p:cxnSp>
              <p:nvCxnSpPr>
                <p:cNvPr id="37941" name="AutoShape 22"/>
                <p:cNvCxnSpPr>
                  <a:cxnSpLocks noChangeShapeType="1"/>
                  <a:stCxn id="37935" idx="4"/>
                  <a:endCxn id="37940" idx="0"/>
                </p:cNvCxnSpPr>
                <p:nvPr/>
              </p:nvCxnSpPr>
              <p:spPr bwMode="auto">
                <a:xfrm>
                  <a:off x="312" y="240"/>
                  <a:ext cx="168"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2" name="Rectangle 23"/>
                <p:cNvSpPr>
                  <a:spLocks noChangeArrowheads="1"/>
                </p:cNvSpPr>
                <p:nvPr/>
              </p:nvSpPr>
              <p:spPr bwMode="auto">
                <a:xfrm>
                  <a:off x="384" y="72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2</a:t>
                  </a:r>
                </a:p>
              </p:txBody>
            </p:sp>
            <p:sp>
              <p:nvSpPr>
                <p:cNvPr id="37943" name="Rectangle 24"/>
                <p:cNvSpPr>
                  <a:spLocks noChangeArrowheads="1"/>
                </p:cNvSpPr>
                <p:nvPr/>
              </p:nvSpPr>
              <p:spPr bwMode="auto">
                <a:xfrm>
                  <a:off x="672" y="72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‘x’</a:t>
                  </a:r>
                </a:p>
              </p:txBody>
            </p:sp>
            <p:cxnSp>
              <p:nvCxnSpPr>
                <p:cNvPr id="37944" name="AutoShape 25"/>
                <p:cNvCxnSpPr>
                  <a:cxnSpLocks noChangeShapeType="1"/>
                  <a:stCxn id="37940" idx="4"/>
                  <a:endCxn id="37942" idx="0"/>
                </p:cNvCxnSpPr>
                <p:nvPr/>
              </p:nvCxnSpPr>
              <p:spPr bwMode="auto">
                <a:xfrm>
                  <a:off x="480" y="576"/>
                  <a:ext cx="0" cy="14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45" name="AutoShape 26"/>
                <p:cNvCxnSpPr>
                  <a:cxnSpLocks noChangeShapeType="1"/>
                  <a:stCxn id="37940" idx="3"/>
                  <a:endCxn id="37936" idx="0"/>
                </p:cNvCxnSpPr>
                <p:nvPr/>
              </p:nvCxnSpPr>
              <p:spPr bwMode="auto">
                <a:xfrm flipH="1">
                  <a:off x="192" y="548"/>
                  <a:ext cx="220" cy="1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46" name="AutoShape 27"/>
                <p:cNvCxnSpPr>
                  <a:cxnSpLocks noChangeShapeType="1"/>
                  <a:stCxn id="37940" idx="5"/>
                  <a:endCxn id="37943" idx="0"/>
                </p:cNvCxnSpPr>
                <p:nvPr/>
              </p:nvCxnSpPr>
              <p:spPr bwMode="auto">
                <a:xfrm>
                  <a:off x="548" y="548"/>
                  <a:ext cx="220" cy="17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899" name="Group 28"/>
              <p:cNvGrpSpPr>
                <a:grpSpLocks/>
              </p:cNvGrpSpPr>
              <p:nvPr/>
            </p:nvGrpSpPr>
            <p:grpSpPr bwMode="auto">
              <a:xfrm>
                <a:off x="0" y="1056"/>
                <a:ext cx="432" cy="576"/>
                <a:chOff x="0" y="0"/>
                <a:chExt cx="432" cy="576"/>
              </a:xfrm>
            </p:grpSpPr>
            <p:sp>
              <p:nvSpPr>
                <p:cNvPr id="37933" name="Oval 29"/>
                <p:cNvSpPr>
                  <a:spLocks noChangeArrowheads="1"/>
                </p:cNvSpPr>
                <p:nvPr/>
              </p:nvSpPr>
              <p:spPr bwMode="auto">
                <a:xfrm>
                  <a:off x="96" y="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A</a:t>
                  </a:r>
                </a:p>
              </p:txBody>
            </p:sp>
            <p:sp>
              <p:nvSpPr>
                <p:cNvPr id="256030" name="Text Box 30"/>
                <p:cNvSpPr txBox="1">
                  <a:spLocks noChangeArrowheads="1"/>
                </p:cNvSpPr>
                <p:nvPr/>
              </p:nvSpPr>
              <p:spPr bwMode="auto">
                <a:xfrm>
                  <a:off x="0" y="384"/>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1400" b="1">
                      <a:effectLst>
                        <a:outerShdw blurRad="38100" dist="38100" dir="2700000" algn="tl">
                          <a:srgbClr val="C0C0C0"/>
                        </a:outerShdw>
                      </a:effectLst>
                      <a:latin typeface="仿宋_GB2312" pitchFamily="49" charset="-122"/>
                      <a:ea typeface="仿宋_GB2312" pitchFamily="49" charset="-122"/>
                    </a:rPr>
                    <a:t>空表</a:t>
                  </a:r>
                  <a:endParaRPr lang="zh-CN" altLang="en-US" sz="1400">
                    <a:latin typeface="Times New Roman" pitchFamily="18" charset="0"/>
                  </a:endParaRPr>
                </a:p>
              </p:txBody>
            </p:sp>
          </p:grpSp>
          <p:grpSp>
            <p:nvGrpSpPr>
              <p:cNvPr id="37900" name="Group 31"/>
              <p:cNvGrpSpPr>
                <a:grpSpLocks/>
              </p:cNvGrpSpPr>
              <p:nvPr/>
            </p:nvGrpSpPr>
            <p:grpSpPr bwMode="auto">
              <a:xfrm>
                <a:off x="2776" y="0"/>
                <a:ext cx="1098" cy="1632"/>
                <a:chOff x="0" y="0"/>
                <a:chExt cx="1098" cy="1632"/>
              </a:xfrm>
            </p:grpSpPr>
            <p:sp>
              <p:nvSpPr>
                <p:cNvPr id="37908" name="Oval 32"/>
                <p:cNvSpPr>
                  <a:spLocks noChangeArrowheads="1"/>
                </p:cNvSpPr>
                <p:nvPr/>
              </p:nvSpPr>
              <p:spPr bwMode="auto">
                <a:xfrm>
                  <a:off x="336" y="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E</a:t>
                  </a:r>
                </a:p>
              </p:txBody>
            </p:sp>
            <p:sp>
              <p:nvSpPr>
                <p:cNvPr id="37909" name="Rectangle 33"/>
                <p:cNvSpPr>
                  <a:spLocks noChangeArrowheads="1"/>
                </p:cNvSpPr>
                <p:nvPr/>
              </p:nvSpPr>
              <p:spPr bwMode="auto">
                <a:xfrm>
                  <a:off x="438" y="120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5</a:t>
                  </a:r>
                </a:p>
              </p:txBody>
            </p:sp>
            <p:sp>
              <p:nvSpPr>
                <p:cNvPr id="256034" name="Text Box 34"/>
                <p:cNvSpPr txBox="1">
                  <a:spLocks noChangeArrowheads="1"/>
                </p:cNvSpPr>
                <p:nvPr/>
              </p:nvSpPr>
              <p:spPr bwMode="auto">
                <a:xfrm>
                  <a:off x="288" y="1440"/>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1400" b="1">
                      <a:effectLst>
                        <a:outerShdw blurRad="38100" dist="38100" dir="2700000" algn="tl">
                          <a:srgbClr val="C0C0C0"/>
                        </a:outerShdw>
                      </a:effectLst>
                      <a:latin typeface="仿宋_GB2312" pitchFamily="49" charset="-122"/>
                      <a:ea typeface="仿宋_GB2312" pitchFamily="49" charset="-122"/>
                    </a:rPr>
                    <a:t>再入表</a:t>
                  </a:r>
                  <a:endParaRPr lang="zh-CN" altLang="en-US" sz="1400">
                    <a:latin typeface="Times New Roman" pitchFamily="18" charset="0"/>
                  </a:endParaRPr>
                </a:p>
              </p:txBody>
            </p:sp>
            <p:sp>
              <p:nvSpPr>
                <p:cNvPr id="37911" name="Oval 35"/>
                <p:cNvSpPr>
                  <a:spLocks noChangeArrowheads="1"/>
                </p:cNvSpPr>
                <p:nvPr/>
              </p:nvSpPr>
              <p:spPr bwMode="auto">
                <a:xfrm>
                  <a:off x="624" y="33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D</a:t>
                  </a:r>
                </a:p>
              </p:txBody>
            </p:sp>
            <p:sp>
              <p:nvSpPr>
                <p:cNvPr id="37912" name="Rectangle 36"/>
                <p:cNvSpPr>
                  <a:spLocks noChangeArrowheads="1"/>
                </p:cNvSpPr>
                <p:nvPr/>
              </p:nvSpPr>
              <p:spPr bwMode="auto">
                <a:xfrm>
                  <a:off x="672" y="120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2</a:t>
                  </a:r>
                </a:p>
              </p:txBody>
            </p:sp>
            <p:sp>
              <p:nvSpPr>
                <p:cNvPr id="37913" name="Rectangle 37"/>
                <p:cNvSpPr>
                  <a:spLocks noChangeArrowheads="1"/>
                </p:cNvSpPr>
                <p:nvPr/>
              </p:nvSpPr>
              <p:spPr bwMode="auto">
                <a:xfrm>
                  <a:off x="906" y="120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‘x’</a:t>
                  </a:r>
                </a:p>
              </p:txBody>
            </p:sp>
            <p:sp>
              <p:nvSpPr>
                <p:cNvPr id="37914" name="Rectangle 38"/>
                <p:cNvSpPr>
                  <a:spLocks noChangeArrowheads="1"/>
                </p:cNvSpPr>
                <p:nvPr/>
              </p:nvSpPr>
              <p:spPr bwMode="auto">
                <a:xfrm>
                  <a:off x="432" y="912"/>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‘a’</a:t>
                  </a:r>
                </a:p>
              </p:txBody>
            </p:sp>
            <p:sp>
              <p:nvSpPr>
                <p:cNvPr id="37915" name="Rectangle 39"/>
                <p:cNvSpPr>
                  <a:spLocks noChangeArrowheads="1"/>
                </p:cNvSpPr>
                <p:nvPr/>
              </p:nvSpPr>
              <p:spPr bwMode="auto">
                <a:xfrm>
                  <a:off x="0"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6</a:t>
                  </a:r>
                </a:p>
              </p:txBody>
            </p:sp>
            <p:sp>
              <p:nvSpPr>
                <p:cNvPr id="37916" name="Oval 40"/>
                <p:cNvSpPr>
                  <a:spLocks noChangeArrowheads="1"/>
                </p:cNvSpPr>
                <p:nvPr/>
              </p:nvSpPr>
              <p:spPr bwMode="auto">
                <a:xfrm>
                  <a:off x="144" y="33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B</a:t>
                  </a:r>
                </a:p>
              </p:txBody>
            </p:sp>
            <p:sp>
              <p:nvSpPr>
                <p:cNvPr id="37917" name="Rectangle 41"/>
                <p:cNvSpPr>
                  <a:spLocks noChangeArrowheads="1"/>
                </p:cNvSpPr>
                <p:nvPr/>
              </p:nvSpPr>
              <p:spPr bwMode="auto">
                <a:xfrm>
                  <a:off x="228"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2</a:t>
                  </a:r>
                </a:p>
              </p:txBody>
            </p:sp>
            <p:cxnSp>
              <p:nvCxnSpPr>
                <p:cNvPr id="37918" name="AutoShape 42"/>
                <p:cNvCxnSpPr>
                  <a:cxnSpLocks noChangeShapeType="1"/>
                  <a:stCxn id="37916" idx="3"/>
                  <a:endCxn id="37915" idx="0"/>
                </p:cNvCxnSpPr>
                <p:nvPr/>
              </p:nvCxnSpPr>
              <p:spPr bwMode="auto">
                <a:xfrm flipH="1">
                  <a:off x="96" y="500"/>
                  <a:ext cx="76"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9" name="AutoShape 43"/>
                <p:cNvCxnSpPr>
                  <a:cxnSpLocks noChangeShapeType="1"/>
                  <a:stCxn id="37916" idx="5"/>
                  <a:endCxn id="37917" idx="0"/>
                </p:cNvCxnSpPr>
                <p:nvPr/>
              </p:nvCxnSpPr>
              <p:spPr bwMode="auto">
                <a:xfrm>
                  <a:off x="308" y="500"/>
                  <a:ext cx="16"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0" name="AutoShape 44"/>
                <p:cNvCxnSpPr>
                  <a:cxnSpLocks noChangeShapeType="1"/>
                  <a:stCxn id="37908" idx="3"/>
                  <a:endCxn id="37916" idx="0"/>
                </p:cNvCxnSpPr>
                <p:nvPr/>
              </p:nvCxnSpPr>
              <p:spPr bwMode="auto">
                <a:xfrm flipH="1">
                  <a:off x="240" y="205"/>
                  <a:ext cx="131" cy="13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1" name="AutoShape 45"/>
                <p:cNvCxnSpPr>
                  <a:cxnSpLocks noChangeShapeType="1"/>
                  <a:stCxn id="37908" idx="5"/>
                  <a:endCxn id="37911" idx="0"/>
                </p:cNvCxnSpPr>
                <p:nvPr/>
              </p:nvCxnSpPr>
              <p:spPr bwMode="auto">
                <a:xfrm>
                  <a:off x="541" y="205"/>
                  <a:ext cx="179" cy="13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22" name="Oval 46"/>
                <p:cNvSpPr>
                  <a:spLocks noChangeArrowheads="1"/>
                </p:cNvSpPr>
                <p:nvPr/>
              </p:nvSpPr>
              <p:spPr bwMode="auto">
                <a:xfrm>
                  <a:off x="528" y="62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C</a:t>
                  </a:r>
                </a:p>
              </p:txBody>
            </p:sp>
            <p:sp>
              <p:nvSpPr>
                <p:cNvPr id="37923" name="Oval 47"/>
                <p:cNvSpPr>
                  <a:spLocks noChangeArrowheads="1"/>
                </p:cNvSpPr>
                <p:nvPr/>
              </p:nvSpPr>
              <p:spPr bwMode="auto">
                <a:xfrm>
                  <a:off x="768" y="62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A</a:t>
                  </a:r>
                </a:p>
              </p:txBody>
            </p:sp>
            <p:cxnSp>
              <p:nvCxnSpPr>
                <p:cNvPr id="37924" name="AutoShape 48"/>
                <p:cNvCxnSpPr>
                  <a:cxnSpLocks noChangeShapeType="1"/>
                  <a:stCxn id="37911" idx="3"/>
                  <a:endCxn id="37922" idx="0"/>
                </p:cNvCxnSpPr>
                <p:nvPr/>
              </p:nvCxnSpPr>
              <p:spPr bwMode="auto">
                <a:xfrm flipH="1">
                  <a:off x="624" y="500"/>
                  <a:ext cx="28"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5" name="AutoShape 49"/>
                <p:cNvCxnSpPr>
                  <a:cxnSpLocks noChangeShapeType="1"/>
                  <a:stCxn id="37911" idx="5"/>
                  <a:endCxn id="37923" idx="0"/>
                </p:cNvCxnSpPr>
                <p:nvPr/>
              </p:nvCxnSpPr>
              <p:spPr bwMode="auto">
                <a:xfrm>
                  <a:off x="788" y="500"/>
                  <a:ext cx="76"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26" name="Oval 50"/>
                <p:cNvSpPr>
                  <a:spLocks noChangeArrowheads="1"/>
                </p:cNvSpPr>
                <p:nvPr/>
              </p:nvSpPr>
              <p:spPr bwMode="auto">
                <a:xfrm>
                  <a:off x="672" y="91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zh-CN" sz="1600"/>
                </a:p>
              </p:txBody>
            </p:sp>
            <p:cxnSp>
              <p:nvCxnSpPr>
                <p:cNvPr id="37927" name="AutoShape 51"/>
                <p:cNvCxnSpPr>
                  <a:cxnSpLocks noChangeShapeType="1"/>
                  <a:stCxn id="37922" idx="3"/>
                  <a:endCxn id="37914" idx="0"/>
                </p:cNvCxnSpPr>
                <p:nvPr/>
              </p:nvCxnSpPr>
              <p:spPr bwMode="auto">
                <a:xfrm flipH="1">
                  <a:off x="528" y="788"/>
                  <a:ext cx="28"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8" name="AutoShape 52"/>
                <p:cNvCxnSpPr>
                  <a:cxnSpLocks noChangeShapeType="1"/>
                  <a:stCxn id="37922" idx="5"/>
                  <a:endCxn id="37926" idx="0"/>
                </p:cNvCxnSpPr>
                <p:nvPr/>
              </p:nvCxnSpPr>
              <p:spPr bwMode="auto">
                <a:xfrm>
                  <a:off x="692" y="788"/>
                  <a:ext cx="76"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29" name="AutoShape 53"/>
                <p:cNvCxnSpPr>
                  <a:cxnSpLocks noChangeShapeType="1"/>
                  <a:stCxn id="37926" idx="3"/>
                  <a:endCxn id="37909" idx="0"/>
                </p:cNvCxnSpPr>
                <p:nvPr/>
              </p:nvCxnSpPr>
              <p:spPr bwMode="auto">
                <a:xfrm flipH="1">
                  <a:off x="534" y="1076"/>
                  <a:ext cx="166"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30" name="AutoShape 54"/>
                <p:cNvCxnSpPr>
                  <a:cxnSpLocks noChangeShapeType="1"/>
                  <a:stCxn id="37926" idx="4"/>
                  <a:endCxn id="37912" idx="0"/>
                </p:cNvCxnSpPr>
                <p:nvPr/>
              </p:nvCxnSpPr>
              <p:spPr bwMode="auto">
                <a:xfrm>
                  <a:off x="768" y="1104"/>
                  <a:ext cx="0" cy="96"/>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31" name="AutoShape 55"/>
                <p:cNvCxnSpPr>
                  <a:cxnSpLocks noChangeShapeType="1"/>
                  <a:stCxn id="37926" idx="5"/>
                  <a:endCxn id="37913" idx="0"/>
                </p:cNvCxnSpPr>
                <p:nvPr/>
              </p:nvCxnSpPr>
              <p:spPr bwMode="auto">
                <a:xfrm>
                  <a:off x="836" y="1076"/>
                  <a:ext cx="166" cy="12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32" name="AutoShape 56"/>
                <p:cNvCxnSpPr>
                  <a:cxnSpLocks noChangeShapeType="1"/>
                  <a:stCxn id="37911" idx="2"/>
                  <a:endCxn id="37916" idx="6"/>
                </p:cNvCxnSpPr>
                <p:nvPr/>
              </p:nvCxnSpPr>
              <p:spPr bwMode="auto">
                <a:xfrm flipH="1">
                  <a:off x="336" y="432"/>
                  <a:ext cx="288"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7901" name="Group 57"/>
              <p:cNvGrpSpPr>
                <a:grpSpLocks/>
              </p:cNvGrpSpPr>
              <p:nvPr/>
            </p:nvGrpSpPr>
            <p:grpSpPr bwMode="auto">
              <a:xfrm>
                <a:off x="4128" y="624"/>
                <a:ext cx="720" cy="1008"/>
                <a:chOff x="0" y="0"/>
                <a:chExt cx="720" cy="1008"/>
              </a:xfrm>
            </p:grpSpPr>
            <p:sp>
              <p:nvSpPr>
                <p:cNvPr id="37902" name="Oval 58"/>
                <p:cNvSpPr>
                  <a:spLocks noChangeArrowheads="1"/>
                </p:cNvSpPr>
                <p:nvPr/>
              </p:nvSpPr>
              <p:spPr bwMode="auto">
                <a:xfrm>
                  <a:off x="240" y="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D</a:t>
                  </a:r>
                </a:p>
              </p:txBody>
            </p:sp>
            <p:sp>
              <p:nvSpPr>
                <p:cNvPr id="37903" name="Rectangle 59"/>
                <p:cNvSpPr>
                  <a:spLocks noChangeArrowheads="1"/>
                </p:cNvSpPr>
                <p:nvPr/>
              </p:nvSpPr>
              <p:spPr bwMode="auto">
                <a:xfrm>
                  <a:off x="0"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2000"/>
                    <a:t>6</a:t>
                  </a:r>
                </a:p>
              </p:txBody>
            </p:sp>
            <p:sp>
              <p:nvSpPr>
                <p:cNvPr id="37904" name="Rectangle 60"/>
                <p:cNvSpPr>
                  <a:spLocks noChangeArrowheads="1"/>
                </p:cNvSpPr>
                <p:nvPr/>
              </p:nvSpPr>
              <p:spPr bwMode="auto">
                <a:xfrm>
                  <a:off x="0" y="624"/>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t>3</a:t>
                  </a:r>
                </a:p>
              </p:txBody>
            </p:sp>
            <p:cxnSp>
              <p:nvCxnSpPr>
                <p:cNvPr id="37905" name="AutoShape 61"/>
                <p:cNvCxnSpPr>
                  <a:cxnSpLocks noChangeShapeType="1"/>
                  <a:stCxn id="37902" idx="4"/>
                  <a:endCxn id="37904" idx="0"/>
                </p:cNvCxnSpPr>
                <p:nvPr/>
              </p:nvCxnSpPr>
              <p:spPr bwMode="auto">
                <a:xfrm flipH="1">
                  <a:off x="96" y="240"/>
                  <a:ext cx="264" cy="38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62" name="Text Box 62"/>
                <p:cNvSpPr txBox="1">
                  <a:spLocks noChangeArrowheads="1"/>
                </p:cNvSpPr>
                <p:nvPr/>
              </p:nvSpPr>
              <p:spPr bwMode="auto">
                <a:xfrm>
                  <a:off x="144" y="816"/>
                  <a:ext cx="5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1400" b="1">
                      <a:effectLst>
                        <a:outerShdw blurRad="38100" dist="38100" dir="2700000" algn="tl">
                          <a:srgbClr val="C0C0C0"/>
                        </a:outerShdw>
                      </a:effectLst>
                      <a:latin typeface="仿宋_GB2312" pitchFamily="49" charset="-122"/>
                      <a:ea typeface="仿宋_GB2312" pitchFamily="49" charset="-122"/>
                    </a:rPr>
                    <a:t>递归表</a:t>
                  </a:r>
                  <a:endParaRPr lang="zh-CN" altLang="en-US" sz="1400">
                    <a:latin typeface="Times New Roman" pitchFamily="18" charset="0"/>
                  </a:endParaRPr>
                </a:p>
              </p:txBody>
            </p:sp>
            <p:cxnSp>
              <p:nvCxnSpPr>
                <p:cNvPr id="37907" name="AutoShape 63"/>
                <p:cNvCxnSpPr>
                  <a:cxnSpLocks noChangeShapeType="1"/>
                  <a:stCxn id="37902" idx="5"/>
                  <a:endCxn id="37902" idx="7"/>
                </p:cNvCxnSpPr>
                <p:nvPr/>
              </p:nvCxnSpPr>
              <p:spPr bwMode="auto">
                <a:xfrm rot="5400000" flipH="1" flipV="1">
                  <a:off x="360" y="118"/>
                  <a:ext cx="170" cy="1"/>
                </a:xfrm>
                <a:prstGeom prst="curvedConnector5">
                  <a:avLst>
                    <a:gd name="adj1" fmla="val -46472"/>
                    <a:gd name="adj2" fmla="val 28300000"/>
                    <a:gd name="adj3" fmla="val 171176"/>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sp>
        <p:nvSpPr>
          <p:cNvPr id="256064" name="AutoShape 64"/>
          <p:cNvSpPr>
            <a:spLocks noChangeArrowheads="1"/>
          </p:cNvSpPr>
          <p:nvPr/>
        </p:nvSpPr>
        <p:spPr bwMode="auto">
          <a:xfrm>
            <a:off x="7010400" y="2667000"/>
            <a:ext cx="1752600" cy="990600"/>
          </a:xfrm>
          <a:prstGeom prst="wedgeRoundRectCallout">
            <a:avLst>
              <a:gd name="adj1" fmla="val -71468"/>
              <a:gd name="adj2" fmla="val 144870"/>
              <a:gd name="adj3" fmla="val 16667"/>
            </a:avLst>
          </a:prstGeom>
          <a:solidFill>
            <a:schemeClr val="folHlink">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a:latin typeface="Times New Roman" panose="02020603050405020304" pitchFamily="18" charset="0"/>
              </a:rPr>
              <a:t>子表结点用圈表示， 原子结点用方框表示</a:t>
            </a:r>
          </a:p>
        </p:txBody>
      </p:sp>
      <p:sp>
        <p:nvSpPr>
          <p:cNvPr id="37894"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9F440E4-4828-4632-B62D-4134BF96475B}"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ppt_x"/>
                                          </p:val>
                                        </p:tav>
                                        <p:tav tm="100000">
                                          <p:val>
                                            <p:strVal val="#ppt_x"/>
                                          </p:val>
                                        </p:tav>
                                      </p:tavLst>
                                    </p:anim>
                                    <p:anim calcmode="lin" valueType="num">
                                      <p:cBhvr additive="base">
                                        <p:cTn id="8" dur="500" fill="hold"/>
                                        <p:tgtEl>
                                          <p:spTgt spid="2560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56064"/>
                                        </p:tgtEl>
                                        <p:attrNameLst>
                                          <p:attrName>style.visibility</p:attrName>
                                        </p:attrNameLst>
                                      </p:cBhvr>
                                      <p:to>
                                        <p:strVal val="visible"/>
                                      </p:to>
                                    </p:set>
                                    <p:animEffect transition="in" filter="diamond(in)">
                                      <p:cBhvr>
                                        <p:cTn id="13" dur="500"/>
                                        <p:tgtEl>
                                          <p:spTgt spid="256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 </a:t>
            </a:r>
            <a:r>
              <a:rPr lang="zh-CN" altLang="en-US" smtClean="0"/>
              <a:t>广义表的存储结构</a:t>
            </a:r>
          </a:p>
        </p:txBody>
      </p:sp>
      <p:sp>
        <p:nvSpPr>
          <p:cNvPr id="257027" name="Rectangle 3"/>
          <p:cNvSpPr>
            <a:spLocks noGrp="1" noChangeArrowheads="1"/>
          </p:cNvSpPr>
          <p:nvPr>
            <p:ph type="body" idx="1"/>
          </p:nvPr>
        </p:nvSpPr>
        <p:spPr>
          <a:xfrm>
            <a:off x="500063" y="1104900"/>
            <a:ext cx="8229600" cy="4262438"/>
          </a:xfrm>
        </p:spPr>
        <p:txBody>
          <a:bodyPr/>
          <a:lstStyle/>
          <a:p>
            <a:pPr eaLnBrk="1" hangingPunct="1">
              <a:lnSpc>
                <a:spcPct val="125000"/>
              </a:lnSpc>
              <a:buFont typeface="Wingdings" panose="05000000000000000000" pitchFamily="2" charset="2"/>
              <a:buNone/>
              <a:defRPr/>
            </a:pPr>
            <a:r>
              <a:rPr lang="en-US" altLang="zh-CN" dirty="0" smtClean="0">
                <a:latin typeface="宋体" pitchFamily="2" charset="-122"/>
              </a:rPr>
              <a:t>		</a:t>
            </a:r>
            <a:r>
              <a:rPr lang="zh-CN" altLang="en-US" sz="2400" dirty="0" smtClean="0">
                <a:latin typeface="宋体" pitchFamily="2" charset="-122"/>
              </a:rPr>
              <a:t>由于广义表的元素类型不同，难以用顺序结构表示，常用链接存储方法存储广义表，并称之为广义链表。</a:t>
            </a:r>
          </a:p>
          <a:p>
            <a:pPr eaLnBrk="1" hangingPunct="1">
              <a:lnSpc>
                <a:spcPct val="125000"/>
              </a:lnSpc>
              <a:spcBef>
                <a:spcPct val="0"/>
              </a:spcBef>
              <a:buFont typeface="Wingdings" panose="05000000000000000000" pitchFamily="2" charset="2"/>
              <a:buNone/>
              <a:defRPr/>
            </a:pPr>
            <a:r>
              <a:rPr lang="zh-CN" altLang="en-US" sz="2400" dirty="0" smtClean="0">
                <a:latin typeface="宋体" pitchFamily="2" charset="-122"/>
              </a:rPr>
              <a:t>		广义表中有两种数据元素，原子或子表，需要两种结构的结点：一种是表结点，一种是原子结点。</a:t>
            </a:r>
          </a:p>
          <a:p>
            <a:pPr eaLnBrk="1" hangingPunct="1">
              <a:defRPr/>
            </a:pPr>
            <a:r>
              <a:rPr lang="zh-CN" altLang="en-US" sz="2400" dirty="0" smtClean="0">
                <a:latin typeface="宋体" pitchFamily="2" charset="-122"/>
              </a:rPr>
              <a:t>扩展的线性链表表示法</a:t>
            </a:r>
          </a:p>
          <a:p>
            <a:pPr lvl="1" eaLnBrk="1" hangingPunct="1">
              <a:defRPr/>
            </a:pPr>
            <a:r>
              <a:rPr lang="zh-CN" altLang="en-US" sz="2400" dirty="0" smtClean="0">
                <a:latin typeface="宋体" pitchFamily="2" charset="-122"/>
                <a:cs typeface="+mn-cs"/>
              </a:rPr>
              <a:t>表结点由三个域组成：标志域、表头指针域和下一个元素的指针域；</a:t>
            </a:r>
          </a:p>
          <a:p>
            <a:pPr lvl="1" eaLnBrk="1" hangingPunct="1">
              <a:defRPr/>
            </a:pPr>
            <a:r>
              <a:rPr lang="zh-CN" altLang="en-US" sz="2400" dirty="0" smtClean="0">
                <a:latin typeface="宋体" pitchFamily="2" charset="-122"/>
                <a:cs typeface="+mn-cs"/>
              </a:rPr>
              <a:t>原子结点的三个域为：标志域、值域和下一个元素的指针域。</a:t>
            </a:r>
          </a:p>
        </p:txBody>
      </p:sp>
      <p:grpSp>
        <p:nvGrpSpPr>
          <p:cNvPr id="38916" name="Group 4"/>
          <p:cNvGrpSpPr>
            <a:grpSpLocks/>
          </p:cNvGrpSpPr>
          <p:nvPr/>
        </p:nvGrpSpPr>
        <p:grpSpPr bwMode="auto">
          <a:xfrm>
            <a:off x="1524000" y="5543550"/>
            <a:ext cx="6400800" cy="747713"/>
            <a:chOff x="0" y="0"/>
            <a:chExt cx="4032" cy="471"/>
          </a:xfrm>
        </p:grpSpPr>
        <p:grpSp>
          <p:nvGrpSpPr>
            <p:cNvPr id="38918" name="Group 5"/>
            <p:cNvGrpSpPr>
              <a:grpSpLocks/>
            </p:cNvGrpSpPr>
            <p:nvPr/>
          </p:nvGrpSpPr>
          <p:grpSpPr bwMode="auto">
            <a:xfrm>
              <a:off x="0" y="0"/>
              <a:ext cx="1788" cy="471"/>
              <a:chOff x="0" y="0"/>
              <a:chExt cx="1788" cy="471"/>
            </a:xfrm>
          </p:grpSpPr>
          <p:sp>
            <p:nvSpPr>
              <p:cNvPr id="38929" name="Rectangle 6"/>
              <p:cNvSpPr>
                <a:spLocks noChangeArrowheads="1"/>
              </p:cNvSpPr>
              <p:nvPr/>
            </p:nvSpPr>
            <p:spPr bwMode="auto">
              <a:xfrm>
                <a:off x="576" y="24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a:latin typeface="Times New Roman" panose="02020603050405020304" pitchFamily="18" charset="0"/>
                    <a:ea typeface="楷体_GB2312" pitchFamily="49" charset="-122"/>
                  </a:rPr>
                  <a:t>表结点</a:t>
                </a:r>
              </a:p>
            </p:txBody>
          </p:sp>
          <p:grpSp>
            <p:nvGrpSpPr>
              <p:cNvPr id="38930" name="Group 7"/>
              <p:cNvGrpSpPr>
                <a:grpSpLocks/>
              </p:cNvGrpSpPr>
              <p:nvPr/>
            </p:nvGrpSpPr>
            <p:grpSpPr bwMode="auto">
              <a:xfrm>
                <a:off x="0" y="0"/>
                <a:ext cx="1788" cy="240"/>
                <a:chOff x="0" y="0"/>
                <a:chExt cx="1788" cy="384"/>
              </a:xfrm>
            </p:grpSpPr>
            <p:sp>
              <p:nvSpPr>
                <p:cNvPr id="38931" name="Rectangle 8"/>
                <p:cNvSpPr>
                  <a:spLocks noChangeArrowheads="1"/>
                </p:cNvSpPr>
                <p:nvPr/>
              </p:nvSpPr>
              <p:spPr bwMode="auto">
                <a:xfrm flipV="1">
                  <a:off x="1305" y="0"/>
                  <a:ext cx="48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  tp</a:t>
                  </a:r>
                </a:p>
              </p:txBody>
            </p:sp>
            <p:sp>
              <p:nvSpPr>
                <p:cNvPr id="38932" name="Rectangle 9"/>
                <p:cNvSpPr>
                  <a:spLocks noChangeArrowheads="1"/>
                </p:cNvSpPr>
                <p:nvPr/>
              </p:nvSpPr>
              <p:spPr bwMode="auto">
                <a:xfrm flipV="1">
                  <a:off x="728" y="0"/>
                  <a:ext cx="5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  hp</a:t>
                  </a:r>
                </a:p>
              </p:txBody>
            </p:sp>
            <p:sp>
              <p:nvSpPr>
                <p:cNvPr id="38933" name="Rectangle 10"/>
                <p:cNvSpPr>
                  <a:spLocks noChangeArrowheads="1"/>
                </p:cNvSpPr>
                <p:nvPr/>
              </p:nvSpPr>
              <p:spPr bwMode="auto">
                <a:xfrm flipV="1">
                  <a:off x="0" y="0"/>
                  <a:ext cx="7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 tag=1</a:t>
                  </a:r>
                </a:p>
              </p:txBody>
            </p:sp>
            <p:sp>
              <p:nvSpPr>
                <p:cNvPr id="38934" name="Line 11"/>
                <p:cNvSpPr>
                  <a:spLocks noChangeShapeType="1"/>
                </p:cNvSpPr>
                <p:nvPr/>
              </p:nvSpPr>
              <p:spPr bwMode="auto">
                <a:xfrm flipV="1">
                  <a:off x="0" y="384"/>
                  <a:ext cx="17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5" name="Line 12"/>
                <p:cNvSpPr>
                  <a:spLocks noChangeShapeType="1"/>
                </p:cNvSpPr>
                <p:nvPr/>
              </p:nvSpPr>
              <p:spPr bwMode="auto">
                <a:xfrm flipV="1">
                  <a:off x="0" y="11"/>
                  <a:ext cx="17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6" name="Line 13"/>
                <p:cNvSpPr>
                  <a:spLocks noChangeShapeType="1"/>
                </p:cNvSpPr>
                <p:nvPr/>
              </p:nvSpPr>
              <p:spPr bwMode="auto">
                <a:xfrm flipV="1">
                  <a:off x="0" y="0"/>
                  <a:ext cx="0" cy="38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7" name="Line 14"/>
                <p:cNvSpPr>
                  <a:spLocks noChangeShapeType="1"/>
                </p:cNvSpPr>
                <p:nvPr/>
              </p:nvSpPr>
              <p:spPr bwMode="auto">
                <a:xfrm flipV="1">
                  <a:off x="728" y="0"/>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8" name="Line 15"/>
                <p:cNvSpPr>
                  <a:spLocks noChangeShapeType="1"/>
                </p:cNvSpPr>
                <p:nvPr/>
              </p:nvSpPr>
              <p:spPr bwMode="auto">
                <a:xfrm flipV="1">
                  <a:off x="1305" y="0"/>
                  <a:ext cx="0" cy="3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9" name="Line 16"/>
                <p:cNvSpPr>
                  <a:spLocks noChangeShapeType="1"/>
                </p:cNvSpPr>
                <p:nvPr/>
              </p:nvSpPr>
              <p:spPr bwMode="auto">
                <a:xfrm flipV="1">
                  <a:off x="1788" y="0"/>
                  <a:ext cx="0" cy="38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8919" name="Rectangle 17"/>
            <p:cNvSpPr>
              <a:spLocks noChangeArrowheads="1"/>
            </p:cNvSpPr>
            <p:nvPr/>
          </p:nvSpPr>
          <p:spPr bwMode="auto">
            <a:xfrm>
              <a:off x="2544" y="240"/>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1800" b="1">
                  <a:latin typeface="Times New Roman" panose="02020603050405020304" pitchFamily="18" charset="0"/>
                  <a:ea typeface="楷体_GB2312" pitchFamily="49" charset="-122"/>
                </a:rPr>
                <a:t>原子结点</a:t>
              </a:r>
            </a:p>
          </p:txBody>
        </p:sp>
        <p:sp>
          <p:nvSpPr>
            <p:cNvPr id="38920" name="Rectangle 18"/>
            <p:cNvSpPr>
              <a:spLocks noChangeArrowheads="1"/>
            </p:cNvSpPr>
            <p:nvPr/>
          </p:nvSpPr>
          <p:spPr bwMode="auto">
            <a:xfrm flipV="1">
              <a:off x="2107" y="0"/>
              <a:ext cx="79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400"/>
                <a:t> tag=0</a:t>
              </a:r>
            </a:p>
          </p:txBody>
        </p:sp>
        <p:sp>
          <p:nvSpPr>
            <p:cNvPr id="38921" name="Line 19"/>
            <p:cNvSpPr>
              <a:spLocks noChangeShapeType="1"/>
            </p:cNvSpPr>
            <p:nvPr/>
          </p:nvSpPr>
          <p:spPr bwMode="auto">
            <a:xfrm flipV="1">
              <a:off x="2107" y="240"/>
              <a:ext cx="192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2" name="Line 20"/>
            <p:cNvSpPr>
              <a:spLocks noChangeShapeType="1"/>
            </p:cNvSpPr>
            <p:nvPr/>
          </p:nvSpPr>
          <p:spPr bwMode="auto">
            <a:xfrm flipV="1">
              <a:off x="2112" y="0"/>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3" name="Line 21"/>
            <p:cNvSpPr>
              <a:spLocks noChangeShapeType="1"/>
            </p:cNvSpPr>
            <p:nvPr/>
          </p:nvSpPr>
          <p:spPr bwMode="auto">
            <a:xfrm flipV="1">
              <a:off x="2107" y="0"/>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4" name="Line 22"/>
            <p:cNvSpPr>
              <a:spLocks noChangeShapeType="1"/>
            </p:cNvSpPr>
            <p:nvPr/>
          </p:nvSpPr>
          <p:spPr bwMode="auto">
            <a:xfrm flipV="1">
              <a:off x="3408" y="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5" name="Line 23"/>
            <p:cNvSpPr>
              <a:spLocks noChangeShapeType="1"/>
            </p:cNvSpPr>
            <p:nvPr/>
          </p:nvSpPr>
          <p:spPr bwMode="auto">
            <a:xfrm flipV="1">
              <a:off x="4032" y="0"/>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6" name="Rectangle 24"/>
            <p:cNvSpPr>
              <a:spLocks noChangeArrowheads="1"/>
            </p:cNvSpPr>
            <p:nvPr/>
          </p:nvSpPr>
          <p:spPr bwMode="auto">
            <a:xfrm>
              <a:off x="3600" y="28"/>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600"/>
                <a:t> </a:t>
              </a:r>
              <a:r>
                <a:rPr lang="en-US" altLang="zh-CN" sz="1600" b="1"/>
                <a:t>tp</a:t>
              </a:r>
            </a:p>
          </p:txBody>
        </p:sp>
        <p:sp>
          <p:nvSpPr>
            <p:cNvPr id="38927" name="Rectangle 25"/>
            <p:cNvSpPr>
              <a:spLocks noChangeArrowheads="1"/>
            </p:cNvSpPr>
            <p:nvPr/>
          </p:nvSpPr>
          <p:spPr bwMode="auto">
            <a:xfrm>
              <a:off x="2928" y="28"/>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600" b="1"/>
                <a:t>atom</a:t>
              </a:r>
            </a:p>
          </p:txBody>
        </p:sp>
        <p:sp>
          <p:nvSpPr>
            <p:cNvPr id="38928" name="Line 26"/>
            <p:cNvSpPr>
              <a:spLocks noChangeShapeType="1"/>
            </p:cNvSpPr>
            <p:nvPr/>
          </p:nvSpPr>
          <p:spPr bwMode="auto">
            <a:xfrm flipV="1">
              <a:off x="2784" y="0"/>
              <a:ext cx="0" cy="2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17"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AC69717-C339-4D88-9FF3-10DE68953A1E}"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广义表的存储结构</a:t>
            </a:r>
          </a:p>
        </p:txBody>
      </p:sp>
      <p:sp>
        <p:nvSpPr>
          <p:cNvPr id="258051" name="Rectangle 3"/>
          <p:cNvSpPr>
            <a:spLocks noChangeArrowheads="1"/>
          </p:cNvSpPr>
          <p:nvPr/>
        </p:nvSpPr>
        <p:spPr bwMode="auto">
          <a:xfrm>
            <a:off x="1600200" y="1905000"/>
            <a:ext cx="6400800" cy="2844800"/>
          </a:xfrm>
          <a:prstGeom prst="rect">
            <a:avLst/>
          </a:prstGeom>
          <a:solidFill>
            <a:srgbClr val="0099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t>typedef   enum{atom,list}elemtag;</a:t>
            </a:r>
          </a:p>
          <a:p>
            <a:pPr eaLnBrk="1" hangingPunct="1">
              <a:defRPr/>
            </a:pPr>
            <a:r>
              <a:rPr lang="en-US" altLang="zh-CN" sz="2000"/>
              <a:t>typedef struct GLnode{</a:t>
            </a:r>
          </a:p>
          <a:p>
            <a:pPr eaLnBrk="1" hangingPunct="1">
              <a:defRPr/>
            </a:pPr>
            <a:r>
              <a:rPr lang="en-US" altLang="zh-CN" sz="2000"/>
              <a:t>       Elemtag      tag;</a:t>
            </a:r>
          </a:p>
          <a:p>
            <a:pPr eaLnBrk="1" hangingPunct="1">
              <a:defRPr/>
            </a:pPr>
            <a:r>
              <a:rPr lang="en-US" altLang="zh-CN" sz="2000"/>
              <a:t>       </a:t>
            </a:r>
            <a:r>
              <a:rPr lang="en-US" altLang="zh-CN" sz="2000" b="1">
                <a:solidFill>
                  <a:srgbClr val="FF0000"/>
                </a:solidFill>
                <a:effectLst>
                  <a:outerShdw blurRad="38100" dist="38100" dir="2700000" algn="tl">
                    <a:srgbClr val="000000"/>
                  </a:outerShdw>
                </a:effectLst>
              </a:rPr>
              <a:t>union</a:t>
            </a:r>
            <a:r>
              <a:rPr lang="en-US" altLang="zh-CN" sz="2000"/>
              <a:t>{</a:t>
            </a:r>
          </a:p>
          <a:p>
            <a:pPr eaLnBrk="1" hangingPunct="1">
              <a:defRPr/>
            </a:pPr>
            <a:r>
              <a:rPr lang="en-US" altLang="zh-CN" sz="2000"/>
              <a:t>            AtomType  atom;</a:t>
            </a:r>
          </a:p>
          <a:p>
            <a:pPr eaLnBrk="1" hangingPunct="1">
              <a:defRPr/>
            </a:pPr>
            <a:r>
              <a:rPr lang="en-US" altLang="zh-CN" sz="2000"/>
              <a:t>            struct  GLnode  *hp;   </a:t>
            </a:r>
            <a:r>
              <a:rPr lang="en-US" altLang="zh-CN" sz="2000">
                <a:solidFill>
                  <a:schemeClr val="accent2"/>
                </a:solidFill>
              </a:rPr>
              <a:t>//</a:t>
            </a:r>
            <a:r>
              <a:rPr lang="zh-CN" altLang="en-US" sz="2000">
                <a:solidFill>
                  <a:schemeClr val="accent2"/>
                </a:solidFill>
              </a:rPr>
              <a:t>表结点的表头指针</a:t>
            </a:r>
          </a:p>
          <a:p>
            <a:pPr eaLnBrk="1" hangingPunct="1">
              <a:defRPr/>
            </a:pPr>
            <a:r>
              <a:rPr lang="zh-CN" altLang="en-US" sz="2000"/>
              <a:t>         </a:t>
            </a:r>
            <a:r>
              <a:rPr lang="en-US" altLang="zh-CN" sz="2000"/>
              <a:t>};</a:t>
            </a:r>
          </a:p>
          <a:p>
            <a:pPr eaLnBrk="1" hangingPunct="1">
              <a:defRPr/>
            </a:pPr>
            <a:r>
              <a:rPr lang="en-US" altLang="zh-CN" sz="2000">
                <a:solidFill>
                  <a:srgbClr val="336600"/>
                </a:solidFill>
              </a:rPr>
              <a:t>        </a:t>
            </a:r>
            <a:r>
              <a:rPr lang="en-US" altLang="zh-CN" sz="2000"/>
              <a:t>struct   GLnode      *tp;   </a:t>
            </a:r>
            <a:r>
              <a:rPr lang="en-US" altLang="zh-CN" sz="2000">
                <a:solidFill>
                  <a:schemeClr val="accent2"/>
                </a:solidFill>
              </a:rPr>
              <a:t>// </a:t>
            </a:r>
            <a:r>
              <a:rPr lang="zh-CN" altLang="en-US" sz="2000">
                <a:solidFill>
                  <a:schemeClr val="accent2"/>
                </a:solidFill>
              </a:rPr>
              <a:t>指向下一个元素结点</a:t>
            </a:r>
          </a:p>
          <a:p>
            <a:pPr eaLnBrk="1" hangingPunct="1">
              <a:defRPr/>
            </a:pPr>
            <a:r>
              <a:rPr lang="en-US" altLang="zh-CN" sz="2000"/>
              <a:t>} *</a:t>
            </a:r>
            <a:r>
              <a:rPr lang="en-US" altLang="zh-CN" sz="2000" b="1">
                <a:solidFill>
                  <a:srgbClr val="FF0000"/>
                </a:solidFill>
                <a:effectLst>
                  <a:outerShdw blurRad="38100" dist="38100" dir="2700000" algn="tl">
                    <a:srgbClr val="000000"/>
                  </a:outerShdw>
                </a:effectLst>
              </a:rPr>
              <a:t>GList</a:t>
            </a:r>
            <a:r>
              <a:rPr lang="en-US" altLang="zh-CN" sz="2000"/>
              <a:t>;</a:t>
            </a:r>
          </a:p>
        </p:txBody>
      </p:sp>
      <p:sp>
        <p:nvSpPr>
          <p:cNvPr id="3994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E62404E-EA7C-47F2-ACB1-4825B7D03D8C}"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广义表的存储结构</a:t>
            </a:r>
          </a:p>
        </p:txBody>
      </p:sp>
      <p:sp>
        <p:nvSpPr>
          <p:cNvPr id="40963" name="Rectangle 3"/>
          <p:cNvSpPr>
            <a:spLocks noGrp="1" noChangeArrowheads="1"/>
          </p:cNvSpPr>
          <p:nvPr>
            <p:ph type="body" idx="1"/>
          </p:nvPr>
        </p:nvSpPr>
        <p:spPr>
          <a:xfrm>
            <a:off x="457200" y="1192213"/>
            <a:ext cx="8229600" cy="5197475"/>
          </a:xfrm>
        </p:spPr>
        <p:txBody>
          <a:bodyPr/>
          <a:lstStyle/>
          <a:p>
            <a:pPr eaLnBrk="1" hangingPunct="1"/>
            <a:r>
              <a:rPr lang="zh-CN" altLang="en-US" smtClean="0"/>
              <a:t>广义表的运算</a:t>
            </a:r>
          </a:p>
          <a:p>
            <a:pPr lvl="1" eaLnBrk="1" hangingPunct="1"/>
            <a:r>
              <a:rPr lang="zh-CN" altLang="en-US" sz="2400" smtClean="0"/>
              <a:t>创建空的广义表</a:t>
            </a:r>
            <a:r>
              <a:rPr lang="en-US" altLang="zh-CN" sz="2400" smtClean="0"/>
              <a:t>: initGList(&amp;L);</a:t>
            </a:r>
          </a:p>
          <a:p>
            <a:pPr lvl="1" eaLnBrk="1" hangingPunct="1"/>
            <a:r>
              <a:rPr lang="zh-CN" altLang="en-US" sz="2400" smtClean="0"/>
              <a:t>销毁广义表</a:t>
            </a:r>
            <a:r>
              <a:rPr lang="en-US" altLang="zh-CN" sz="2400" smtClean="0"/>
              <a:t>: destroyGList(&amp;L);</a:t>
            </a:r>
          </a:p>
          <a:p>
            <a:pPr lvl="1" eaLnBrk="1" hangingPunct="1"/>
            <a:r>
              <a:rPr lang="zh-CN" altLang="en-US" sz="2400" smtClean="0"/>
              <a:t>复制广义表</a:t>
            </a:r>
            <a:r>
              <a:rPr lang="en-US" altLang="zh-CN" sz="2400" smtClean="0"/>
              <a:t>: copyGList(&amp;T, L);</a:t>
            </a:r>
          </a:p>
          <a:p>
            <a:pPr lvl="1" eaLnBrk="1" hangingPunct="1"/>
            <a:r>
              <a:rPr lang="zh-CN" altLang="en-US" sz="2400" smtClean="0"/>
              <a:t>求广义表的长度</a:t>
            </a:r>
            <a:r>
              <a:rPr lang="en-US" altLang="zh-CN" sz="2400" smtClean="0"/>
              <a:t>: length(L);</a:t>
            </a:r>
          </a:p>
          <a:p>
            <a:pPr lvl="1" eaLnBrk="1" hangingPunct="1"/>
            <a:r>
              <a:rPr lang="zh-CN" altLang="en-US" sz="2400" smtClean="0"/>
              <a:t>求广义表的深度</a:t>
            </a:r>
            <a:r>
              <a:rPr lang="en-US" altLang="zh-CN" sz="2400" smtClean="0"/>
              <a:t>: depth(L);</a:t>
            </a:r>
          </a:p>
          <a:p>
            <a:pPr lvl="1" eaLnBrk="1" hangingPunct="1"/>
            <a:r>
              <a:rPr lang="zh-CN" altLang="en-US" sz="2400" smtClean="0"/>
              <a:t>求广义表的表头</a:t>
            </a:r>
            <a:r>
              <a:rPr lang="en-US" altLang="zh-CN" sz="2400" smtClean="0"/>
              <a:t>: getHead(L);</a:t>
            </a:r>
          </a:p>
          <a:p>
            <a:pPr lvl="1" eaLnBrk="1" hangingPunct="1"/>
            <a:r>
              <a:rPr lang="zh-CN" altLang="en-US" sz="2400" smtClean="0"/>
              <a:t>求广义表的表尾</a:t>
            </a:r>
            <a:r>
              <a:rPr lang="en-US" altLang="zh-CN" sz="2400" smtClean="0"/>
              <a:t>: getTail(L);</a:t>
            </a:r>
          </a:p>
          <a:p>
            <a:pPr lvl="1" eaLnBrk="1" hangingPunct="1"/>
            <a:r>
              <a:rPr lang="zh-CN" altLang="en-US" sz="2400" smtClean="0"/>
              <a:t>插入一个元素使其成为新的表头</a:t>
            </a:r>
            <a:r>
              <a:rPr lang="en-US" altLang="zh-CN" sz="2400" smtClean="0"/>
              <a:t>: insertFirst(&amp;L, e);</a:t>
            </a:r>
          </a:p>
          <a:p>
            <a:pPr lvl="1" eaLnBrk="1" hangingPunct="1"/>
            <a:r>
              <a:rPr lang="zh-CN" altLang="en-US" sz="2400" smtClean="0"/>
              <a:t>删除表头元素</a:t>
            </a:r>
            <a:r>
              <a:rPr lang="en-US" altLang="zh-CN" sz="2400" smtClean="0"/>
              <a:t>: deleteFirst(&amp;L, &amp;e);</a:t>
            </a:r>
          </a:p>
          <a:p>
            <a:pPr lvl="1" eaLnBrk="1" hangingPunct="1"/>
            <a:r>
              <a:rPr lang="zh-CN" altLang="en-US" sz="2400" smtClean="0"/>
              <a:t>判断表是否空</a:t>
            </a:r>
            <a:r>
              <a:rPr lang="en-US" altLang="zh-CN" sz="2400" smtClean="0"/>
              <a:t>: isEmpty(L);</a:t>
            </a:r>
          </a:p>
        </p:txBody>
      </p:sp>
      <p:sp>
        <p:nvSpPr>
          <p:cNvPr id="40964"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52E16E7-27A5-455D-9B7E-FEC5C0BF40A4}"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广义表的存储结构</a:t>
            </a:r>
          </a:p>
        </p:txBody>
      </p:sp>
      <p:sp>
        <p:nvSpPr>
          <p:cNvPr id="41987" name="Rectangle 3"/>
          <p:cNvSpPr>
            <a:spLocks noGrp="1" noChangeArrowheads="1"/>
          </p:cNvSpPr>
          <p:nvPr>
            <p:ph type="body" idx="1"/>
          </p:nvPr>
        </p:nvSpPr>
        <p:spPr>
          <a:xfrm>
            <a:off x="457200" y="1600200"/>
            <a:ext cx="8229600" cy="722313"/>
          </a:xfrm>
        </p:spPr>
        <p:txBody>
          <a:bodyPr/>
          <a:lstStyle/>
          <a:p>
            <a:pPr eaLnBrk="1" hangingPunct="1"/>
            <a:r>
              <a:rPr lang="zh-CN" altLang="en-US" smtClean="0"/>
              <a:t>广义表作为</a:t>
            </a:r>
            <a:r>
              <a:rPr lang="en-US" altLang="zh-CN" smtClean="0"/>
              <a:t>ADT</a:t>
            </a:r>
          </a:p>
          <a:p>
            <a:pPr eaLnBrk="1" hangingPunct="1"/>
            <a:endParaRPr lang="en-US" altLang="zh-CN" smtClean="0"/>
          </a:p>
        </p:txBody>
      </p:sp>
      <p:sp>
        <p:nvSpPr>
          <p:cNvPr id="41988" name="Rectangle 4"/>
          <p:cNvSpPr>
            <a:spLocks noChangeArrowheads="1"/>
          </p:cNvSpPr>
          <p:nvPr/>
        </p:nvSpPr>
        <p:spPr bwMode="auto">
          <a:xfrm>
            <a:off x="990600" y="2209800"/>
            <a:ext cx="7620000" cy="3454400"/>
          </a:xfrm>
          <a:prstGeom prst="rect">
            <a:avLst/>
          </a:prstGeom>
          <a:solidFill>
            <a:srgbClr val="33CC33">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b="1"/>
              <a:t>ADT Glist{</a:t>
            </a:r>
          </a:p>
          <a:p>
            <a:pPr eaLnBrk="1" hangingPunct="1">
              <a:spcBef>
                <a:spcPct val="0"/>
              </a:spcBef>
              <a:buClrTx/>
              <a:buFontTx/>
              <a:buNone/>
            </a:pPr>
            <a:r>
              <a:rPr lang="en-US" altLang="zh-CN" sz="2000" b="1"/>
              <a:t>    </a:t>
            </a:r>
            <a:r>
              <a:rPr lang="zh-CN" altLang="en-US" sz="2000" b="1"/>
              <a:t>数据对象</a:t>
            </a:r>
            <a:r>
              <a:rPr lang="en-US" altLang="zh-CN" sz="2000" b="1"/>
              <a:t>: D={ei |i=1,2,…, n; n</a:t>
            </a:r>
            <a:r>
              <a:rPr lang="en-US" altLang="zh-CN" sz="2000" b="1">
                <a:sym typeface="Symbol" panose="05050102010706020507" pitchFamily="18" charset="2"/>
              </a:rPr>
              <a:t>0, ei AtomSet </a:t>
            </a:r>
            <a:r>
              <a:rPr lang="zh-CN" altLang="en-US" sz="2000" b="1">
                <a:sym typeface="Symbol" panose="05050102010706020507" pitchFamily="18" charset="2"/>
              </a:rPr>
              <a:t>或</a:t>
            </a:r>
            <a:r>
              <a:rPr lang="en-US" altLang="zh-CN" sz="2000" b="1">
                <a:sym typeface="Symbol" panose="05050102010706020507" pitchFamily="18" charset="2"/>
              </a:rPr>
              <a:t>ei Glist}</a:t>
            </a:r>
          </a:p>
          <a:p>
            <a:pPr eaLnBrk="1" hangingPunct="1">
              <a:spcBef>
                <a:spcPct val="0"/>
              </a:spcBef>
              <a:buClrTx/>
              <a:buFontTx/>
              <a:buNone/>
            </a:pPr>
            <a:r>
              <a:rPr lang="en-US" altLang="zh-CN" sz="2000" b="1">
                <a:sym typeface="Symbol" panose="05050102010706020507" pitchFamily="18" charset="2"/>
              </a:rPr>
              <a:t>    </a:t>
            </a:r>
            <a:r>
              <a:rPr lang="zh-CN" altLang="en-US" sz="2000" b="1">
                <a:sym typeface="Symbol" panose="05050102010706020507" pitchFamily="18" charset="2"/>
              </a:rPr>
              <a:t>数据关系</a:t>
            </a:r>
            <a:r>
              <a:rPr lang="en-US" altLang="zh-CN" sz="2000" b="1">
                <a:sym typeface="Symbol" panose="05050102010706020507" pitchFamily="18" charset="2"/>
              </a:rPr>
              <a:t>: R={(ei-1 , ei ) |  ei  D}</a:t>
            </a:r>
          </a:p>
          <a:p>
            <a:pPr eaLnBrk="1" hangingPunct="1">
              <a:spcBef>
                <a:spcPct val="0"/>
              </a:spcBef>
              <a:buClrTx/>
              <a:buFontTx/>
              <a:buNone/>
            </a:pPr>
            <a:r>
              <a:rPr lang="en-US" altLang="zh-CN" sz="2000" b="1">
                <a:sym typeface="Symbol" panose="05050102010706020507" pitchFamily="18" charset="2"/>
              </a:rPr>
              <a:t>    </a:t>
            </a:r>
            <a:r>
              <a:rPr lang="zh-CN" altLang="en-US" sz="2000" b="1">
                <a:sym typeface="Symbol" panose="05050102010706020507" pitchFamily="18" charset="2"/>
              </a:rPr>
              <a:t>基本操作</a:t>
            </a:r>
            <a:r>
              <a:rPr lang="en-US" altLang="zh-CN" sz="2000" b="1">
                <a:sym typeface="Symbol" panose="05050102010706020507" pitchFamily="18" charset="2"/>
              </a:rPr>
              <a:t>: </a:t>
            </a:r>
          </a:p>
          <a:p>
            <a:pPr eaLnBrk="1" hangingPunct="1">
              <a:spcBef>
                <a:spcPct val="0"/>
              </a:spcBef>
              <a:buClrTx/>
              <a:buFontTx/>
              <a:buNone/>
            </a:pPr>
            <a:r>
              <a:rPr lang="en-US" altLang="zh-CN" sz="2000" b="1">
                <a:sym typeface="Symbol" panose="05050102010706020507" pitchFamily="18" charset="2"/>
              </a:rPr>
              <a:t>        initGList(&amp;L);</a:t>
            </a:r>
          </a:p>
          <a:p>
            <a:pPr eaLnBrk="1" hangingPunct="1">
              <a:spcBef>
                <a:spcPct val="0"/>
              </a:spcBef>
              <a:buClrTx/>
              <a:buFontTx/>
              <a:buNone/>
            </a:pPr>
            <a:r>
              <a:rPr lang="en-US" altLang="zh-CN" sz="2000" b="1">
                <a:sym typeface="Symbol" panose="05050102010706020507" pitchFamily="18" charset="2"/>
              </a:rPr>
              <a:t>           </a:t>
            </a:r>
            <a:r>
              <a:rPr lang="zh-CN" altLang="en-US" sz="2000" b="1">
                <a:sym typeface="Symbol" panose="05050102010706020507" pitchFamily="18" charset="2"/>
              </a:rPr>
              <a:t>操作结果</a:t>
            </a:r>
            <a:r>
              <a:rPr lang="en-US" altLang="zh-CN" sz="2000" b="1">
                <a:sym typeface="Symbol" panose="05050102010706020507" pitchFamily="18" charset="2"/>
              </a:rPr>
              <a:t>: </a:t>
            </a:r>
            <a:r>
              <a:rPr lang="zh-CN" altLang="en-US" sz="2000" b="1">
                <a:sym typeface="Symbol" panose="05050102010706020507" pitchFamily="18" charset="2"/>
              </a:rPr>
              <a:t>创建空表</a:t>
            </a:r>
            <a:r>
              <a:rPr lang="en-US" altLang="zh-CN" sz="2000" b="1">
                <a:sym typeface="Symbol" panose="05050102010706020507" pitchFamily="18" charset="2"/>
              </a:rPr>
              <a:t>;</a:t>
            </a:r>
          </a:p>
          <a:p>
            <a:pPr eaLnBrk="1" hangingPunct="1">
              <a:spcBef>
                <a:spcPct val="0"/>
              </a:spcBef>
              <a:buClrTx/>
              <a:buFontTx/>
              <a:buNone/>
            </a:pPr>
            <a:r>
              <a:rPr lang="en-US" altLang="zh-CN" sz="2000" b="1">
                <a:sym typeface="Symbol" panose="05050102010706020507" pitchFamily="18" charset="2"/>
              </a:rPr>
              <a:t>        destroyGList(&amp;L);</a:t>
            </a:r>
          </a:p>
          <a:p>
            <a:pPr eaLnBrk="1" hangingPunct="1">
              <a:spcBef>
                <a:spcPct val="0"/>
              </a:spcBef>
              <a:buClrTx/>
              <a:buFontTx/>
              <a:buNone/>
            </a:pPr>
            <a:r>
              <a:rPr lang="en-US" altLang="zh-CN" sz="2000" b="1">
                <a:sym typeface="Symbol" panose="05050102010706020507" pitchFamily="18" charset="2"/>
              </a:rPr>
              <a:t>           </a:t>
            </a:r>
            <a:r>
              <a:rPr lang="zh-CN" altLang="en-US" sz="2000" b="1">
                <a:sym typeface="Symbol" panose="05050102010706020507" pitchFamily="18" charset="2"/>
              </a:rPr>
              <a:t>初始条件</a:t>
            </a:r>
            <a:r>
              <a:rPr lang="en-US" altLang="zh-CN" sz="2000" b="1">
                <a:sym typeface="Symbol" panose="05050102010706020507" pitchFamily="18" charset="2"/>
              </a:rPr>
              <a:t>: </a:t>
            </a:r>
            <a:r>
              <a:rPr lang="zh-CN" altLang="en-US" sz="2000" b="1">
                <a:sym typeface="Symbol" panose="05050102010706020507" pitchFamily="18" charset="2"/>
              </a:rPr>
              <a:t>广义表</a:t>
            </a:r>
            <a:r>
              <a:rPr lang="en-US" altLang="zh-CN" sz="2000" b="1">
                <a:sym typeface="Symbol" panose="05050102010706020507" pitchFamily="18" charset="2"/>
              </a:rPr>
              <a:t>L</a:t>
            </a:r>
            <a:r>
              <a:rPr lang="zh-CN" altLang="en-US" sz="2000" b="1">
                <a:sym typeface="Symbol" panose="05050102010706020507" pitchFamily="18" charset="2"/>
              </a:rPr>
              <a:t>已存在</a:t>
            </a:r>
          </a:p>
          <a:p>
            <a:pPr eaLnBrk="1" hangingPunct="1">
              <a:spcBef>
                <a:spcPct val="0"/>
              </a:spcBef>
              <a:buClrTx/>
              <a:buFontTx/>
              <a:buNone/>
            </a:pPr>
            <a:r>
              <a:rPr lang="zh-CN" altLang="en-US" sz="2000" b="1">
                <a:sym typeface="Symbol" panose="05050102010706020507" pitchFamily="18" charset="2"/>
              </a:rPr>
              <a:t>           操作结果</a:t>
            </a:r>
            <a:r>
              <a:rPr lang="en-US" altLang="zh-CN" sz="2000" b="1">
                <a:sym typeface="Symbol" panose="05050102010706020507" pitchFamily="18" charset="2"/>
              </a:rPr>
              <a:t>: </a:t>
            </a:r>
            <a:r>
              <a:rPr lang="zh-CN" altLang="en-US" sz="2000" b="1">
                <a:sym typeface="Symbol" panose="05050102010706020507" pitchFamily="18" charset="2"/>
              </a:rPr>
              <a:t>销毁广义表</a:t>
            </a:r>
          </a:p>
          <a:p>
            <a:pPr eaLnBrk="1" hangingPunct="1">
              <a:spcBef>
                <a:spcPct val="0"/>
              </a:spcBef>
              <a:buClrTx/>
              <a:buFontTx/>
              <a:buNone/>
            </a:pPr>
            <a:r>
              <a:rPr lang="zh-CN" altLang="en-US" sz="2000" b="1">
                <a:sym typeface="Symbol" panose="05050102010706020507" pitchFamily="18" charset="2"/>
              </a:rPr>
              <a:t>    </a:t>
            </a:r>
            <a:r>
              <a:rPr lang="en-US" altLang="zh-CN" sz="2000" b="1">
                <a:sym typeface="Symbol" panose="05050102010706020507" pitchFamily="18" charset="2"/>
              </a:rPr>
              <a:t>….</a:t>
            </a:r>
          </a:p>
          <a:p>
            <a:pPr eaLnBrk="1" hangingPunct="1">
              <a:spcBef>
                <a:spcPct val="0"/>
              </a:spcBef>
              <a:buClrTx/>
              <a:buFontTx/>
              <a:buNone/>
            </a:pPr>
            <a:r>
              <a:rPr lang="en-US" altLang="zh-CN" sz="2000" b="1">
                <a:sym typeface="Symbol" panose="05050102010706020507" pitchFamily="18" charset="2"/>
              </a:rPr>
              <a:t>} //Glist;</a:t>
            </a:r>
          </a:p>
        </p:txBody>
      </p:sp>
      <p:sp>
        <p:nvSpPr>
          <p:cNvPr id="41989"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FE99C86-3E44-4EAF-8DCA-53AAAD7CE7F1}" type="datetime10">
              <a:rPr lang="zh-CN" altLang="en-US" sz="1000"/>
              <a:pPr>
                <a:spcBef>
                  <a:spcPct val="0"/>
                </a:spcBef>
                <a:buClrTx/>
                <a:buFontTx/>
                <a:buNone/>
              </a:pPr>
              <a:t>12:06</a:t>
            </a:fld>
            <a:endParaRPr lang="en-US" altLang="zh-CN" sz="1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广义表的存储结构</a:t>
            </a:r>
          </a:p>
        </p:txBody>
      </p:sp>
      <p:sp>
        <p:nvSpPr>
          <p:cNvPr id="43011" name="Rectangle 3"/>
          <p:cNvSpPr>
            <a:spLocks noGrp="1" noChangeArrowheads="1"/>
          </p:cNvSpPr>
          <p:nvPr>
            <p:ph type="body" idx="1"/>
          </p:nvPr>
        </p:nvSpPr>
        <p:spPr/>
        <p:txBody>
          <a:bodyPr/>
          <a:lstStyle/>
          <a:p>
            <a:pPr eaLnBrk="1" hangingPunct="1"/>
            <a:r>
              <a:rPr lang="zh-CN" altLang="en-US" sz="2800" smtClean="0">
                <a:solidFill>
                  <a:srgbClr val="FF0000"/>
                </a:solidFill>
              </a:rPr>
              <a:t>求广义表的深度</a:t>
            </a:r>
          </a:p>
          <a:p>
            <a:pPr eaLnBrk="1" hangingPunct="1">
              <a:spcBef>
                <a:spcPct val="50000"/>
              </a:spcBef>
              <a:buClrTx/>
              <a:buFontTx/>
              <a:buNone/>
            </a:pPr>
            <a:r>
              <a:rPr lang="zh-CN" altLang="en-US" sz="2800" smtClean="0"/>
              <a:t>	设：</a:t>
            </a:r>
            <a:r>
              <a:rPr lang="en-US" altLang="zh-CN" sz="2800" smtClean="0"/>
              <a:t>LS = (a1, a2, …, an)</a:t>
            </a:r>
            <a:r>
              <a:rPr lang="zh-CN" altLang="en-US" sz="2800" smtClean="0"/>
              <a:t>，</a:t>
            </a:r>
          </a:p>
          <a:p>
            <a:pPr eaLnBrk="1" hangingPunct="1">
              <a:spcBef>
                <a:spcPct val="50000"/>
              </a:spcBef>
              <a:buClrTx/>
              <a:buFontTx/>
              <a:buNone/>
            </a:pPr>
            <a:endParaRPr lang="zh-CN" altLang="en-US" sz="2800" smtClean="0"/>
          </a:p>
          <a:p>
            <a:pPr eaLnBrk="1" hangingPunct="1">
              <a:spcBef>
                <a:spcPct val="50000"/>
              </a:spcBef>
              <a:buClrTx/>
              <a:buFontTx/>
              <a:buNone/>
            </a:pPr>
            <a:endParaRPr lang="zh-CN" altLang="en-US" sz="2800" smtClean="0"/>
          </a:p>
          <a:p>
            <a:pPr eaLnBrk="1" hangingPunct="1">
              <a:spcBef>
                <a:spcPct val="50000"/>
              </a:spcBef>
              <a:buClrTx/>
              <a:buFontTx/>
              <a:buNone/>
            </a:pPr>
            <a:r>
              <a:rPr lang="zh-CN" altLang="en-US" sz="2900" smtClean="0"/>
              <a:t>例如，对于广义表</a:t>
            </a:r>
          </a:p>
          <a:p>
            <a:pPr lvl="1" eaLnBrk="1" hangingPunct="1">
              <a:buFont typeface="Wingdings" panose="05000000000000000000" pitchFamily="2" charset="2"/>
              <a:buNone/>
            </a:pPr>
            <a:r>
              <a:rPr lang="zh-CN" altLang="en-US" sz="2300" smtClean="0"/>
              <a:t>      </a:t>
            </a:r>
            <a:r>
              <a:rPr lang="en-US" altLang="zh-CN" sz="2300" smtClean="0"/>
              <a:t>E ( B (a, b), D ( B (a, b), C (u, (x, y, z)), A ( ) ) )</a:t>
            </a:r>
          </a:p>
          <a:p>
            <a:pPr lvl="1" eaLnBrk="1" hangingPunct="1">
              <a:buFont typeface="Wingdings" panose="05000000000000000000" pitchFamily="2" charset="2"/>
              <a:buNone/>
            </a:pPr>
            <a:r>
              <a:rPr lang="zh-CN" altLang="en-US" sz="2300" smtClean="0"/>
              <a:t>按递归算法分析：</a:t>
            </a:r>
            <a:endParaRPr lang="zh-CN" altLang="en-US" sz="2300" b="1" smtClean="0"/>
          </a:p>
          <a:p>
            <a:pPr lvl="1" eaLnBrk="1" hangingPunct="1">
              <a:buFont typeface="Wingdings" panose="05000000000000000000" pitchFamily="2" charset="2"/>
              <a:buNone/>
            </a:pPr>
            <a:r>
              <a:rPr lang="zh-CN" altLang="en-US" sz="2300" smtClean="0">
                <a:solidFill>
                  <a:srgbClr val="009900"/>
                </a:solidFill>
              </a:rPr>
              <a:t>      </a:t>
            </a:r>
            <a:r>
              <a:rPr lang="en-US" altLang="zh-CN" sz="2300" smtClean="0"/>
              <a:t>Depth (E) = 1+Max { Depth (B), Depth (D) }</a:t>
            </a:r>
          </a:p>
          <a:p>
            <a:pPr lvl="1" eaLnBrk="1" hangingPunct="1">
              <a:buFont typeface="Wingdings" panose="05000000000000000000" pitchFamily="2" charset="2"/>
              <a:buNone/>
            </a:pPr>
            <a:r>
              <a:rPr lang="en-US" altLang="zh-CN" sz="2300" smtClean="0"/>
              <a:t>      Depth (B) = 1+Max { Depth (a), Depth (b) } = 1</a:t>
            </a:r>
          </a:p>
          <a:p>
            <a:pPr lvl="1" eaLnBrk="1" hangingPunct="1">
              <a:buFont typeface="Wingdings" panose="05000000000000000000" pitchFamily="2" charset="2"/>
              <a:buNone/>
            </a:pPr>
            <a:r>
              <a:rPr lang="en-US" altLang="zh-CN" sz="2300" smtClean="0"/>
              <a:t>      Depth (D) = 1+Max { Depth (B), Depth (C), Depth (A)}</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5713413"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DD4DF37-D06D-42E4-8662-0B51FCBD2EB5}"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44035" name="Rectangle 3"/>
          <p:cNvSpPr>
            <a:spLocks noChangeArrowheads="1"/>
          </p:cNvSpPr>
          <p:nvPr/>
        </p:nvSpPr>
        <p:spPr bwMode="auto">
          <a:xfrm>
            <a:off x="0" y="1458913"/>
            <a:ext cx="9144000" cy="25304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6604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2" eaLnBrk="1" hangingPunct="1">
              <a:spcBef>
                <a:spcPct val="50000"/>
              </a:spcBef>
              <a:buClrTx/>
              <a:buFontTx/>
              <a:buChar char="•"/>
            </a:pPr>
            <a:r>
              <a:rPr kumimoji="1" lang="zh-CN" altLang="zh-CN" sz="2000" b="1">
                <a:solidFill>
                  <a:schemeClr val="folHlink"/>
                </a:solidFill>
                <a:latin typeface="华文楷体" panose="02010600040101010101" pitchFamily="2" charset="-122"/>
                <a:ea typeface="华文楷体" panose="02010600040101010101" pitchFamily="2" charset="-122"/>
              </a:rPr>
              <a:t>模式 </a:t>
            </a:r>
            <a:r>
              <a:rPr kumimoji="1" lang="en-US" altLang="zh-CN" sz="2000" b="1">
                <a:solidFill>
                  <a:schemeClr val="folHlink"/>
                </a:solidFill>
                <a:latin typeface="华文楷体" panose="02010600040101010101" pitchFamily="2" charset="-122"/>
                <a:ea typeface="华文楷体" panose="02010600040101010101" pitchFamily="2" charset="-122"/>
              </a:rPr>
              <a:t>P</a:t>
            </a:r>
            <a:r>
              <a:rPr kumimoji="1" lang="zh-CN" altLang="en-US" sz="2000" b="1">
                <a:solidFill>
                  <a:schemeClr val="folHlink"/>
                </a:solidFill>
                <a:latin typeface="华文楷体" panose="02010600040101010101" pitchFamily="2" charset="-122"/>
                <a:ea typeface="华文楷体" panose="02010600040101010101" pitchFamily="2" charset="-122"/>
              </a:rPr>
              <a:t>（</a:t>
            </a:r>
            <a:r>
              <a:rPr kumimoji="1" lang="zh-CN" altLang="zh-CN" sz="2000" b="1">
                <a:solidFill>
                  <a:schemeClr val="folHlink"/>
                </a:solidFill>
                <a:latin typeface="华文楷体" panose="02010600040101010101" pitchFamily="2" charset="-122"/>
                <a:ea typeface="华文楷体" panose="02010600040101010101" pitchFamily="2" charset="-122"/>
              </a:rPr>
              <a:t>样品、子串）：要寻找的字符串， 存于</a:t>
            </a:r>
            <a:r>
              <a:rPr kumimoji="1" lang="zh-CN" altLang="en-US" sz="2000" b="1">
                <a:solidFill>
                  <a:schemeClr val="folHlink"/>
                </a:solidFill>
                <a:latin typeface="华文楷体" panose="02010600040101010101" pitchFamily="2" charset="-122"/>
                <a:ea typeface="华文楷体" panose="02010600040101010101" pitchFamily="2" charset="-122"/>
              </a:rPr>
              <a:t>字符数组</a:t>
            </a:r>
            <a:r>
              <a:rPr kumimoji="1" lang="en-US" altLang="zh-CN" sz="2000" b="1">
                <a:solidFill>
                  <a:schemeClr val="folHlink"/>
                </a:solidFill>
                <a:latin typeface="华文楷体" panose="02010600040101010101" pitchFamily="2" charset="-122"/>
                <a:ea typeface="华文楷体" panose="02010600040101010101" pitchFamily="2" charset="-122"/>
              </a:rPr>
              <a:t>T</a:t>
            </a:r>
            <a:r>
              <a:rPr kumimoji="1" lang="zh-CN" altLang="zh-CN" sz="2000" b="1">
                <a:solidFill>
                  <a:schemeClr val="folHlink"/>
                </a:solidFill>
                <a:latin typeface="华文楷体" panose="02010600040101010101" pitchFamily="2" charset="-122"/>
                <a:ea typeface="华文楷体" panose="02010600040101010101" pitchFamily="2" charset="-122"/>
              </a:rPr>
              <a:t>中；</a:t>
            </a:r>
          </a:p>
          <a:p>
            <a:pPr lvl="2" eaLnBrk="1" hangingPunct="1">
              <a:spcBef>
                <a:spcPct val="50000"/>
              </a:spcBef>
              <a:buClrTx/>
              <a:buFontTx/>
              <a:buChar char="•"/>
            </a:pPr>
            <a:r>
              <a:rPr kumimoji="1" lang="zh-CN" altLang="zh-CN" sz="2000" b="1">
                <a:solidFill>
                  <a:schemeClr val="folHlink"/>
                </a:solidFill>
                <a:latin typeface="华文楷体" panose="02010600040101010101" pitchFamily="2" charset="-122"/>
                <a:ea typeface="华文楷体" panose="02010600040101010101" pitchFamily="2" charset="-122"/>
              </a:rPr>
              <a:t>主串：在其中寻找模式的主字符串， 存于</a:t>
            </a:r>
            <a:r>
              <a:rPr kumimoji="1" lang="zh-CN" altLang="en-US" sz="2000" b="1">
                <a:solidFill>
                  <a:schemeClr val="folHlink"/>
                </a:solidFill>
                <a:latin typeface="华文楷体" panose="02010600040101010101" pitchFamily="2" charset="-122"/>
                <a:ea typeface="华文楷体" panose="02010600040101010101" pitchFamily="2" charset="-122"/>
              </a:rPr>
              <a:t>字符数组</a:t>
            </a:r>
            <a:r>
              <a:rPr kumimoji="1" lang="en-US" altLang="zh-CN" sz="2000" b="1">
                <a:solidFill>
                  <a:schemeClr val="folHlink"/>
                </a:solidFill>
                <a:latin typeface="华文楷体" panose="02010600040101010101" pitchFamily="2" charset="-122"/>
                <a:ea typeface="华文楷体" panose="02010600040101010101" pitchFamily="2" charset="-122"/>
              </a:rPr>
              <a:t>S</a:t>
            </a:r>
            <a:r>
              <a:rPr kumimoji="1" lang="zh-CN" altLang="zh-CN" sz="2000" b="1">
                <a:solidFill>
                  <a:schemeClr val="folHlink"/>
                </a:solidFill>
                <a:latin typeface="华文楷体" panose="02010600040101010101" pitchFamily="2" charset="-122"/>
                <a:ea typeface="华文楷体" panose="02010600040101010101" pitchFamily="2" charset="-122"/>
              </a:rPr>
              <a:t>中；</a:t>
            </a:r>
          </a:p>
          <a:p>
            <a:pPr lvl="2" eaLnBrk="1" hangingPunct="1">
              <a:spcBef>
                <a:spcPct val="50000"/>
              </a:spcBef>
              <a:buClrTx/>
              <a:buFontTx/>
              <a:buChar char="•"/>
            </a:pPr>
            <a:r>
              <a:rPr kumimoji="1" lang="zh-CN" altLang="zh-CN" sz="2000" b="1">
                <a:latin typeface="华文楷体" panose="02010600040101010101" pitchFamily="2" charset="-122"/>
                <a:ea typeface="华文楷体" panose="02010600040101010101" pitchFamily="2" charset="-122"/>
              </a:rPr>
              <a:t>问题：在主串中寻找一个模式？如何做，更快？</a:t>
            </a:r>
          </a:p>
          <a:p>
            <a:pPr lvl="2" eaLnBrk="1" hangingPunct="1">
              <a:spcBef>
                <a:spcPct val="50000"/>
              </a:spcBef>
              <a:buClrTx/>
              <a:buFontTx/>
              <a:buNone/>
            </a:pPr>
            <a:r>
              <a:rPr kumimoji="1" lang="zh-CN" altLang="en-US" sz="2000" b="1">
                <a:solidFill>
                  <a:schemeClr val="folHlink"/>
                </a:solidFill>
                <a:latin typeface="华文楷体" panose="02010600040101010101" pitchFamily="2" charset="-122"/>
                <a:ea typeface="华文楷体" panose="02010600040101010101" pitchFamily="2" charset="-122"/>
              </a:rPr>
              <a:t>     </a:t>
            </a:r>
            <a:r>
              <a:rPr kumimoji="1" lang="zh-CN" altLang="en-US" sz="2000" b="1">
                <a:solidFill>
                  <a:schemeClr val="tx2"/>
                </a:solidFill>
                <a:latin typeface="华文楷体" panose="02010600040101010101" pitchFamily="2" charset="-122"/>
                <a:ea typeface="华文楷体" panose="02010600040101010101" pitchFamily="2" charset="-122"/>
              </a:rPr>
              <a:t>采用最笨的办法，一旦发现出现字符不匹配，则整个模式相对于原来的位置右移一位。</a:t>
            </a:r>
          </a:p>
          <a:p>
            <a:pPr lvl="2" eaLnBrk="1" hangingPunct="1">
              <a:spcBef>
                <a:spcPct val="50000"/>
              </a:spcBef>
              <a:buClrTx/>
              <a:buFontTx/>
              <a:buNone/>
            </a:pPr>
            <a:r>
              <a:rPr kumimoji="1" lang="zh-CN" altLang="en-US" sz="2000" b="1">
                <a:solidFill>
                  <a:schemeClr val="tx2"/>
                </a:solidFill>
                <a:latin typeface="华文楷体" panose="02010600040101010101" pitchFamily="2" charset="-122"/>
                <a:ea typeface="华文楷体" panose="02010600040101010101" pitchFamily="2" charset="-122"/>
              </a:rPr>
              <a:t>     如下图所示：</a:t>
            </a:r>
            <a:endParaRPr kumimoji="1" lang="zh-CN" altLang="en-US" sz="2000" b="1">
              <a:solidFill>
                <a:schemeClr val="folHlink"/>
              </a:solidFill>
              <a:latin typeface="华文楷体" panose="02010600040101010101" pitchFamily="2" charset="-122"/>
              <a:ea typeface="华文楷体" panose="02010600040101010101" pitchFamily="2" charset="-122"/>
            </a:endParaRPr>
          </a:p>
        </p:txBody>
      </p:sp>
      <p:sp>
        <p:nvSpPr>
          <p:cNvPr id="44036" name="Freeform 4"/>
          <p:cNvSpPr>
            <a:spLocks/>
          </p:cNvSpPr>
          <p:nvPr/>
        </p:nvSpPr>
        <p:spPr bwMode="auto">
          <a:xfrm>
            <a:off x="1835150" y="3625850"/>
            <a:ext cx="2320925" cy="392113"/>
          </a:xfrm>
          <a:custGeom>
            <a:avLst/>
            <a:gdLst>
              <a:gd name="T0" fmla="*/ 0 w 1462"/>
              <a:gd name="T1" fmla="*/ 0 h 247"/>
              <a:gd name="T2" fmla="*/ 2147483646 w 1462"/>
              <a:gd name="T3" fmla="*/ 2147483646 h 247"/>
              <a:gd name="T4" fmla="*/ 2147483646 w 1462"/>
              <a:gd name="T5" fmla="*/ 2147483646 h 247"/>
              <a:gd name="T6" fmla="*/ 2147483646 w 1462"/>
              <a:gd name="T7" fmla="*/ 2147483646 h 247"/>
              <a:gd name="T8" fmla="*/ 2147483646 w 1462"/>
              <a:gd name="T9" fmla="*/ 2147483646 h 247"/>
              <a:gd name="T10" fmla="*/ 2147483646 w 1462"/>
              <a:gd name="T11" fmla="*/ 2147483646 h 247"/>
              <a:gd name="T12" fmla="*/ 2147483646 w 1462"/>
              <a:gd name="T13" fmla="*/ 2147483646 h 247"/>
              <a:gd name="T14" fmla="*/ 2147483646 w 1462"/>
              <a:gd name="T15" fmla="*/ 2147483646 h 2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2" h="247">
                <a:moveTo>
                  <a:pt x="0" y="0"/>
                </a:moveTo>
                <a:cubicBezTo>
                  <a:pt x="175" y="84"/>
                  <a:pt x="375" y="87"/>
                  <a:pt x="567" y="94"/>
                </a:cubicBezTo>
                <a:cubicBezTo>
                  <a:pt x="628" y="105"/>
                  <a:pt x="689" y="117"/>
                  <a:pt x="749" y="131"/>
                </a:cubicBezTo>
                <a:cubicBezTo>
                  <a:pt x="788" y="140"/>
                  <a:pt x="826" y="158"/>
                  <a:pt x="866" y="160"/>
                </a:cubicBezTo>
                <a:cubicBezTo>
                  <a:pt x="963" y="164"/>
                  <a:pt x="1059" y="165"/>
                  <a:pt x="1156" y="167"/>
                </a:cubicBezTo>
                <a:cubicBezTo>
                  <a:pt x="1209" y="184"/>
                  <a:pt x="1171" y="171"/>
                  <a:pt x="1266" y="218"/>
                </a:cubicBezTo>
                <a:cubicBezTo>
                  <a:pt x="1312" y="241"/>
                  <a:pt x="1367" y="227"/>
                  <a:pt x="1418" y="232"/>
                </a:cubicBezTo>
                <a:cubicBezTo>
                  <a:pt x="1452" y="241"/>
                  <a:pt x="1438" y="236"/>
                  <a:pt x="1462" y="247"/>
                </a:cubicBezTo>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37" name="Text Box 5"/>
          <p:cNvSpPr txBox="1">
            <a:spLocks noChangeArrowheads="1"/>
          </p:cNvSpPr>
          <p:nvPr/>
        </p:nvSpPr>
        <p:spPr bwMode="auto">
          <a:xfrm>
            <a:off x="1066800" y="4800600"/>
            <a:ext cx="42672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a:t>
            </a:r>
            <a:endParaRPr kumimoji="1" lang="en-US" altLang="zh-CN" sz="2000" b="1"/>
          </a:p>
          <a:p>
            <a:pPr eaLnBrk="1" hangingPunct="1">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 …</a:t>
            </a:r>
            <a:endParaRPr kumimoji="1" lang="en-US" altLang="zh-CN" sz="2000" b="1"/>
          </a:p>
        </p:txBody>
      </p:sp>
      <p:grpSp>
        <p:nvGrpSpPr>
          <p:cNvPr id="44038" name="Group 6"/>
          <p:cNvGrpSpPr>
            <a:grpSpLocks/>
          </p:cNvGrpSpPr>
          <p:nvPr/>
        </p:nvGrpSpPr>
        <p:grpSpPr bwMode="auto">
          <a:xfrm>
            <a:off x="3352800" y="5105400"/>
            <a:ext cx="76200" cy="228600"/>
            <a:chOff x="4176" y="3216"/>
            <a:chExt cx="48" cy="144"/>
          </a:xfrm>
        </p:grpSpPr>
        <p:sp>
          <p:nvSpPr>
            <p:cNvPr id="44089" name="Line 7"/>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0" name="Line 8"/>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39" name="Group 9"/>
          <p:cNvGrpSpPr>
            <a:grpSpLocks/>
          </p:cNvGrpSpPr>
          <p:nvPr/>
        </p:nvGrpSpPr>
        <p:grpSpPr bwMode="auto">
          <a:xfrm>
            <a:off x="2286000" y="5105400"/>
            <a:ext cx="76200" cy="228600"/>
            <a:chOff x="4176" y="3216"/>
            <a:chExt cx="48" cy="144"/>
          </a:xfrm>
        </p:grpSpPr>
        <p:sp>
          <p:nvSpPr>
            <p:cNvPr id="44087" name="Line 10"/>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8" name="Line 11"/>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40" name="Group 12"/>
          <p:cNvGrpSpPr>
            <a:grpSpLocks/>
          </p:cNvGrpSpPr>
          <p:nvPr/>
        </p:nvGrpSpPr>
        <p:grpSpPr bwMode="auto">
          <a:xfrm>
            <a:off x="1676400" y="5105400"/>
            <a:ext cx="76200" cy="228600"/>
            <a:chOff x="4176" y="3216"/>
            <a:chExt cx="48" cy="144"/>
          </a:xfrm>
        </p:grpSpPr>
        <p:sp>
          <p:nvSpPr>
            <p:cNvPr id="44085" name="Line 13"/>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6" name="Line 14"/>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41" name="Group 15"/>
          <p:cNvGrpSpPr>
            <a:grpSpLocks/>
          </p:cNvGrpSpPr>
          <p:nvPr/>
        </p:nvGrpSpPr>
        <p:grpSpPr bwMode="auto">
          <a:xfrm>
            <a:off x="3733800" y="5105400"/>
            <a:ext cx="228600" cy="228600"/>
            <a:chOff x="4080" y="3744"/>
            <a:chExt cx="144" cy="144"/>
          </a:xfrm>
        </p:grpSpPr>
        <p:sp>
          <p:nvSpPr>
            <p:cNvPr id="44082" name="Line 16"/>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3" name="Line 17"/>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4" name="Line 18"/>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42" name="AutoShape 19"/>
          <p:cNvSpPr>
            <a:spLocks noChangeArrowheads="1"/>
          </p:cNvSpPr>
          <p:nvPr/>
        </p:nvSpPr>
        <p:spPr bwMode="auto">
          <a:xfrm>
            <a:off x="3657600" y="4343400"/>
            <a:ext cx="381000" cy="533400"/>
          </a:xfrm>
          <a:prstGeom prst="downArrow">
            <a:avLst>
              <a:gd name="adj1" fmla="val 50000"/>
              <a:gd name="adj2" fmla="val 35000"/>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a:solidFill>
                <a:schemeClr val="folHlink"/>
              </a:solidFill>
            </a:endParaRPr>
          </a:p>
        </p:txBody>
      </p:sp>
      <p:sp>
        <p:nvSpPr>
          <p:cNvPr id="44043" name="Text Box 20"/>
          <p:cNvSpPr txBox="1">
            <a:spLocks noChangeArrowheads="1"/>
          </p:cNvSpPr>
          <p:nvPr/>
        </p:nvSpPr>
        <p:spPr bwMode="auto">
          <a:xfrm>
            <a:off x="3886200" y="4343400"/>
            <a:ext cx="160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zh-CN" sz="1600" b="1">
                <a:solidFill>
                  <a:schemeClr val="accent1"/>
                </a:solidFill>
              </a:rPr>
              <a:t>失配位置</a:t>
            </a:r>
            <a:endParaRPr kumimoji="1" lang="zh-CN" altLang="en-US" sz="1600" b="1"/>
          </a:p>
        </p:txBody>
      </p:sp>
      <p:sp>
        <p:nvSpPr>
          <p:cNvPr id="291861" name="Text Box 21"/>
          <p:cNvSpPr txBox="1">
            <a:spLocks noChangeArrowheads="1"/>
          </p:cNvSpPr>
          <p:nvPr/>
        </p:nvSpPr>
        <p:spPr bwMode="auto">
          <a:xfrm>
            <a:off x="1143000" y="5791200"/>
            <a:ext cx="4267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 </a:t>
            </a:r>
            <a:endParaRPr kumimoji="1" lang="en-US" altLang="zh-CN" sz="2000" b="1"/>
          </a:p>
        </p:txBody>
      </p:sp>
      <p:sp>
        <p:nvSpPr>
          <p:cNvPr id="291862" name="AutoShape 22"/>
          <p:cNvSpPr>
            <a:spLocks noChangeArrowheads="1"/>
          </p:cNvSpPr>
          <p:nvPr/>
        </p:nvSpPr>
        <p:spPr bwMode="auto">
          <a:xfrm>
            <a:off x="2057400" y="4267200"/>
            <a:ext cx="457200" cy="609600"/>
          </a:xfrm>
          <a:prstGeom prst="downArrow">
            <a:avLst>
              <a:gd name="adj1" fmla="val 44444"/>
              <a:gd name="adj2" fmla="val 38889"/>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1863" name="Line 23"/>
          <p:cNvSpPr>
            <a:spLocks noChangeShapeType="1"/>
          </p:cNvSpPr>
          <p:nvPr/>
        </p:nvSpPr>
        <p:spPr bwMode="auto">
          <a:xfrm>
            <a:off x="2362200" y="4267200"/>
            <a:ext cx="1295400" cy="457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4" name="Line 24"/>
          <p:cNvSpPr>
            <a:spLocks noChangeShapeType="1"/>
          </p:cNvSpPr>
          <p:nvPr/>
        </p:nvSpPr>
        <p:spPr bwMode="auto">
          <a:xfrm>
            <a:off x="2362200" y="4419600"/>
            <a:ext cx="1295400" cy="457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5" name="Line 25"/>
          <p:cNvSpPr>
            <a:spLocks noChangeShapeType="1"/>
          </p:cNvSpPr>
          <p:nvPr/>
        </p:nvSpPr>
        <p:spPr bwMode="auto">
          <a:xfrm>
            <a:off x="3657600" y="4724400"/>
            <a:ext cx="0" cy="152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66" name="Text Box 26"/>
          <p:cNvSpPr txBox="1">
            <a:spLocks noChangeArrowheads="1"/>
          </p:cNvSpPr>
          <p:nvPr/>
        </p:nvSpPr>
        <p:spPr bwMode="auto">
          <a:xfrm>
            <a:off x="838200" y="4495800"/>
            <a:ext cx="1371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400" b="1">
                <a:solidFill>
                  <a:schemeClr val="folHlink"/>
                </a:solidFill>
              </a:rPr>
              <a:t>下次匹配位置</a:t>
            </a:r>
            <a:endParaRPr kumimoji="1" lang="zh-CN" altLang="en-US" sz="1200"/>
          </a:p>
        </p:txBody>
      </p:sp>
      <p:grpSp>
        <p:nvGrpSpPr>
          <p:cNvPr id="291867" name="Group 27"/>
          <p:cNvGrpSpPr>
            <a:grpSpLocks/>
          </p:cNvGrpSpPr>
          <p:nvPr/>
        </p:nvGrpSpPr>
        <p:grpSpPr bwMode="auto">
          <a:xfrm>
            <a:off x="2362200" y="5105400"/>
            <a:ext cx="485775" cy="927100"/>
            <a:chOff x="3230" y="3168"/>
            <a:chExt cx="306" cy="584"/>
          </a:xfrm>
        </p:grpSpPr>
        <p:sp>
          <p:nvSpPr>
            <p:cNvPr id="44078" name="Freeform 28"/>
            <p:cNvSpPr>
              <a:spLocks/>
            </p:cNvSpPr>
            <p:nvPr/>
          </p:nvSpPr>
          <p:spPr bwMode="auto">
            <a:xfrm>
              <a:off x="3230" y="3184"/>
              <a:ext cx="146" cy="568"/>
            </a:xfrm>
            <a:custGeom>
              <a:avLst/>
              <a:gdLst>
                <a:gd name="T0" fmla="*/ 58 w 146"/>
                <a:gd name="T1" fmla="*/ 0 h 568"/>
                <a:gd name="T2" fmla="*/ 146 w 146"/>
                <a:gd name="T3" fmla="*/ 160 h 568"/>
                <a:gd name="T4" fmla="*/ 98 w 146"/>
                <a:gd name="T5" fmla="*/ 448 h 568"/>
                <a:gd name="T6" fmla="*/ 26 w 146"/>
                <a:gd name="T7" fmla="*/ 544 h 568"/>
                <a:gd name="T8" fmla="*/ 2 w 146"/>
                <a:gd name="T9" fmla="*/ 56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568">
                  <a:moveTo>
                    <a:pt x="58" y="0"/>
                  </a:moveTo>
                  <a:cubicBezTo>
                    <a:pt x="119" y="20"/>
                    <a:pt x="132" y="103"/>
                    <a:pt x="146" y="160"/>
                  </a:cubicBezTo>
                  <a:cubicBezTo>
                    <a:pt x="143" y="228"/>
                    <a:pt x="145" y="377"/>
                    <a:pt x="98" y="448"/>
                  </a:cubicBezTo>
                  <a:cubicBezTo>
                    <a:pt x="76" y="481"/>
                    <a:pt x="57" y="518"/>
                    <a:pt x="26" y="544"/>
                  </a:cubicBezTo>
                  <a:cubicBezTo>
                    <a:pt x="0" y="566"/>
                    <a:pt x="2" y="549"/>
                    <a:pt x="2" y="568"/>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9" name="Freeform 29"/>
            <p:cNvSpPr>
              <a:spLocks/>
            </p:cNvSpPr>
            <p:nvPr/>
          </p:nvSpPr>
          <p:spPr bwMode="auto">
            <a:xfrm>
              <a:off x="3312" y="3168"/>
              <a:ext cx="146" cy="568"/>
            </a:xfrm>
            <a:custGeom>
              <a:avLst/>
              <a:gdLst>
                <a:gd name="T0" fmla="*/ 58 w 146"/>
                <a:gd name="T1" fmla="*/ 0 h 568"/>
                <a:gd name="T2" fmla="*/ 146 w 146"/>
                <a:gd name="T3" fmla="*/ 160 h 568"/>
                <a:gd name="T4" fmla="*/ 98 w 146"/>
                <a:gd name="T5" fmla="*/ 448 h 568"/>
                <a:gd name="T6" fmla="*/ 26 w 146"/>
                <a:gd name="T7" fmla="*/ 544 h 568"/>
                <a:gd name="T8" fmla="*/ 2 w 146"/>
                <a:gd name="T9" fmla="*/ 56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568">
                  <a:moveTo>
                    <a:pt x="58" y="0"/>
                  </a:moveTo>
                  <a:cubicBezTo>
                    <a:pt x="119" y="20"/>
                    <a:pt x="132" y="103"/>
                    <a:pt x="146" y="160"/>
                  </a:cubicBezTo>
                  <a:cubicBezTo>
                    <a:pt x="143" y="228"/>
                    <a:pt x="145" y="377"/>
                    <a:pt x="98" y="448"/>
                  </a:cubicBezTo>
                  <a:cubicBezTo>
                    <a:pt x="76" y="481"/>
                    <a:pt x="57" y="518"/>
                    <a:pt x="26" y="544"/>
                  </a:cubicBezTo>
                  <a:cubicBezTo>
                    <a:pt x="0" y="566"/>
                    <a:pt x="2" y="549"/>
                    <a:pt x="2" y="568"/>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0" name="Freeform 30"/>
            <p:cNvSpPr>
              <a:spLocks/>
            </p:cNvSpPr>
            <p:nvPr/>
          </p:nvSpPr>
          <p:spPr bwMode="auto">
            <a:xfrm>
              <a:off x="3400" y="3285"/>
              <a:ext cx="136" cy="251"/>
            </a:xfrm>
            <a:custGeom>
              <a:avLst/>
              <a:gdLst>
                <a:gd name="T0" fmla="*/ 0 w 136"/>
                <a:gd name="T1" fmla="*/ 59 h 251"/>
                <a:gd name="T2" fmla="*/ 80 w 136"/>
                <a:gd name="T3" fmla="*/ 19 h 251"/>
                <a:gd name="T4" fmla="*/ 136 w 136"/>
                <a:gd name="T5" fmla="*/ 83 h 251"/>
                <a:gd name="T6" fmla="*/ 80 w 136"/>
                <a:gd name="T7" fmla="*/ 251 h 2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251">
                  <a:moveTo>
                    <a:pt x="0" y="59"/>
                  </a:moveTo>
                  <a:cubicBezTo>
                    <a:pt x="15" y="0"/>
                    <a:pt x="22" y="9"/>
                    <a:pt x="80" y="19"/>
                  </a:cubicBezTo>
                  <a:cubicBezTo>
                    <a:pt x="108" y="38"/>
                    <a:pt x="125" y="51"/>
                    <a:pt x="136" y="83"/>
                  </a:cubicBezTo>
                  <a:cubicBezTo>
                    <a:pt x="117" y="139"/>
                    <a:pt x="80" y="191"/>
                    <a:pt x="80" y="251"/>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1" name="Freeform 31"/>
            <p:cNvSpPr>
              <a:spLocks/>
            </p:cNvSpPr>
            <p:nvPr/>
          </p:nvSpPr>
          <p:spPr bwMode="auto">
            <a:xfrm>
              <a:off x="3472" y="3616"/>
              <a:ext cx="8" cy="48"/>
            </a:xfrm>
            <a:custGeom>
              <a:avLst/>
              <a:gdLst>
                <a:gd name="T0" fmla="*/ 8 w 8"/>
                <a:gd name="T1" fmla="*/ 0 h 48"/>
                <a:gd name="T2" fmla="*/ 0 w 8"/>
                <a:gd name="T3" fmla="*/ 48 h 48"/>
                <a:gd name="T4" fmla="*/ 0 60000 65536"/>
                <a:gd name="T5" fmla="*/ 0 60000 65536"/>
              </a:gdLst>
              <a:ahLst/>
              <a:cxnLst>
                <a:cxn ang="T4">
                  <a:pos x="T0" y="T1"/>
                </a:cxn>
                <a:cxn ang="T5">
                  <a:pos x="T2" y="T3"/>
                </a:cxn>
              </a:cxnLst>
              <a:rect l="0" t="0" r="r" b="b"/>
              <a:pathLst>
                <a:path w="8" h="48">
                  <a:moveTo>
                    <a:pt x="8" y="0"/>
                  </a:moveTo>
                  <a:cubicBezTo>
                    <a:pt x="5" y="16"/>
                    <a:pt x="0" y="48"/>
                    <a:pt x="0" y="48"/>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1872" name="Text Box 32"/>
          <p:cNvSpPr txBox="1">
            <a:spLocks noChangeArrowheads="1"/>
          </p:cNvSpPr>
          <p:nvPr/>
        </p:nvSpPr>
        <p:spPr bwMode="auto">
          <a:xfrm>
            <a:off x="5486400" y="4648200"/>
            <a:ext cx="31242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e.g: S=a b c a  b  c  a b c d</a:t>
            </a:r>
          </a:p>
          <a:p>
            <a:pPr eaLnBrk="1" hangingPunct="1">
              <a:spcBef>
                <a:spcPct val="50000"/>
              </a:spcBef>
              <a:buClrTx/>
              <a:buFontTx/>
              <a:buNone/>
            </a:pPr>
            <a:r>
              <a:rPr kumimoji="1" lang="en-US" altLang="zh-CN" sz="1800" b="1"/>
              <a:t>       P= a b c a  b  c  d</a:t>
            </a:r>
          </a:p>
          <a:p>
            <a:pPr eaLnBrk="1" hangingPunct="1">
              <a:spcBef>
                <a:spcPct val="50000"/>
              </a:spcBef>
              <a:buClrTx/>
              <a:buFontTx/>
              <a:buNone/>
            </a:pPr>
            <a:r>
              <a:rPr kumimoji="1" lang="en-US" altLang="zh-CN" sz="1800" b="1"/>
              <a:t>                a b c  a  b  c d</a:t>
            </a:r>
          </a:p>
          <a:p>
            <a:pPr eaLnBrk="1" hangingPunct="1">
              <a:spcBef>
                <a:spcPct val="50000"/>
              </a:spcBef>
              <a:buClrTx/>
              <a:buFontTx/>
              <a:buNone/>
            </a:pPr>
            <a:r>
              <a:rPr kumimoji="1" lang="en-US" altLang="zh-CN" sz="1800" b="1"/>
              <a:t> </a:t>
            </a:r>
          </a:p>
        </p:txBody>
      </p:sp>
      <p:grpSp>
        <p:nvGrpSpPr>
          <p:cNvPr id="291873" name="Group 33"/>
          <p:cNvGrpSpPr>
            <a:grpSpLocks/>
          </p:cNvGrpSpPr>
          <p:nvPr/>
        </p:nvGrpSpPr>
        <p:grpSpPr bwMode="auto">
          <a:xfrm>
            <a:off x="6324600" y="4953000"/>
            <a:ext cx="1524000" cy="228600"/>
            <a:chOff x="3984" y="3120"/>
            <a:chExt cx="960" cy="144"/>
          </a:xfrm>
        </p:grpSpPr>
        <p:grpSp>
          <p:nvGrpSpPr>
            <p:cNvPr id="44056" name="Group 34"/>
            <p:cNvGrpSpPr>
              <a:grpSpLocks/>
            </p:cNvGrpSpPr>
            <p:nvPr/>
          </p:nvGrpSpPr>
          <p:grpSpPr bwMode="auto">
            <a:xfrm>
              <a:off x="4800" y="3120"/>
              <a:ext cx="144" cy="144"/>
              <a:chOff x="4080" y="3744"/>
              <a:chExt cx="144" cy="144"/>
            </a:xfrm>
          </p:grpSpPr>
          <p:sp>
            <p:nvSpPr>
              <p:cNvPr id="44075" name="Line 35"/>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6" name="Line 36"/>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7" name="Line 37"/>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7" name="Group 38"/>
            <p:cNvGrpSpPr>
              <a:grpSpLocks/>
            </p:cNvGrpSpPr>
            <p:nvPr/>
          </p:nvGrpSpPr>
          <p:grpSpPr bwMode="auto">
            <a:xfrm>
              <a:off x="3984" y="3120"/>
              <a:ext cx="48" cy="144"/>
              <a:chOff x="3552" y="3888"/>
              <a:chExt cx="48" cy="144"/>
            </a:xfrm>
          </p:grpSpPr>
          <p:sp>
            <p:nvSpPr>
              <p:cNvPr id="44073" name="Line 39"/>
              <p:cNvSpPr>
                <a:spLocks noChangeShapeType="1"/>
              </p:cNvSpPr>
              <p:nvPr/>
            </p:nvSpPr>
            <p:spPr bwMode="auto">
              <a:xfrm>
                <a:off x="3600"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Line 40"/>
              <p:cNvSpPr>
                <a:spLocks noChangeShapeType="1"/>
              </p:cNvSpPr>
              <p:nvPr/>
            </p:nvSpPr>
            <p:spPr bwMode="auto">
              <a:xfrm>
                <a:off x="3552"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8" name="Group 41"/>
            <p:cNvGrpSpPr>
              <a:grpSpLocks/>
            </p:cNvGrpSpPr>
            <p:nvPr/>
          </p:nvGrpSpPr>
          <p:grpSpPr bwMode="auto">
            <a:xfrm>
              <a:off x="4128" y="3120"/>
              <a:ext cx="48" cy="144"/>
              <a:chOff x="3552" y="3888"/>
              <a:chExt cx="48" cy="144"/>
            </a:xfrm>
          </p:grpSpPr>
          <p:sp>
            <p:nvSpPr>
              <p:cNvPr id="44071" name="Line 42"/>
              <p:cNvSpPr>
                <a:spLocks noChangeShapeType="1"/>
              </p:cNvSpPr>
              <p:nvPr/>
            </p:nvSpPr>
            <p:spPr bwMode="auto">
              <a:xfrm>
                <a:off x="3600"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Line 43"/>
              <p:cNvSpPr>
                <a:spLocks noChangeShapeType="1"/>
              </p:cNvSpPr>
              <p:nvPr/>
            </p:nvSpPr>
            <p:spPr bwMode="auto">
              <a:xfrm>
                <a:off x="3552"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59" name="Group 44"/>
            <p:cNvGrpSpPr>
              <a:grpSpLocks/>
            </p:cNvGrpSpPr>
            <p:nvPr/>
          </p:nvGrpSpPr>
          <p:grpSpPr bwMode="auto">
            <a:xfrm>
              <a:off x="4272" y="3120"/>
              <a:ext cx="48" cy="144"/>
              <a:chOff x="3552" y="3888"/>
              <a:chExt cx="48" cy="144"/>
            </a:xfrm>
          </p:grpSpPr>
          <p:sp>
            <p:nvSpPr>
              <p:cNvPr id="44069" name="Line 45"/>
              <p:cNvSpPr>
                <a:spLocks noChangeShapeType="1"/>
              </p:cNvSpPr>
              <p:nvPr/>
            </p:nvSpPr>
            <p:spPr bwMode="auto">
              <a:xfrm>
                <a:off x="3600"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46"/>
              <p:cNvSpPr>
                <a:spLocks noChangeShapeType="1"/>
              </p:cNvSpPr>
              <p:nvPr/>
            </p:nvSpPr>
            <p:spPr bwMode="auto">
              <a:xfrm>
                <a:off x="3552"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0" name="Group 47"/>
            <p:cNvGrpSpPr>
              <a:grpSpLocks/>
            </p:cNvGrpSpPr>
            <p:nvPr/>
          </p:nvGrpSpPr>
          <p:grpSpPr bwMode="auto">
            <a:xfrm>
              <a:off x="4416" y="3120"/>
              <a:ext cx="48" cy="144"/>
              <a:chOff x="3552" y="3888"/>
              <a:chExt cx="48" cy="144"/>
            </a:xfrm>
          </p:grpSpPr>
          <p:sp>
            <p:nvSpPr>
              <p:cNvPr id="44067" name="Line 48"/>
              <p:cNvSpPr>
                <a:spLocks noChangeShapeType="1"/>
              </p:cNvSpPr>
              <p:nvPr/>
            </p:nvSpPr>
            <p:spPr bwMode="auto">
              <a:xfrm>
                <a:off x="3600"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Line 49"/>
              <p:cNvSpPr>
                <a:spLocks noChangeShapeType="1"/>
              </p:cNvSpPr>
              <p:nvPr/>
            </p:nvSpPr>
            <p:spPr bwMode="auto">
              <a:xfrm>
                <a:off x="3552"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1" name="Group 50"/>
            <p:cNvGrpSpPr>
              <a:grpSpLocks/>
            </p:cNvGrpSpPr>
            <p:nvPr/>
          </p:nvGrpSpPr>
          <p:grpSpPr bwMode="auto">
            <a:xfrm>
              <a:off x="4560" y="3120"/>
              <a:ext cx="48" cy="144"/>
              <a:chOff x="3552" y="3888"/>
              <a:chExt cx="48" cy="144"/>
            </a:xfrm>
          </p:grpSpPr>
          <p:sp>
            <p:nvSpPr>
              <p:cNvPr id="44065" name="Line 51"/>
              <p:cNvSpPr>
                <a:spLocks noChangeShapeType="1"/>
              </p:cNvSpPr>
              <p:nvPr/>
            </p:nvSpPr>
            <p:spPr bwMode="auto">
              <a:xfrm>
                <a:off x="3600"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Line 52"/>
              <p:cNvSpPr>
                <a:spLocks noChangeShapeType="1"/>
              </p:cNvSpPr>
              <p:nvPr/>
            </p:nvSpPr>
            <p:spPr bwMode="auto">
              <a:xfrm>
                <a:off x="3552"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62" name="Group 53"/>
            <p:cNvGrpSpPr>
              <a:grpSpLocks/>
            </p:cNvGrpSpPr>
            <p:nvPr/>
          </p:nvGrpSpPr>
          <p:grpSpPr bwMode="auto">
            <a:xfrm>
              <a:off x="4704" y="3120"/>
              <a:ext cx="48" cy="144"/>
              <a:chOff x="3552" y="3888"/>
              <a:chExt cx="48" cy="144"/>
            </a:xfrm>
          </p:grpSpPr>
          <p:sp>
            <p:nvSpPr>
              <p:cNvPr id="44063" name="Line 54"/>
              <p:cNvSpPr>
                <a:spLocks noChangeShapeType="1"/>
              </p:cNvSpPr>
              <p:nvPr/>
            </p:nvSpPr>
            <p:spPr bwMode="auto">
              <a:xfrm>
                <a:off x="3600"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55"/>
              <p:cNvSpPr>
                <a:spLocks noChangeShapeType="1"/>
              </p:cNvSpPr>
              <p:nvPr/>
            </p:nvSpPr>
            <p:spPr bwMode="auto">
              <a:xfrm>
                <a:off x="3552" y="388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91896" name="AutoShape 56"/>
          <p:cNvSpPr>
            <a:spLocks noChangeArrowheads="1"/>
          </p:cNvSpPr>
          <p:nvPr/>
        </p:nvSpPr>
        <p:spPr bwMode="auto">
          <a:xfrm>
            <a:off x="6324600" y="5791200"/>
            <a:ext cx="457200" cy="381000"/>
          </a:xfrm>
          <a:prstGeom prst="upArrow">
            <a:avLst>
              <a:gd name="adj1" fmla="val 29167"/>
              <a:gd name="adj2" fmla="val 300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1897" name="Text Box 57"/>
          <p:cNvSpPr txBox="1">
            <a:spLocks noChangeArrowheads="1"/>
          </p:cNvSpPr>
          <p:nvPr/>
        </p:nvSpPr>
        <p:spPr bwMode="auto">
          <a:xfrm>
            <a:off x="6019800" y="6172200"/>
            <a:ext cx="1295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400" b="1"/>
              <a:t>模式右移一位</a:t>
            </a:r>
            <a:endParaRPr kumimoji="1" lang="zh-CN" altLang="en-US" sz="1400"/>
          </a:p>
        </p:txBody>
      </p:sp>
      <p:sp>
        <p:nvSpPr>
          <p:cNvPr id="44055"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CAFD8EC-FC58-45A3-98BA-E03806658033}"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1872"/>
                                        </p:tgtEl>
                                        <p:attrNameLst>
                                          <p:attrName>style.visibility</p:attrName>
                                        </p:attrNameLst>
                                      </p:cBhvr>
                                      <p:to>
                                        <p:strVal val="visible"/>
                                      </p:to>
                                    </p:set>
                                    <p:anim calcmode="lin" valueType="num">
                                      <p:cBhvr additive="base">
                                        <p:cTn id="7" dur="500" fill="hold"/>
                                        <p:tgtEl>
                                          <p:spTgt spid="291872"/>
                                        </p:tgtEl>
                                        <p:attrNameLst>
                                          <p:attrName>ppt_x</p:attrName>
                                        </p:attrNameLst>
                                      </p:cBhvr>
                                      <p:tavLst>
                                        <p:tav tm="0">
                                          <p:val>
                                            <p:strVal val="1+#ppt_w/2"/>
                                          </p:val>
                                        </p:tav>
                                        <p:tav tm="100000">
                                          <p:val>
                                            <p:strVal val="#ppt_x"/>
                                          </p:val>
                                        </p:tav>
                                      </p:tavLst>
                                    </p:anim>
                                    <p:anim calcmode="lin" valueType="num">
                                      <p:cBhvr additive="base">
                                        <p:cTn id="8" dur="500" fill="hold"/>
                                        <p:tgtEl>
                                          <p:spTgt spid="29187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REMIND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91873"/>
                                        </p:tgtEl>
                                        <p:attrNameLst>
                                          <p:attrName>style.visibility</p:attrName>
                                        </p:attrNameLst>
                                      </p:cBhvr>
                                      <p:to>
                                        <p:strVal val="visible"/>
                                      </p:to>
                                    </p:set>
                                    <p:anim to="" calcmode="lin" valueType="num">
                                      <p:cBhvr>
                                        <p:cTn id="13" dur="1" fill="hold"/>
                                        <p:tgtEl>
                                          <p:spTgt spid="291873"/>
                                        </p:tgtEl>
                                        <p:attrNameLst>
                                          <p:attrName/>
                                        </p:attrNameLst>
                                      </p:cBhvr>
                                    </p:anim>
                                  </p:childTnLst>
                                  <p:subTnLst>
                                    <p:audio>
                                      <p:cMediaNode>
                                        <p:cTn display="0" masterRel="sameClick">
                                          <p:stCondLst>
                                            <p:cond evt="begin" delay="0">
                                              <p:tn val="11"/>
                                            </p:cond>
                                          </p:stCondLst>
                                          <p:endCondLst>
                                            <p:cond evt="onStopAudio" delay="0">
                                              <p:tgtEl>
                                                <p:sldTgt/>
                                              </p:tgtEl>
                                            </p:cond>
                                          </p:endCondLst>
                                        </p:cTn>
                                        <p:tgtEl>
                                          <p:sndTgt r:embed="rId3" name="REMINDER.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1896"/>
                                        </p:tgtEl>
                                        <p:attrNameLst>
                                          <p:attrName>style.visibility</p:attrName>
                                        </p:attrNameLst>
                                      </p:cBhvr>
                                      <p:to>
                                        <p:strVal val="visible"/>
                                      </p:to>
                                    </p:set>
                                    <p:animEffect transition="in" filter="dissolve">
                                      <p:cBhvr>
                                        <p:cTn id="18" dur="500"/>
                                        <p:tgtEl>
                                          <p:spTgt spid="291896"/>
                                        </p:tgtEl>
                                      </p:cBhvr>
                                    </p:animEffect>
                                  </p:childTnLst>
                                  <p:subTnLst>
                                    <p:audio>
                                      <p:cMediaNode>
                                        <p:cTn display="0" masterRel="sameClick">
                                          <p:stCondLst>
                                            <p:cond evt="begin" delay="0">
                                              <p:tn val="16"/>
                                            </p:cond>
                                          </p:stCondLst>
                                          <p:endCondLst>
                                            <p:cond evt="onStopAudio" delay="0">
                                              <p:tgtEl>
                                                <p:sldTgt/>
                                              </p:tgtEl>
                                            </p:cond>
                                          </p:endCondLst>
                                        </p:cTn>
                                        <p:tgtEl>
                                          <p:sndTgt r:embed="rId3" name="REMINDER.WAV"/>
                                        </p:tgtEl>
                                      </p:cMediaNode>
                                    </p:audio>
                                  </p:sub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9189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32" fill="hold" grpId="0" nodeType="clickEffect">
                                  <p:stCondLst>
                                    <p:cond delay="0"/>
                                  </p:stCondLst>
                                  <p:childTnLst>
                                    <p:set>
                                      <p:cBhvr>
                                        <p:cTn id="25" dur="1" fill="hold">
                                          <p:stCondLst>
                                            <p:cond delay="0"/>
                                          </p:stCondLst>
                                        </p:cTn>
                                        <p:tgtEl>
                                          <p:spTgt spid="291862"/>
                                        </p:tgtEl>
                                        <p:attrNameLst>
                                          <p:attrName>style.visibility</p:attrName>
                                        </p:attrNameLst>
                                      </p:cBhvr>
                                      <p:to>
                                        <p:strVal val="visible"/>
                                      </p:to>
                                    </p:set>
                                    <p:anim calcmode="lin" valueType="num">
                                      <p:cBhvr>
                                        <p:cTn id="26" dur="500" fill="hold"/>
                                        <p:tgtEl>
                                          <p:spTgt spid="291862"/>
                                        </p:tgtEl>
                                        <p:attrNameLst>
                                          <p:attrName>ppt_w</p:attrName>
                                        </p:attrNameLst>
                                      </p:cBhvr>
                                      <p:tavLst>
                                        <p:tav tm="0">
                                          <p:val>
                                            <p:strVal val="4*#ppt_w"/>
                                          </p:val>
                                        </p:tav>
                                        <p:tav tm="100000">
                                          <p:val>
                                            <p:strVal val="#ppt_w"/>
                                          </p:val>
                                        </p:tav>
                                      </p:tavLst>
                                    </p:anim>
                                    <p:anim calcmode="lin" valueType="num">
                                      <p:cBhvr>
                                        <p:cTn id="27" dur="500" fill="hold"/>
                                        <p:tgtEl>
                                          <p:spTgt spid="29186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4"/>
                                            </p:cond>
                                          </p:stCondLst>
                                          <p:endCondLst>
                                            <p:cond evt="onStopAudio" delay="0">
                                              <p:tgtEl>
                                                <p:sldTgt/>
                                              </p:tgtEl>
                                            </p:cond>
                                          </p:endCondLst>
                                        </p:cTn>
                                        <p:tgtEl>
                                          <p:sndTgt r:embed="rId4" name="CHIMES.WAV"/>
                                        </p:tgtEl>
                                      </p:cMediaNode>
                                    </p:audio>
                                  </p:sub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291863"/>
                                        </p:tgtEl>
                                        <p:attrNameLst>
                                          <p:attrName>style.visibility</p:attrName>
                                        </p:attrNameLst>
                                      </p:cBhvr>
                                      <p:to>
                                        <p:strVal val="visible"/>
                                      </p:to>
                                    </p:se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291864"/>
                                        </p:tgtEl>
                                        <p:attrNameLst>
                                          <p:attrName>style.visibility</p:attrName>
                                        </p:attrNameLst>
                                      </p:cBhvr>
                                      <p:to>
                                        <p:strVal val="visible"/>
                                      </p:to>
                                    </p:set>
                                  </p:childTnLst>
                                </p:cTn>
                              </p:par>
                            </p:childTnLst>
                          </p:cTn>
                        </p:par>
                        <p:par>
                          <p:cTn id="34" fill="hold" nodeType="afterGroup">
                            <p:stCondLst>
                              <p:cond delay="1500"/>
                            </p:stCondLst>
                            <p:childTnLst>
                              <p:par>
                                <p:cTn id="35" presetID="1" presetClass="entr" presetSubtype="0" fill="hold" grpId="0" nodeType="afterEffect">
                                  <p:stCondLst>
                                    <p:cond delay="0"/>
                                  </p:stCondLst>
                                  <p:childTnLst>
                                    <p:set>
                                      <p:cBhvr>
                                        <p:cTn id="36" dur="1" fill="hold">
                                          <p:stCondLst>
                                            <p:cond delay="499"/>
                                          </p:stCondLst>
                                        </p:cTn>
                                        <p:tgtEl>
                                          <p:spTgt spid="291865"/>
                                        </p:tgtEl>
                                        <p:attrNameLst>
                                          <p:attrName>style.visibility</p:attrName>
                                        </p:attrNameLst>
                                      </p:cBhvr>
                                      <p:to>
                                        <p:strVal val="visible"/>
                                      </p:to>
                                    </p:set>
                                  </p:childTnLst>
                                </p:cTn>
                              </p:par>
                            </p:childTnLst>
                          </p:cTn>
                        </p:par>
                        <p:par>
                          <p:cTn id="37" fill="hold" nodeType="afterGroup">
                            <p:stCondLst>
                              <p:cond delay="2000"/>
                            </p:stCondLst>
                            <p:childTnLst>
                              <p:par>
                                <p:cTn id="38" presetID="1" presetClass="entr" presetSubtype="0" fill="hold" grpId="0" nodeType="afterEffect">
                                  <p:stCondLst>
                                    <p:cond delay="0"/>
                                  </p:stCondLst>
                                  <p:childTnLst>
                                    <p:set>
                                      <p:cBhvr>
                                        <p:cTn id="39" dur="1" fill="hold">
                                          <p:stCondLst>
                                            <p:cond delay="499"/>
                                          </p:stCondLst>
                                        </p:cTn>
                                        <p:tgtEl>
                                          <p:spTgt spid="291866"/>
                                        </p:tgtEl>
                                        <p:attrNameLst>
                                          <p:attrName>style.visibility</p:attrName>
                                        </p:attrNameLst>
                                      </p:cBhvr>
                                      <p:to>
                                        <p:strVal val="visible"/>
                                      </p:to>
                                    </p:set>
                                  </p:childTnLst>
                                </p:cTn>
                              </p:par>
                            </p:childTnLst>
                          </p:cTn>
                        </p:par>
                        <p:par>
                          <p:cTn id="40" fill="hold" nodeType="afterGroup">
                            <p:stCondLst>
                              <p:cond delay="2500"/>
                            </p:stCondLst>
                            <p:childTnLst>
                              <p:par>
                                <p:cTn id="41" presetID="4" presetClass="entr" presetSubtype="16" fill="hold" grpId="0" nodeType="afterEffect">
                                  <p:stCondLst>
                                    <p:cond delay="0"/>
                                  </p:stCondLst>
                                  <p:childTnLst>
                                    <p:set>
                                      <p:cBhvr>
                                        <p:cTn id="42" dur="1" fill="hold">
                                          <p:stCondLst>
                                            <p:cond delay="0"/>
                                          </p:stCondLst>
                                        </p:cTn>
                                        <p:tgtEl>
                                          <p:spTgt spid="291861"/>
                                        </p:tgtEl>
                                        <p:attrNameLst>
                                          <p:attrName>style.visibility</p:attrName>
                                        </p:attrNameLst>
                                      </p:cBhvr>
                                      <p:to>
                                        <p:strVal val="visible"/>
                                      </p:to>
                                    </p:set>
                                    <p:animEffect transition="in" filter="box(in)">
                                      <p:cBhvr>
                                        <p:cTn id="43" dur="500"/>
                                        <p:tgtEl>
                                          <p:spTgt spid="2918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291867"/>
                                        </p:tgtEl>
                                        <p:attrNameLst>
                                          <p:attrName>style.visibility</p:attrName>
                                        </p:attrNameLst>
                                      </p:cBhvr>
                                      <p:to>
                                        <p:strVal val="visible"/>
                                      </p:to>
                                    </p:set>
                                    <p:animEffect transition="in" filter="dissolve">
                                      <p:cBhvr>
                                        <p:cTn id="48" dur="500"/>
                                        <p:tgtEl>
                                          <p:spTgt spid="291867"/>
                                        </p:tgtEl>
                                      </p:cBhvr>
                                    </p:animEffect>
                                  </p:childTnLst>
                                  <p:subTnLst>
                                    <p:audio>
                                      <p:cMediaNode>
                                        <p:cTn display="0" masterRel="sameClick">
                                          <p:stCondLst>
                                            <p:cond evt="begin" delay="0">
                                              <p:tn val="46"/>
                                            </p:cond>
                                          </p:stCondLst>
                                          <p:endCondLst>
                                            <p:cond evt="onStopAudio" delay="0">
                                              <p:tgtEl>
                                                <p:sldTgt/>
                                              </p:tgtEl>
                                            </p:cond>
                                          </p:endCondLst>
                                        </p:cTn>
                                        <p:tgtEl>
                                          <p:sndTgt r:embed="rId5"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61" grpId="0" autoUpdateAnimBg="0"/>
      <p:bldP spid="291862" grpId="0" animBg="1"/>
      <p:bldP spid="291863" grpId="0" animBg="1"/>
      <p:bldP spid="291864" grpId="0" animBg="1"/>
      <p:bldP spid="291865" grpId="0" animBg="1"/>
      <p:bldP spid="291866" grpId="0" autoUpdateAnimBg="0"/>
      <p:bldP spid="291872" grpId="0" autoUpdateAnimBg="0"/>
      <p:bldP spid="291896" grpId="0" animBg="1"/>
      <p:bldP spid="29189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46083" name="Rectangle 3"/>
          <p:cNvSpPr>
            <a:spLocks noChangeArrowheads="1"/>
          </p:cNvSpPr>
          <p:nvPr/>
        </p:nvSpPr>
        <p:spPr bwMode="auto">
          <a:xfrm>
            <a:off x="0" y="914400"/>
            <a:ext cx="35052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2</a:t>
            </a:r>
            <a:r>
              <a:rPr kumimoji="1" lang="zh-CN" altLang="en-US" sz="1600" b="1"/>
              <a:t>、最原始的模式匹配程序：</a:t>
            </a:r>
            <a:endParaRPr kumimoji="1" lang="zh-CN" altLang="en-US" sz="1600" b="1">
              <a:solidFill>
                <a:schemeClr val="folHlink"/>
              </a:solidFill>
            </a:endParaRPr>
          </a:p>
        </p:txBody>
      </p:sp>
      <p:sp>
        <p:nvSpPr>
          <p:cNvPr id="46084" name="Freeform 4"/>
          <p:cNvSpPr>
            <a:spLocks/>
          </p:cNvSpPr>
          <p:nvPr/>
        </p:nvSpPr>
        <p:spPr bwMode="auto">
          <a:xfrm>
            <a:off x="1835150" y="3625850"/>
            <a:ext cx="2320925" cy="392113"/>
          </a:xfrm>
          <a:custGeom>
            <a:avLst/>
            <a:gdLst>
              <a:gd name="T0" fmla="*/ 0 w 1462"/>
              <a:gd name="T1" fmla="*/ 0 h 247"/>
              <a:gd name="T2" fmla="*/ 2147483646 w 1462"/>
              <a:gd name="T3" fmla="*/ 2147483646 h 247"/>
              <a:gd name="T4" fmla="*/ 2147483646 w 1462"/>
              <a:gd name="T5" fmla="*/ 2147483646 h 247"/>
              <a:gd name="T6" fmla="*/ 2147483646 w 1462"/>
              <a:gd name="T7" fmla="*/ 2147483646 h 247"/>
              <a:gd name="T8" fmla="*/ 2147483646 w 1462"/>
              <a:gd name="T9" fmla="*/ 2147483646 h 247"/>
              <a:gd name="T10" fmla="*/ 2147483646 w 1462"/>
              <a:gd name="T11" fmla="*/ 2147483646 h 247"/>
              <a:gd name="T12" fmla="*/ 2147483646 w 1462"/>
              <a:gd name="T13" fmla="*/ 2147483646 h 247"/>
              <a:gd name="T14" fmla="*/ 2147483646 w 1462"/>
              <a:gd name="T15" fmla="*/ 2147483646 h 2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2" h="247">
                <a:moveTo>
                  <a:pt x="0" y="0"/>
                </a:moveTo>
                <a:cubicBezTo>
                  <a:pt x="175" y="84"/>
                  <a:pt x="375" y="87"/>
                  <a:pt x="567" y="94"/>
                </a:cubicBezTo>
                <a:cubicBezTo>
                  <a:pt x="628" y="105"/>
                  <a:pt x="689" y="117"/>
                  <a:pt x="749" y="131"/>
                </a:cubicBezTo>
                <a:cubicBezTo>
                  <a:pt x="788" y="140"/>
                  <a:pt x="826" y="158"/>
                  <a:pt x="866" y="160"/>
                </a:cubicBezTo>
                <a:cubicBezTo>
                  <a:pt x="963" y="164"/>
                  <a:pt x="1059" y="165"/>
                  <a:pt x="1156" y="167"/>
                </a:cubicBezTo>
                <a:cubicBezTo>
                  <a:pt x="1209" y="184"/>
                  <a:pt x="1171" y="171"/>
                  <a:pt x="1266" y="218"/>
                </a:cubicBezTo>
                <a:cubicBezTo>
                  <a:pt x="1312" y="241"/>
                  <a:pt x="1367" y="227"/>
                  <a:pt x="1418" y="232"/>
                </a:cubicBezTo>
                <a:cubicBezTo>
                  <a:pt x="1452" y="241"/>
                  <a:pt x="1438" y="236"/>
                  <a:pt x="1462" y="247"/>
                </a:cubicBezTo>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5" name="Text Box 5"/>
          <p:cNvSpPr txBox="1">
            <a:spLocks noChangeArrowheads="1"/>
          </p:cNvSpPr>
          <p:nvPr/>
        </p:nvSpPr>
        <p:spPr bwMode="auto">
          <a:xfrm>
            <a:off x="1752600" y="5257800"/>
            <a:ext cx="42672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a:t>
            </a:r>
            <a:endParaRPr kumimoji="1" lang="en-US" altLang="zh-CN" sz="2000" b="1"/>
          </a:p>
          <a:p>
            <a:pPr eaLnBrk="1" hangingPunct="1">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 …</a:t>
            </a:r>
            <a:endParaRPr kumimoji="1" lang="en-US" altLang="zh-CN" sz="2000" b="1"/>
          </a:p>
        </p:txBody>
      </p:sp>
      <p:grpSp>
        <p:nvGrpSpPr>
          <p:cNvPr id="46086" name="Group 6"/>
          <p:cNvGrpSpPr>
            <a:grpSpLocks/>
          </p:cNvGrpSpPr>
          <p:nvPr/>
        </p:nvGrpSpPr>
        <p:grpSpPr bwMode="auto">
          <a:xfrm>
            <a:off x="4038600" y="5562600"/>
            <a:ext cx="76200" cy="228600"/>
            <a:chOff x="4176" y="3216"/>
            <a:chExt cx="48" cy="144"/>
          </a:xfrm>
        </p:grpSpPr>
        <p:sp>
          <p:nvSpPr>
            <p:cNvPr id="46113" name="Line 7"/>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Line 8"/>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87" name="Group 9"/>
          <p:cNvGrpSpPr>
            <a:grpSpLocks/>
          </p:cNvGrpSpPr>
          <p:nvPr/>
        </p:nvGrpSpPr>
        <p:grpSpPr bwMode="auto">
          <a:xfrm>
            <a:off x="2971800" y="5562600"/>
            <a:ext cx="76200" cy="228600"/>
            <a:chOff x="4176" y="3216"/>
            <a:chExt cx="48" cy="144"/>
          </a:xfrm>
        </p:grpSpPr>
        <p:sp>
          <p:nvSpPr>
            <p:cNvPr id="46111" name="Line 10"/>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Line 11"/>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88" name="Group 12"/>
          <p:cNvGrpSpPr>
            <a:grpSpLocks/>
          </p:cNvGrpSpPr>
          <p:nvPr/>
        </p:nvGrpSpPr>
        <p:grpSpPr bwMode="auto">
          <a:xfrm>
            <a:off x="2362200" y="5562600"/>
            <a:ext cx="76200" cy="228600"/>
            <a:chOff x="4176" y="3216"/>
            <a:chExt cx="48" cy="144"/>
          </a:xfrm>
        </p:grpSpPr>
        <p:sp>
          <p:nvSpPr>
            <p:cNvPr id="46109" name="Line 13"/>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0" name="Line 14"/>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89" name="Group 15"/>
          <p:cNvGrpSpPr>
            <a:grpSpLocks/>
          </p:cNvGrpSpPr>
          <p:nvPr/>
        </p:nvGrpSpPr>
        <p:grpSpPr bwMode="auto">
          <a:xfrm>
            <a:off x="4419600" y="5562600"/>
            <a:ext cx="228600" cy="228600"/>
            <a:chOff x="4080" y="3744"/>
            <a:chExt cx="144" cy="144"/>
          </a:xfrm>
        </p:grpSpPr>
        <p:sp>
          <p:nvSpPr>
            <p:cNvPr id="46106" name="Line 16"/>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Line 17"/>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8" name="Line 18"/>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90" name="AutoShape 19"/>
          <p:cNvSpPr>
            <a:spLocks noChangeArrowheads="1"/>
          </p:cNvSpPr>
          <p:nvPr/>
        </p:nvSpPr>
        <p:spPr bwMode="auto">
          <a:xfrm>
            <a:off x="4343400" y="4800600"/>
            <a:ext cx="381000" cy="533400"/>
          </a:xfrm>
          <a:prstGeom prst="downArrow">
            <a:avLst>
              <a:gd name="adj1" fmla="val 50000"/>
              <a:gd name="adj2" fmla="val 35000"/>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a:solidFill>
                <a:schemeClr val="folHlink"/>
              </a:solidFill>
            </a:endParaRPr>
          </a:p>
        </p:txBody>
      </p:sp>
      <p:sp>
        <p:nvSpPr>
          <p:cNvPr id="46091" name="Text Box 20"/>
          <p:cNvSpPr txBox="1">
            <a:spLocks noChangeArrowheads="1"/>
          </p:cNvSpPr>
          <p:nvPr/>
        </p:nvSpPr>
        <p:spPr bwMode="auto">
          <a:xfrm>
            <a:off x="4572000" y="4800600"/>
            <a:ext cx="160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zh-CN" sz="1600" b="1">
                <a:solidFill>
                  <a:schemeClr val="accent1"/>
                </a:solidFill>
              </a:rPr>
              <a:t>失配位置</a:t>
            </a:r>
            <a:endParaRPr kumimoji="1" lang="zh-CN" altLang="en-US" sz="1600" b="1"/>
          </a:p>
        </p:txBody>
      </p:sp>
      <p:sp>
        <p:nvSpPr>
          <p:cNvPr id="293909" name="Text Box 21"/>
          <p:cNvSpPr txBox="1">
            <a:spLocks noChangeArrowheads="1"/>
          </p:cNvSpPr>
          <p:nvPr/>
        </p:nvSpPr>
        <p:spPr bwMode="auto">
          <a:xfrm>
            <a:off x="1828800" y="6248400"/>
            <a:ext cx="4267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 </a:t>
            </a:r>
            <a:endParaRPr kumimoji="1" lang="en-US" altLang="zh-CN" sz="2000" b="1"/>
          </a:p>
        </p:txBody>
      </p:sp>
      <p:sp>
        <p:nvSpPr>
          <p:cNvPr id="293910" name="AutoShape 22"/>
          <p:cNvSpPr>
            <a:spLocks noChangeArrowheads="1"/>
          </p:cNvSpPr>
          <p:nvPr/>
        </p:nvSpPr>
        <p:spPr bwMode="auto">
          <a:xfrm>
            <a:off x="2743200" y="4724400"/>
            <a:ext cx="457200" cy="609600"/>
          </a:xfrm>
          <a:prstGeom prst="downArrow">
            <a:avLst>
              <a:gd name="adj1" fmla="val 44444"/>
              <a:gd name="adj2" fmla="val 38889"/>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3911" name="Line 23"/>
          <p:cNvSpPr>
            <a:spLocks noChangeShapeType="1"/>
          </p:cNvSpPr>
          <p:nvPr/>
        </p:nvSpPr>
        <p:spPr bwMode="auto">
          <a:xfrm>
            <a:off x="3048000" y="4724400"/>
            <a:ext cx="1295400" cy="457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2" name="Line 24"/>
          <p:cNvSpPr>
            <a:spLocks noChangeShapeType="1"/>
          </p:cNvSpPr>
          <p:nvPr/>
        </p:nvSpPr>
        <p:spPr bwMode="auto">
          <a:xfrm>
            <a:off x="3048000" y="4876800"/>
            <a:ext cx="1295400" cy="4572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3" name="Line 25"/>
          <p:cNvSpPr>
            <a:spLocks noChangeShapeType="1"/>
          </p:cNvSpPr>
          <p:nvPr/>
        </p:nvSpPr>
        <p:spPr bwMode="auto">
          <a:xfrm>
            <a:off x="4343400" y="5181600"/>
            <a:ext cx="0" cy="152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3914" name="Text Box 26"/>
          <p:cNvSpPr txBox="1">
            <a:spLocks noChangeArrowheads="1"/>
          </p:cNvSpPr>
          <p:nvPr/>
        </p:nvSpPr>
        <p:spPr bwMode="auto">
          <a:xfrm>
            <a:off x="1524000" y="4953000"/>
            <a:ext cx="1371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400" b="1">
                <a:solidFill>
                  <a:schemeClr val="folHlink"/>
                </a:solidFill>
              </a:rPr>
              <a:t>下次匹配位置</a:t>
            </a:r>
            <a:endParaRPr kumimoji="1" lang="zh-CN" altLang="en-US" sz="1200"/>
          </a:p>
        </p:txBody>
      </p:sp>
      <p:grpSp>
        <p:nvGrpSpPr>
          <p:cNvPr id="293915" name="Group 27"/>
          <p:cNvGrpSpPr>
            <a:grpSpLocks/>
          </p:cNvGrpSpPr>
          <p:nvPr/>
        </p:nvGrpSpPr>
        <p:grpSpPr bwMode="auto">
          <a:xfrm>
            <a:off x="3048000" y="5562600"/>
            <a:ext cx="485775" cy="927100"/>
            <a:chOff x="3230" y="3168"/>
            <a:chExt cx="306" cy="584"/>
          </a:xfrm>
        </p:grpSpPr>
        <p:sp>
          <p:nvSpPr>
            <p:cNvPr id="46102" name="Freeform 28"/>
            <p:cNvSpPr>
              <a:spLocks/>
            </p:cNvSpPr>
            <p:nvPr/>
          </p:nvSpPr>
          <p:spPr bwMode="auto">
            <a:xfrm>
              <a:off x="3230" y="3184"/>
              <a:ext cx="146" cy="568"/>
            </a:xfrm>
            <a:custGeom>
              <a:avLst/>
              <a:gdLst>
                <a:gd name="T0" fmla="*/ 58 w 146"/>
                <a:gd name="T1" fmla="*/ 0 h 568"/>
                <a:gd name="T2" fmla="*/ 146 w 146"/>
                <a:gd name="T3" fmla="*/ 160 h 568"/>
                <a:gd name="T4" fmla="*/ 98 w 146"/>
                <a:gd name="T5" fmla="*/ 448 h 568"/>
                <a:gd name="T6" fmla="*/ 26 w 146"/>
                <a:gd name="T7" fmla="*/ 544 h 568"/>
                <a:gd name="T8" fmla="*/ 2 w 146"/>
                <a:gd name="T9" fmla="*/ 56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568">
                  <a:moveTo>
                    <a:pt x="58" y="0"/>
                  </a:moveTo>
                  <a:cubicBezTo>
                    <a:pt x="119" y="20"/>
                    <a:pt x="132" y="103"/>
                    <a:pt x="146" y="160"/>
                  </a:cubicBezTo>
                  <a:cubicBezTo>
                    <a:pt x="143" y="228"/>
                    <a:pt x="145" y="377"/>
                    <a:pt x="98" y="448"/>
                  </a:cubicBezTo>
                  <a:cubicBezTo>
                    <a:pt x="76" y="481"/>
                    <a:pt x="57" y="518"/>
                    <a:pt x="26" y="544"/>
                  </a:cubicBezTo>
                  <a:cubicBezTo>
                    <a:pt x="0" y="566"/>
                    <a:pt x="2" y="549"/>
                    <a:pt x="2" y="568"/>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3" name="Freeform 29"/>
            <p:cNvSpPr>
              <a:spLocks/>
            </p:cNvSpPr>
            <p:nvPr/>
          </p:nvSpPr>
          <p:spPr bwMode="auto">
            <a:xfrm>
              <a:off x="3312" y="3168"/>
              <a:ext cx="146" cy="568"/>
            </a:xfrm>
            <a:custGeom>
              <a:avLst/>
              <a:gdLst>
                <a:gd name="T0" fmla="*/ 58 w 146"/>
                <a:gd name="T1" fmla="*/ 0 h 568"/>
                <a:gd name="T2" fmla="*/ 146 w 146"/>
                <a:gd name="T3" fmla="*/ 160 h 568"/>
                <a:gd name="T4" fmla="*/ 98 w 146"/>
                <a:gd name="T5" fmla="*/ 448 h 568"/>
                <a:gd name="T6" fmla="*/ 26 w 146"/>
                <a:gd name="T7" fmla="*/ 544 h 568"/>
                <a:gd name="T8" fmla="*/ 2 w 146"/>
                <a:gd name="T9" fmla="*/ 568 h 5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568">
                  <a:moveTo>
                    <a:pt x="58" y="0"/>
                  </a:moveTo>
                  <a:cubicBezTo>
                    <a:pt x="119" y="20"/>
                    <a:pt x="132" y="103"/>
                    <a:pt x="146" y="160"/>
                  </a:cubicBezTo>
                  <a:cubicBezTo>
                    <a:pt x="143" y="228"/>
                    <a:pt x="145" y="377"/>
                    <a:pt x="98" y="448"/>
                  </a:cubicBezTo>
                  <a:cubicBezTo>
                    <a:pt x="76" y="481"/>
                    <a:pt x="57" y="518"/>
                    <a:pt x="26" y="544"/>
                  </a:cubicBezTo>
                  <a:cubicBezTo>
                    <a:pt x="0" y="566"/>
                    <a:pt x="2" y="549"/>
                    <a:pt x="2" y="568"/>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4" name="Freeform 30"/>
            <p:cNvSpPr>
              <a:spLocks/>
            </p:cNvSpPr>
            <p:nvPr/>
          </p:nvSpPr>
          <p:spPr bwMode="auto">
            <a:xfrm>
              <a:off x="3400" y="3285"/>
              <a:ext cx="136" cy="251"/>
            </a:xfrm>
            <a:custGeom>
              <a:avLst/>
              <a:gdLst>
                <a:gd name="T0" fmla="*/ 0 w 136"/>
                <a:gd name="T1" fmla="*/ 59 h 251"/>
                <a:gd name="T2" fmla="*/ 80 w 136"/>
                <a:gd name="T3" fmla="*/ 19 h 251"/>
                <a:gd name="T4" fmla="*/ 136 w 136"/>
                <a:gd name="T5" fmla="*/ 83 h 251"/>
                <a:gd name="T6" fmla="*/ 80 w 136"/>
                <a:gd name="T7" fmla="*/ 251 h 2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 h="251">
                  <a:moveTo>
                    <a:pt x="0" y="59"/>
                  </a:moveTo>
                  <a:cubicBezTo>
                    <a:pt x="15" y="0"/>
                    <a:pt x="22" y="9"/>
                    <a:pt x="80" y="19"/>
                  </a:cubicBezTo>
                  <a:cubicBezTo>
                    <a:pt x="108" y="38"/>
                    <a:pt x="125" y="51"/>
                    <a:pt x="136" y="83"/>
                  </a:cubicBezTo>
                  <a:cubicBezTo>
                    <a:pt x="117" y="139"/>
                    <a:pt x="80" y="191"/>
                    <a:pt x="80" y="251"/>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5" name="Freeform 31"/>
            <p:cNvSpPr>
              <a:spLocks/>
            </p:cNvSpPr>
            <p:nvPr/>
          </p:nvSpPr>
          <p:spPr bwMode="auto">
            <a:xfrm>
              <a:off x="3472" y="3616"/>
              <a:ext cx="8" cy="48"/>
            </a:xfrm>
            <a:custGeom>
              <a:avLst/>
              <a:gdLst>
                <a:gd name="T0" fmla="*/ 8 w 8"/>
                <a:gd name="T1" fmla="*/ 0 h 48"/>
                <a:gd name="T2" fmla="*/ 0 w 8"/>
                <a:gd name="T3" fmla="*/ 48 h 48"/>
                <a:gd name="T4" fmla="*/ 0 60000 65536"/>
                <a:gd name="T5" fmla="*/ 0 60000 65536"/>
              </a:gdLst>
              <a:ahLst/>
              <a:cxnLst>
                <a:cxn ang="T4">
                  <a:pos x="T0" y="T1"/>
                </a:cxn>
                <a:cxn ang="T5">
                  <a:pos x="T2" y="T3"/>
                </a:cxn>
              </a:cxnLst>
              <a:rect l="0" t="0" r="r" b="b"/>
              <a:pathLst>
                <a:path w="8" h="48">
                  <a:moveTo>
                    <a:pt x="8" y="0"/>
                  </a:moveTo>
                  <a:cubicBezTo>
                    <a:pt x="5" y="16"/>
                    <a:pt x="0" y="48"/>
                    <a:pt x="0" y="48"/>
                  </a:cubicBezTo>
                </a:path>
              </a:pathLst>
            </a:custGeom>
            <a:noFill/>
            <a:ln w="38100" cap="flat" cmpd="sng">
              <a:solidFill>
                <a:schemeClr val="folHlink"/>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99" name="Text Box 32"/>
          <p:cNvSpPr txBox="1">
            <a:spLocks noChangeArrowheads="1"/>
          </p:cNvSpPr>
          <p:nvPr/>
        </p:nvSpPr>
        <p:spPr bwMode="auto">
          <a:xfrm>
            <a:off x="2514600" y="1524000"/>
            <a:ext cx="4343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endParaRPr kumimoji="1" lang="zh-CN" altLang="zh-CN" sz="1400"/>
          </a:p>
        </p:txBody>
      </p:sp>
      <p:sp>
        <p:nvSpPr>
          <p:cNvPr id="46100" name="Text Box 33"/>
          <p:cNvSpPr txBox="1">
            <a:spLocks noChangeArrowheads="1"/>
          </p:cNvSpPr>
          <p:nvPr/>
        </p:nvSpPr>
        <p:spPr bwMode="auto">
          <a:xfrm>
            <a:off x="2209800" y="1295400"/>
            <a:ext cx="4724400" cy="3398838"/>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dirty="0" err="1"/>
              <a:t>int</a:t>
            </a:r>
            <a:r>
              <a:rPr kumimoji="1" lang="en-US" altLang="zh-CN" sz="1400" dirty="0"/>
              <a:t>  Index</a:t>
            </a:r>
            <a:r>
              <a:rPr kumimoji="1" lang="en-US" altLang="zh-CN" sz="1400" dirty="0" smtClean="0"/>
              <a:t>( char  S[ ], char  T[ ], </a:t>
            </a:r>
            <a:r>
              <a:rPr kumimoji="1" lang="en-US" altLang="zh-CN" sz="1400" b="1" dirty="0" err="1"/>
              <a:t>int</a:t>
            </a:r>
            <a:r>
              <a:rPr kumimoji="1" lang="en-US" altLang="zh-CN" sz="1400" dirty="0"/>
              <a:t> </a:t>
            </a:r>
            <a:r>
              <a:rPr kumimoji="1" lang="en-US" altLang="zh-CN" sz="1400" dirty="0" err="1"/>
              <a:t>pos</a:t>
            </a:r>
            <a:r>
              <a:rPr kumimoji="1" lang="en-US" altLang="zh-CN" sz="1400" dirty="0"/>
              <a:t> )</a:t>
            </a:r>
          </a:p>
          <a:p>
            <a:pPr eaLnBrk="1" hangingPunct="1">
              <a:spcBef>
                <a:spcPct val="50000"/>
              </a:spcBef>
              <a:buClrTx/>
              <a:buFontTx/>
              <a:buNone/>
            </a:pPr>
            <a:r>
              <a:rPr kumimoji="1" lang="en-US" altLang="zh-CN" sz="1400" dirty="0"/>
              <a:t> // </a:t>
            </a:r>
            <a:r>
              <a:rPr kumimoji="1" lang="zh-CN" altLang="zh-CN" sz="1400" dirty="0"/>
              <a:t>在主串</a:t>
            </a:r>
            <a:r>
              <a:rPr kumimoji="1" lang="en-US" altLang="zh-CN" sz="1400" dirty="0"/>
              <a:t>S</a:t>
            </a:r>
            <a:r>
              <a:rPr kumimoji="1" lang="zh-CN" altLang="zh-CN" sz="1400" dirty="0"/>
              <a:t>的第</a:t>
            </a:r>
            <a:r>
              <a:rPr kumimoji="1" lang="en-US" altLang="zh-CN" sz="1400" dirty="0" err="1"/>
              <a:t>pos</a:t>
            </a:r>
            <a:r>
              <a:rPr kumimoji="1" lang="zh-CN" altLang="zh-CN" sz="1400" dirty="0"/>
              <a:t>个字符之后，寻找模式</a:t>
            </a:r>
            <a:r>
              <a:rPr kumimoji="1" lang="en-US" altLang="zh-CN" sz="1400" dirty="0"/>
              <a:t>T</a:t>
            </a:r>
            <a:r>
              <a:rPr kumimoji="1" lang="zh-CN" altLang="zh-CN" sz="1400" dirty="0"/>
              <a:t>的匹配位置</a:t>
            </a:r>
          </a:p>
          <a:p>
            <a:pPr eaLnBrk="1" hangingPunct="1">
              <a:spcBef>
                <a:spcPct val="50000"/>
              </a:spcBef>
              <a:buClrTx/>
              <a:buFontTx/>
              <a:buNone/>
            </a:pPr>
            <a:r>
              <a:rPr kumimoji="1" lang="zh-CN" altLang="zh-CN" sz="1400" dirty="0"/>
              <a:t>{    </a:t>
            </a:r>
            <a:r>
              <a:rPr kumimoji="1" lang="en-US" altLang="zh-CN" sz="1400" dirty="0" err="1"/>
              <a:t>i</a:t>
            </a:r>
            <a:r>
              <a:rPr kumimoji="1" lang="en-US" altLang="zh-CN" sz="1400" dirty="0"/>
              <a:t> = </a:t>
            </a:r>
            <a:r>
              <a:rPr kumimoji="1" lang="en-US" altLang="zh-CN" sz="1400" dirty="0" err="1"/>
              <a:t>pos</a:t>
            </a:r>
            <a:r>
              <a:rPr kumimoji="1" lang="en-US" altLang="zh-CN" sz="1400" dirty="0"/>
              <a:t> ;  j = 1;</a:t>
            </a:r>
          </a:p>
          <a:p>
            <a:pPr eaLnBrk="1" hangingPunct="1">
              <a:spcBef>
                <a:spcPct val="50000"/>
              </a:spcBef>
              <a:buClrTx/>
              <a:buFontTx/>
              <a:buNone/>
            </a:pPr>
            <a:r>
              <a:rPr kumimoji="1" lang="en-US" altLang="zh-CN" sz="1400" dirty="0"/>
              <a:t>    </a:t>
            </a:r>
            <a:r>
              <a:rPr kumimoji="1" lang="en-US" altLang="zh-CN" sz="1400" b="1" dirty="0"/>
              <a:t>while</a:t>
            </a:r>
            <a:r>
              <a:rPr kumimoji="1" lang="en-US" altLang="zh-CN" sz="1400" dirty="0"/>
              <a:t> ( </a:t>
            </a:r>
            <a:r>
              <a:rPr kumimoji="1" lang="en-US" altLang="zh-CN" sz="1400" dirty="0" err="1"/>
              <a:t>i</a:t>
            </a:r>
            <a:r>
              <a:rPr kumimoji="1" lang="en-US" altLang="zh-CN" sz="1400" dirty="0"/>
              <a:t> &lt;= </a:t>
            </a:r>
            <a:r>
              <a:rPr kumimoji="1" lang="en-US" altLang="zh-CN" sz="1400" dirty="0" err="1"/>
              <a:t>strlen</a:t>
            </a:r>
            <a:r>
              <a:rPr kumimoji="1" lang="en-US" altLang="zh-CN" sz="1400" dirty="0"/>
              <a:t>(S) </a:t>
            </a:r>
            <a:r>
              <a:rPr kumimoji="1" lang="en-US" altLang="zh-CN" sz="1400" b="1" dirty="0"/>
              <a:t> &amp;&amp;</a:t>
            </a:r>
            <a:r>
              <a:rPr kumimoji="1" lang="en-US" altLang="zh-CN" sz="1400" dirty="0"/>
              <a:t>  j &lt;= </a:t>
            </a:r>
            <a:r>
              <a:rPr kumimoji="1" lang="en-US" altLang="zh-CN" sz="1400" dirty="0" err="1"/>
              <a:t>strlen</a:t>
            </a:r>
            <a:r>
              <a:rPr kumimoji="1" lang="en-US" altLang="zh-CN" sz="1400" dirty="0"/>
              <a:t>(T) )</a:t>
            </a:r>
          </a:p>
          <a:p>
            <a:pPr eaLnBrk="1" hangingPunct="1">
              <a:spcBef>
                <a:spcPct val="50000"/>
              </a:spcBef>
              <a:buClrTx/>
              <a:buFontTx/>
              <a:buNone/>
            </a:pPr>
            <a:r>
              <a:rPr kumimoji="1" lang="en-US" altLang="zh-CN" sz="1400" dirty="0"/>
              <a:t>     { </a:t>
            </a:r>
            <a:r>
              <a:rPr kumimoji="1" lang="en-US" altLang="zh-CN" sz="1400" b="1" dirty="0"/>
              <a:t> if</a:t>
            </a:r>
            <a:r>
              <a:rPr kumimoji="1" lang="en-US" altLang="zh-CN" sz="1400" dirty="0"/>
              <a:t> ( S[</a:t>
            </a:r>
            <a:r>
              <a:rPr kumimoji="1" lang="en-US" altLang="zh-CN" sz="1400" dirty="0" err="1"/>
              <a:t>i</a:t>
            </a:r>
            <a:r>
              <a:rPr kumimoji="1" lang="en-US" altLang="zh-CN" sz="1400" dirty="0"/>
              <a:t>] = =T[j] ) { ++</a:t>
            </a:r>
            <a:r>
              <a:rPr kumimoji="1" lang="en-US" altLang="zh-CN" sz="1400" dirty="0" err="1"/>
              <a:t>i</a:t>
            </a:r>
            <a:r>
              <a:rPr kumimoji="1" lang="en-US" altLang="zh-CN" sz="1400" dirty="0"/>
              <a:t> ;  ++j ;  } //</a:t>
            </a:r>
            <a:r>
              <a:rPr kumimoji="1" lang="zh-CN" altLang="en-US" sz="1400" dirty="0"/>
              <a:t>继续比较后续字符</a:t>
            </a:r>
            <a:endParaRPr kumimoji="1" lang="en-US" altLang="zh-CN" sz="1400" dirty="0"/>
          </a:p>
          <a:p>
            <a:pPr eaLnBrk="1" hangingPunct="1">
              <a:spcBef>
                <a:spcPct val="50000"/>
              </a:spcBef>
              <a:buClrTx/>
              <a:buFontTx/>
              <a:buNone/>
            </a:pPr>
            <a:r>
              <a:rPr kumimoji="1" lang="en-US" altLang="zh-CN" sz="1400" dirty="0"/>
              <a:t>       </a:t>
            </a:r>
            <a:r>
              <a:rPr kumimoji="1" lang="en-US" altLang="zh-CN" sz="1400" b="1" dirty="0"/>
              <a:t> else</a:t>
            </a:r>
            <a:r>
              <a:rPr kumimoji="1" lang="en-US" altLang="zh-CN" sz="1400" dirty="0"/>
              <a:t> { </a:t>
            </a:r>
            <a:r>
              <a:rPr kumimoji="1" lang="en-US" altLang="zh-CN" sz="1400" dirty="0" err="1"/>
              <a:t>i</a:t>
            </a:r>
            <a:r>
              <a:rPr kumimoji="1" lang="en-US" altLang="zh-CN" sz="1400" dirty="0"/>
              <a:t> = </a:t>
            </a:r>
            <a:r>
              <a:rPr kumimoji="1" lang="en-US" altLang="zh-CN" sz="1400" dirty="0" err="1"/>
              <a:t>i</a:t>
            </a:r>
            <a:r>
              <a:rPr kumimoji="1" lang="en-US" altLang="zh-CN" sz="1400" dirty="0"/>
              <a:t> -j +2; j =1;  } //</a:t>
            </a:r>
            <a:r>
              <a:rPr kumimoji="1" lang="zh-CN" altLang="en-US" sz="1400" dirty="0"/>
              <a:t>指针后退重新开始匹配</a:t>
            </a:r>
            <a:endParaRPr kumimoji="1" lang="en-US" altLang="zh-CN" sz="1400" dirty="0"/>
          </a:p>
          <a:p>
            <a:pPr eaLnBrk="1" hangingPunct="1">
              <a:spcBef>
                <a:spcPct val="50000"/>
              </a:spcBef>
              <a:buClrTx/>
              <a:buFontTx/>
              <a:buNone/>
            </a:pPr>
            <a:r>
              <a:rPr kumimoji="1" lang="en-US" altLang="zh-CN" sz="1400" dirty="0"/>
              <a:t>     }</a:t>
            </a:r>
          </a:p>
          <a:p>
            <a:pPr eaLnBrk="1" hangingPunct="1">
              <a:spcBef>
                <a:spcPct val="50000"/>
              </a:spcBef>
              <a:buClrTx/>
              <a:buFontTx/>
              <a:buNone/>
            </a:pPr>
            <a:r>
              <a:rPr kumimoji="1" lang="en-US" altLang="zh-CN" sz="1400" b="1" dirty="0"/>
              <a:t>     if</a:t>
            </a:r>
            <a:r>
              <a:rPr kumimoji="1" lang="en-US" altLang="zh-CN" sz="1400" dirty="0"/>
              <a:t> (  j &gt; </a:t>
            </a:r>
            <a:r>
              <a:rPr kumimoji="1" lang="en-US" altLang="zh-CN" sz="1400" dirty="0" err="1"/>
              <a:t>strlen</a:t>
            </a:r>
            <a:r>
              <a:rPr kumimoji="1" lang="en-US" altLang="zh-CN" sz="1400" dirty="0"/>
              <a:t>(T) ) </a:t>
            </a:r>
            <a:r>
              <a:rPr kumimoji="1" lang="en-US" altLang="zh-CN" sz="1400" b="1" dirty="0"/>
              <a:t> return</a:t>
            </a:r>
            <a:r>
              <a:rPr kumimoji="1" lang="en-US" altLang="zh-CN" sz="1400" dirty="0"/>
              <a:t>  </a:t>
            </a:r>
            <a:r>
              <a:rPr kumimoji="1" lang="en-US" altLang="zh-CN" sz="1400" dirty="0" err="1"/>
              <a:t>i-strlen</a:t>
            </a:r>
            <a:r>
              <a:rPr kumimoji="1" lang="en-US" altLang="zh-CN" sz="1400" dirty="0"/>
              <a:t>(T)  //  </a:t>
            </a:r>
            <a:r>
              <a:rPr kumimoji="1" lang="zh-CN" altLang="en-US" sz="1400" dirty="0"/>
              <a:t>匹配成功，返回</a:t>
            </a:r>
            <a:r>
              <a:rPr kumimoji="1" lang="en-US" altLang="zh-CN" sz="1400" dirty="0"/>
              <a:t>T</a:t>
            </a:r>
            <a:r>
              <a:rPr kumimoji="1" lang="zh-CN" altLang="zh-CN" sz="1400" dirty="0"/>
              <a:t>在</a:t>
            </a:r>
            <a:r>
              <a:rPr kumimoji="1" lang="en-US" altLang="zh-CN" sz="1400" dirty="0"/>
              <a:t>S</a:t>
            </a:r>
            <a:r>
              <a:rPr kumimoji="1" lang="zh-CN" altLang="zh-CN" sz="1400" dirty="0"/>
              <a:t>中的匹配起始位置</a:t>
            </a:r>
            <a:endParaRPr kumimoji="1" lang="zh-CN" altLang="en-US" sz="1400" dirty="0"/>
          </a:p>
          <a:p>
            <a:pPr eaLnBrk="1" hangingPunct="1">
              <a:spcBef>
                <a:spcPct val="50000"/>
              </a:spcBef>
              <a:buClrTx/>
              <a:buFontTx/>
              <a:buNone/>
            </a:pPr>
            <a:r>
              <a:rPr kumimoji="1" lang="zh-CN" altLang="en-US" sz="1400" dirty="0"/>
              <a:t>     </a:t>
            </a:r>
            <a:r>
              <a:rPr kumimoji="1" lang="en-US" altLang="zh-CN" sz="1400" b="1" dirty="0"/>
              <a:t>else return</a:t>
            </a:r>
            <a:r>
              <a:rPr kumimoji="1" lang="en-US" altLang="zh-CN" sz="1400" dirty="0"/>
              <a:t> -1; //</a:t>
            </a:r>
            <a:r>
              <a:rPr kumimoji="1" lang="zh-CN" altLang="en-US" sz="1400" dirty="0"/>
              <a:t>匹配不成功，返回</a:t>
            </a:r>
            <a:r>
              <a:rPr kumimoji="1" lang="en-US" altLang="zh-CN" sz="1400" dirty="0"/>
              <a:t>-1</a:t>
            </a:r>
          </a:p>
          <a:p>
            <a:pPr eaLnBrk="1" hangingPunct="1">
              <a:spcBef>
                <a:spcPct val="50000"/>
              </a:spcBef>
              <a:buClrTx/>
              <a:buFontTx/>
              <a:buNone/>
            </a:pPr>
            <a:r>
              <a:rPr kumimoji="1" lang="en-US" altLang="zh-CN" sz="1400" dirty="0"/>
              <a:t>}  // Index</a:t>
            </a:r>
          </a:p>
        </p:txBody>
      </p:sp>
      <p:sp>
        <p:nvSpPr>
          <p:cNvPr id="46101"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BFFA598-6CFA-48F6-A0C5-CE64BB54072B}"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93910"/>
                                        </p:tgtEl>
                                        <p:attrNameLst>
                                          <p:attrName>style.visibility</p:attrName>
                                        </p:attrNameLst>
                                      </p:cBhvr>
                                      <p:to>
                                        <p:strVal val="visible"/>
                                      </p:to>
                                    </p:set>
                                    <p:anim calcmode="lin" valueType="num">
                                      <p:cBhvr>
                                        <p:cTn id="7" dur="500" fill="hold"/>
                                        <p:tgtEl>
                                          <p:spTgt spid="293910"/>
                                        </p:tgtEl>
                                        <p:attrNameLst>
                                          <p:attrName>ppt_w</p:attrName>
                                        </p:attrNameLst>
                                      </p:cBhvr>
                                      <p:tavLst>
                                        <p:tav tm="0">
                                          <p:val>
                                            <p:strVal val="4*#ppt_w"/>
                                          </p:val>
                                        </p:tav>
                                        <p:tav tm="100000">
                                          <p:val>
                                            <p:strVal val="#ppt_w"/>
                                          </p:val>
                                        </p:tav>
                                      </p:tavLst>
                                    </p:anim>
                                    <p:anim calcmode="lin" valueType="num">
                                      <p:cBhvr>
                                        <p:cTn id="8" dur="500" fill="hold"/>
                                        <p:tgtEl>
                                          <p:spTgt spid="29391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93911"/>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93912"/>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293913"/>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293914"/>
                                        </p:tgtEl>
                                        <p:attrNameLst>
                                          <p:attrName>style.visibility</p:attrName>
                                        </p:attrNameLst>
                                      </p:cBhvr>
                                      <p:to>
                                        <p:strVal val="visible"/>
                                      </p:to>
                                    </p:set>
                                  </p:childTnLst>
                                </p:cTn>
                              </p:par>
                            </p:childTnLst>
                          </p:cTn>
                        </p:par>
                        <p:par>
                          <p:cTn id="21" fill="hold" nodeType="afterGroup">
                            <p:stCondLst>
                              <p:cond delay="2500"/>
                            </p:stCondLst>
                            <p:childTnLst>
                              <p:par>
                                <p:cTn id="22" presetID="4" presetClass="entr" presetSubtype="16" fill="hold" grpId="0" nodeType="afterEffect">
                                  <p:stCondLst>
                                    <p:cond delay="0"/>
                                  </p:stCondLst>
                                  <p:childTnLst>
                                    <p:set>
                                      <p:cBhvr>
                                        <p:cTn id="23" dur="1" fill="hold">
                                          <p:stCondLst>
                                            <p:cond delay="0"/>
                                          </p:stCondLst>
                                        </p:cTn>
                                        <p:tgtEl>
                                          <p:spTgt spid="293909"/>
                                        </p:tgtEl>
                                        <p:attrNameLst>
                                          <p:attrName>style.visibility</p:attrName>
                                        </p:attrNameLst>
                                      </p:cBhvr>
                                      <p:to>
                                        <p:strVal val="visible"/>
                                      </p:to>
                                    </p:set>
                                    <p:animEffect transition="in" filter="box(in)">
                                      <p:cBhvr>
                                        <p:cTn id="24" dur="500"/>
                                        <p:tgtEl>
                                          <p:spTgt spid="2939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93915"/>
                                        </p:tgtEl>
                                        <p:attrNameLst>
                                          <p:attrName>style.visibility</p:attrName>
                                        </p:attrNameLst>
                                      </p:cBhvr>
                                      <p:to>
                                        <p:strVal val="visible"/>
                                      </p:to>
                                    </p:set>
                                    <p:animEffect transition="in" filter="dissolve">
                                      <p:cBhvr>
                                        <p:cTn id="29" dur="500"/>
                                        <p:tgtEl>
                                          <p:spTgt spid="293915"/>
                                        </p:tgtEl>
                                      </p:cBhvr>
                                    </p:animEffect>
                                  </p:childTnLst>
                                  <p:subTnLst>
                                    <p:audio>
                                      <p:cMediaNode>
                                        <p:cTn display="0" masterRel="sameClick">
                                          <p:stCondLst>
                                            <p:cond evt="begin" delay="0">
                                              <p:tn val="27"/>
                                            </p:cond>
                                          </p:stCondLst>
                                          <p:endCondLst>
                                            <p:cond evt="onStopAudio" delay="0">
                                              <p:tgtEl>
                                                <p:sldTgt/>
                                              </p:tgtEl>
                                            </p:cond>
                                          </p:endCondLst>
                                        </p:cTn>
                                        <p:tgtEl>
                                          <p:sndTgt r:embed="rId5"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09" grpId="0" autoUpdateAnimBg="0"/>
      <p:bldP spid="293910" grpId="0" animBg="1"/>
      <p:bldP spid="293911" grpId="0" animBg="1"/>
      <p:bldP spid="293912" grpId="0" animBg="1"/>
      <p:bldP spid="293913" grpId="0" animBg="1"/>
      <p:bldP spid="29391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zh-CN" smtClean="0">
                <a:solidFill>
                  <a:schemeClr val="tx1"/>
                </a:solidFill>
              </a:rPr>
              <a:t>4.1</a:t>
            </a:r>
            <a:r>
              <a:rPr lang="zh-CN" altLang="zh-CN" smtClean="0">
                <a:solidFill>
                  <a:schemeClr val="tx1"/>
                </a:solidFill>
                <a:latin typeface="黑体" panose="02010609060101010101" pitchFamily="49" charset="-122"/>
              </a:rPr>
              <a:t> 数组的定义</a:t>
            </a:r>
          </a:p>
        </p:txBody>
      </p:sp>
      <p:sp>
        <p:nvSpPr>
          <p:cNvPr id="9219" name="Rectangle 3"/>
          <p:cNvSpPr>
            <a:spLocks noGrp="1" noChangeArrowheads="1"/>
          </p:cNvSpPr>
          <p:nvPr>
            <p:ph type="body" idx="1"/>
          </p:nvPr>
        </p:nvSpPr>
        <p:spPr/>
        <p:txBody>
          <a:bodyPr/>
          <a:lstStyle/>
          <a:p>
            <a:pPr eaLnBrk="1" hangingPunct="1"/>
            <a:r>
              <a:rPr lang="zh-CN" altLang="en-US" smtClean="0">
                <a:latin typeface="宋体" panose="02010600030101010101" pitchFamily="2" charset="-122"/>
              </a:rPr>
              <a:t>二维数组</a:t>
            </a:r>
          </a:p>
          <a:p>
            <a:pPr lvl="1" eaLnBrk="1" hangingPunct="1"/>
            <a:r>
              <a:rPr lang="zh-CN" altLang="en-US" sz="2400" smtClean="0">
                <a:latin typeface="宋体" panose="02010600030101010101" pitchFamily="2" charset="-122"/>
              </a:rPr>
              <a:t>二维数组可以看成是由若干个行向量组成的向量，也可以看成是若干个列向量组成的向量。</a:t>
            </a:r>
          </a:p>
          <a:p>
            <a:pPr lvl="1" eaLnBrk="1" hangingPunct="1"/>
            <a:r>
              <a:rPr lang="zh-CN" altLang="en-US" sz="2400" smtClean="0">
                <a:latin typeface="宋体" panose="02010600030101010101" pitchFamily="2" charset="-122"/>
              </a:rPr>
              <a:t>在</a:t>
            </a:r>
            <a:r>
              <a:rPr lang="en-US" altLang="zh-CN" sz="2400" smtClean="0">
                <a:latin typeface="宋体" panose="02010600030101010101" pitchFamily="2" charset="-122"/>
              </a:rPr>
              <a:t>C</a:t>
            </a:r>
            <a:r>
              <a:rPr lang="zh-CN" altLang="en-US" sz="2400" smtClean="0">
                <a:latin typeface="宋体" panose="02010600030101010101" pitchFamily="2" charset="-122"/>
              </a:rPr>
              <a:t>语言中，一个二维数组类型可以定义为其分量类型为一维数组类型的一维数组类型，</a:t>
            </a:r>
          </a:p>
          <a:p>
            <a:pPr lvl="1" eaLnBrk="1" hangingPunct="1"/>
            <a:r>
              <a:rPr lang="zh-CN" altLang="en-US" sz="2400" smtClean="0">
                <a:latin typeface="宋体" panose="02010600030101010101" pitchFamily="2" charset="-122"/>
              </a:rPr>
              <a:t>例如：</a:t>
            </a:r>
            <a:r>
              <a:rPr lang="en-US" altLang="zh-CN" sz="2400" b="1" smtClean="0"/>
              <a:t>typedef  int  array2[m][n];  </a:t>
            </a:r>
            <a:r>
              <a:rPr lang="zh-CN" altLang="en-US" sz="2400" smtClean="0">
                <a:latin typeface="宋体" panose="02010600030101010101" pitchFamily="2" charset="-122"/>
              </a:rPr>
              <a:t>等价于</a:t>
            </a:r>
            <a:r>
              <a:rPr lang="en-US" altLang="zh-CN" sz="2400" smtClean="0">
                <a:latin typeface="宋体" panose="02010600030101010101" pitchFamily="2" charset="-122"/>
              </a:rPr>
              <a:t>:</a:t>
            </a:r>
          </a:p>
          <a:p>
            <a:pPr lvl="1" eaLnBrk="1" hangingPunct="1">
              <a:buFont typeface="Wingdings" panose="05000000000000000000" pitchFamily="2" charset="2"/>
              <a:buNone/>
            </a:pPr>
            <a:r>
              <a:rPr lang="en-US" altLang="zh-CN" sz="2400" b="1" smtClean="0"/>
              <a:t>	typedef int array1[n];</a:t>
            </a:r>
          </a:p>
          <a:p>
            <a:pPr lvl="1" eaLnBrk="1" hangingPunct="1">
              <a:buFont typeface="Wingdings" panose="05000000000000000000" pitchFamily="2" charset="2"/>
              <a:buNone/>
            </a:pPr>
            <a:r>
              <a:rPr lang="en-US" altLang="zh-CN" sz="2400" b="1" smtClean="0"/>
              <a:t>	typedef  array1 array2[m];</a:t>
            </a:r>
          </a:p>
        </p:txBody>
      </p:sp>
      <p:sp>
        <p:nvSpPr>
          <p:cNvPr id="922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F60132F-E8C8-4952-BFE0-04FC0E833819}"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7543800" y="5105400"/>
            <a:ext cx="457200" cy="533400"/>
          </a:xfrm>
          <a:prstGeom prst="rect">
            <a:avLst/>
          </a:prstGeom>
          <a:solidFill>
            <a:srgbClr val="FFFF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31" name="Rectangle 3"/>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48132" name="Rectangle 4"/>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48133" name="Rectangle 5"/>
          <p:cNvSpPr>
            <a:spLocks noChangeArrowheads="1"/>
          </p:cNvSpPr>
          <p:nvPr/>
        </p:nvSpPr>
        <p:spPr bwMode="auto">
          <a:xfrm>
            <a:off x="0" y="1263650"/>
            <a:ext cx="6629400" cy="623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zh-CN" altLang="zh-CN" sz="1400" b="1">
                <a:solidFill>
                  <a:schemeClr val="folHlink"/>
                </a:solidFill>
              </a:rPr>
              <a:t>起因：降低时间代价，从最坏情况下的 </a:t>
            </a:r>
            <a:r>
              <a:rPr kumimoji="1" lang="en-US" altLang="zh-CN" sz="1400" b="1">
                <a:solidFill>
                  <a:schemeClr val="folHlink"/>
                </a:solidFill>
              </a:rPr>
              <a:t>O</a:t>
            </a:r>
            <a:r>
              <a:rPr kumimoji="1" lang="zh-CN" altLang="en-US" sz="1400" b="1">
                <a:solidFill>
                  <a:schemeClr val="folHlink"/>
                </a:solidFill>
              </a:rPr>
              <a:t>（ </a:t>
            </a:r>
            <a:r>
              <a:rPr kumimoji="1" lang="en-US" altLang="zh-CN" sz="1400" b="1">
                <a:solidFill>
                  <a:schemeClr val="folHlink"/>
                </a:solidFill>
              </a:rPr>
              <a:t>n * m</a:t>
            </a:r>
            <a:r>
              <a:rPr kumimoji="1" lang="zh-CN" altLang="en-US" sz="1400" b="1">
                <a:solidFill>
                  <a:schemeClr val="folHlink"/>
                </a:solidFill>
              </a:rPr>
              <a:t>）</a:t>
            </a:r>
            <a:r>
              <a:rPr kumimoji="1" lang="zh-CN" altLang="zh-CN" sz="1400" b="1">
                <a:solidFill>
                  <a:schemeClr val="folHlink"/>
                </a:solidFill>
              </a:rPr>
              <a:t>降低到 </a:t>
            </a:r>
            <a:r>
              <a:rPr kumimoji="1" lang="en-US" altLang="zh-CN" sz="1400" b="1">
                <a:solidFill>
                  <a:schemeClr val="folHlink"/>
                </a:solidFill>
              </a:rPr>
              <a:t>O</a:t>
            </a:r>
            <a:r>
              <a:rPr kumimoji="1" lang="zh-CN" altLang="en-US" sz="1400" b="1">
                <a:solidFill>
                  <a:schemeClr val="folHlink"/>
                </a:solidFill>
              </a:rPr>
              <a:t>（</a:t>
            </a:r>
            <a:r>
              <a:rPr kumimoji="1" lang="en-US" altLang="zh-CN" sz="1400" b="1">
                <a:solidFill>
                  <a:schemeClr val="folHlink"/>
                </a:solidFill>
              </a:rPr>
              <a:t>n +m</a:t>
            </a:r>
            <a:r>
              <a:rPr kumimoji="1" lang="zh-CN" altLang="en-US" sz="1400" b="1">
                <a:solidFill>
                  <a:schemeClr val="folHlink"/>
                </a:solidFill>
              </a:rPr>
              <a:t>）；</a:t>
            </a:r>
          </a:p>
          <a:p>
            <a:pPr lvl="1" eaLnBrk="1" hangingPunct="1">
              <a:spcBef>
                <a:spcPct val="50000"/>
              </a:spcBef>
              <a:buClrTx/>
              <a:buFontTx/>
              <a:buNone/>
            </a:pPr>
            <a:r>
              <a:rPr kumimoji="1" lang="zh-CN" altLang="en-US" sz="1400" b="1">
                <a:solidFill>
                  <a:schemeClr val="folHlink"/>
                </a:solidFill>
              </a:rPr>
              <a:t>            </a:t>
            </a:r>
            <a:r>
              <a:rPr kumimoji="1" lang="zh-CN" altLang="zh-CN" sz="1400" b="1">
                <a:solidFill>
                  <a:schemeClr val="folHlink"/>
                </a:solidFill>
              </a:rPr>
              <a:t>此处 </a:t>
            </a:r>
            <a:r>
              <a:rPr kumimoji="1" lang="en-US" altLang="zh-CN" sz="1400" b="1">
                <a:solidFill>
                  <a:schemeClr val="folHlink"/>
                </a:solidFill>
              </a:rPr>
              <a:t>n </a:t>
            </a:r>
            <a:r>
              <a:rPr kumimoji="1" lang="zh-CN" altLang="zh-CN" sz="1400" b="1">
                <a:solidFill>
                  <a:schemeClr val="folHlink"/>
                </a:solidFill>
              </a:rPr>
              <a:t>是主串的字符个数、</a:t>
            </a:r>
            <a:r>
              <a:rPr kumimoji="1" lang="en-US" altLang="zh-CN" sz="1400" b="1">
                <a:solidFill>
                  <a:schemeClr val="folHlink"/>
                </a:solidFill>
              </a:rPr>
              <a:t>m </a:t>
            </a:r>
            <a:r>
              <a:rPr kumimoji="1" lang="zh-CN" altLang="zh-CN" sz="1400" b="1">
                <a:solidFill>
                  <a:schemeClr val="folHlink"/>
                </a:solidFill>
              </a:rPr>
              <a:t>是模式的字符个数。</a:t>
            </a:r>
            <a:endParaRPr kumimoji="1" lang="zh-CN" altLang="en-US" sz="1400" b="1">
              <a:solidFill>
                <a:schemeClr val="folHlink"/>
              </a:solidFill>
            </a:endParaRPr>
          </a:p>
        </p:txBody>
      </p:sp>
      <p:sp>
        <p:nvSpPr>
          <p:cNvPr id="48134" name="Rectangle 6"/>
          <p:cNvSpPr>
            <a:spLocks noChangeArrowheads="1"/>
          </p:cNvSpPr>
          <p:nvPr/>
        </p:nvSpPr>
        <p:spPr bwMode="auto">
          <a:xfrm>
            <a:off x="0" y="1905000"/>
            <a:ext cx="6629400" cy="623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zh-CN" altLang="zh-CN" sz="1400" b="1">
                <a:solidFill>
                  <a:schemeClr val="folHlink"/>
                </a:solidFill>
              </a:rPr>
              <a:t>历史：70 年</a:t>
            </a:r>
            <a:r>
              <a:rPr kumimoji="1" lang="en-US" altLang="zh-CN" sz="1400" b="1">
                <a:solidFill>
                  <a:schemeClr val="folHlink"/>
                </a:solidFill>
              </a:rPr>
              <a:t>S.A.cook </a:t>
            </a:r>
            <a:r>
              <a:rPr kumimoji="1" lang="zh-CN" altLang="zh-CN" sz="1400" b="1">
                <a:solidFill>
                  <a:schemeClr val="folHlink"/>
                </a:solidFill>
              </a:rPr>
              <a:t>从理论上证明可在 </a:t>
            </a:r>
            <a:r>
              <a:rPr kumimoji="1" lang="en-US" altLang="zh-CN" sz="1400" b="1">
                <a:solidFill>
                  <a:schemeClr val="folHlink"/>
                </a:solidFill>
              </a:rPr>
              <a:t>O</a:t>
            </a:r>
            <a:r>
              <a:rPr kumimoji="1" lang="zh-CN" altLang="en-US" sz="1400" b="1">
                <a:solidFill>
                  <a:schemeClr val="folHlink"/>
                </a:solidFill>
              </a:rPr>
              <a:t>（</a:t>
            </a:r>
            <a:r>
              <a:rPr kumimoji="1" lang="en-US" altLang="zh-CN" sz="1400" b="1">
                <a:solidFill>
                  <a:schemeClr val="folHlink"/>
                </a:solidFill>
              </a:rPr>
              <a:t>n + m</a:t>
            </a:r>
            <a:r>
              <a:rPr kumimoji="1" lang="zh-CN" altLang="en-US" sz="1400" b="1">
                <a:solidFill>
                  <a:schemeClr val="folHlink"/>
                </a:solidFill>
              </a:rPr>
              <a:t>）</a:t>
            </a:r>
            <a:r>
              <a:rPr kumimoji="1" lang="zh-CN" altLang="zh-CN" sz="1400" b="1">
                <a:solidFill>
                  <a:schemeClr val="folHlink"/>
                </a:solidFill>
              </a:rPr>
              <a:t>内完成，以后由以</a:t>
            </a:r>
          </a:p>
          <a:p>
            <a:pPr lvl="1" eaLnBrk="1" hangingPunct="1">
              <a:spcBef>
                <a:spcPct val="50000"/>
              </a:spcBef>
              <a:buClrTx/>
              <a:buFontTx/>
              <a:buNone/>
            </a:pPr>
            <a:r>
              <a:rPr kumimoji="1" lang="zh-CN" altLang="zh-CN" sz="1400" b="1">
                <a:solidFill>
                  <a:schemeClr val="folHlink"/>
                </a:solidFill>
              </a:rPr>
              <a:t>            上三人给出实现的程序。</a:t>
            </a:r>
            <a:endParaRPr kumimoji="1" lang="zh-CN" altLang="en-US" sz="1600" b="1">
              <a:solidFill>
                <a:schemeClr val="folHlink"/>
              </a:solidFill>
            </a:endParaRPr>
          </a:p>
        </p:txBody>
      </p:sp>
      <p:sp>
        <p:nvSpPr>
          <p:cNvPr id="48135" name="Rectangle 7"/>
          <p:cNvSpPr>
            <a:spLocks noChangeArrowheads="1"/>
          </p:cNvSpPr>
          <p:nvPr/>
        </p:nvSpPr>
        <p:spPr bwMode="auto">
          <a:xfrm>
            <a:off x="0" y="2514600"/>
            <a:ext cx="8534400" cy="6238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400" b="1"/>
              <a:t>E.g</a:t>
            </a:r>
            <a:r>
              <a:rPr kumimoji="1" lang="zh-CN" altLang="en-US" sz="1400" b="1"/>
              <a:t>：</a:t>
            </a:r>
            <a:r>
              <a:rPr kumimoji="1" lang="zh-CN" altLang="zh-CN" sz="1400" b="1"/>
              <a:t>说明最坏情况下时间复杂性的 </a:t>
            </a:r>
            <a:r>
              <a:rPr kumimoji="1" lang="en-US" altLang="zh-CN" sz="1400" b="1">
                <a:solidFill>
                  <a:schemeClr val="folHlink"/>
                </a:solidFill>
              </a:rPr>
              <a:t>O</a:t>
            </a:r>
            <a:r>
              <a:rPr kumimoji="1" lang="zh-CN" altLang="en-US" sz="1400" b="1">
                <a:solidFill>
                  <a:schemeClr val="folHlink"/>
                </a:solidFill>
              </a:rPr>
              <a:t>（ </a:t>
            </a:r>
            <a:r>
              <a:rPr kumimoji="1" lang="en-US" altLang="zh-CN" sz="1400" b="1">
                <a:solidFill>
                  <a:schemeClr val="folHlink"/>
                </a:solidFill>
              </a:rPr>
              <a:t>n * m</a:t>
            </a:r>
            <a:r>
              <a:rPr kumimoji="1" lang="zh-CN" altLang="en-US" sz="1400" b="1">
                <a:solidFill>
                  <a:schemeClr val="folHlink"/>
                </a:solidFill>
              </a:rPr>
              <a:t>）</a:t>
            </a:r>
            <a:r>
              <a:rPr kumimoji="1" lang="zh-CN" altLang="zh-CN" sz="1400" b="1"/>
              <a:t>的实例。</a:t>
            </a:r>
          </a:p>
          <a:p>
            <a:pPr lvl="1" eaLnBrk="1" hangingPunct="1">
              <a:spcBef>
                <a:spcPct val="50000"/>
              </a:spcBef>
              <a:buClrTx/>
              <a:buFontTx/>
              <a:buNone/>
            </a:pPr>
            <a:r>
              <a:rPr kumimoji="1" lang="zh-CN" altLang="zh-CN" sz="1400" b="1"/>
              <a:t>          </a:t>
            </a:r>
            <a:r>
              <a:rPr kumimoji="1" lang="zh-CN" altLang="zh-CN" sz="1400" b="1">
                <a:solidFill>
                  <a:schemeClr val="folHlink"/>
                </a:solidFill>
              </a:rPr>
              <a:t>每比较</a:t>
            </a:r>
            <a:r>
              <a:rPr kumimoji="1" lang="en-US" altLang="zh-CN" sz="1400" b="1">
                <a:solidFill>
                  <a:schemeClr val="folHlink"/>
                </a:solidFill>
              </a:rPr>
              <a:t>m = 3 </a:t>
            </a:r>
            <a:r>
              <a:rPr kumimoji="1" lang="zh-CN" altLang="zh-CN" sz="1400" b="1">
                <a:solidFill>
                  <a:schemeClr val="folHlink"/>
                </a:solidFill>
              </a:rPr>
              <a:t>次，移动模式一次。最后在主串的 </a:t>
            </a:r>
            <a:r>
              <a:rPr kumimoji="1" lang="en-US" altLang="zh-CN" sz="1400" b="1">
                <a:solidFill>
                  <a:schemeClr val="folHlink"/>
                </a:solidFill>
              </a:rPr>
              <a:t>n-m+1 </a:t>
            </a:r>
            <a:r>
              <a:rPr kumimoji="1" lang="zh-CN" altLang="zh-CN" sz="1400" b="1">
                <a:solidFill>
                  <a:schemeClr val="folHlink"/>
                </a:solidFill>
              </a:rPr>
              <a:t>找到主串，比较 （</a:t>
            </a:r>
            <a:r>
              <a:rPr kumimoji="1" lang="en-US" altLang="zh-CN" sz="1400" b="1">
                <a:solidFill>
                  <a:schemeClr val="folHlink"/>
                </a:solidFill>
              </a:rPr>
              <a:t>n-m+1</a:t>
            </a:r>
            <a:r>
              <a:rPr kumimoji="1" lang="zh-CN" altLang="en-US" sz="1400" b="1">
                <a:solidFill>
                  <a:schemeClr val="folHlink"/>
                </a:solidFill>
              </a:rPr>
              <a:t>）* </a:t>
            </a:r>
            <a:r>
              <a:rPr kumimoji="1" lang="en-US" altLang="zh-CN" sz="1400" b="1">
                <a:solidFill>
                  <a:schemeClr val="folHlink"/>
                </a:solidFill>
              </a:rPr>
              <a:t>m </a:t>
            </a:r>
            <a:r>
              <a:rPr kumimoji="1" lang="zh-CN" altLang="zh-CN" sz="1400" b="1">
                <a:solidFill>
                  <a:schemeClr val="folHlink"/>
                </a:solidFill>
              </a:rPr>
              <a:t>次 </a:t>
            </a:r>
            <a:endParaRPr kumimoji="1" lang="zh-CN" altLang="en-US" sz="1400" b="1">
              <a:solidFill>
                <a:schemeClr val="folHlink"/>
              </a:solidFill>
            </a:endParaRPr>
          </a:p>
        </p:txBody>
      </p:sp>
      <p:sp>
        <p:nvSpPr>
          <p:cNvPr id="48136" name="Text Box 8"/>
          <p:cNvSpPr txBox="1">
            <a:spLocks noChangeArrowheads="1"/>
          </p:cNvSpPr>
          <p:nvPr/>
        </p:nvSpPr>
        <p:spPr bwMode="auto">
          <a:xfrm>
            <a:off x="457200" y="3048000"/>
            <a:ext cx="22098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10000"/>
              </a:lnSpc>
              <a:spcBef>
                <a:spcPct val="50000"/>
              </a:spcBef>
              <a:buClrTx/>
              <a:buFontTx/>
              <a:buNone/>
            </a:pPr>
            <a:r>
              <a:rPr kumimoji="1" lang="en-US" altLang="zh-CN" sz="1800" b="1"/>
              <a:t>       P=aab </a:t>
            </a:r>
          </a:p>
        </p:txBody>
      </p:sp>
      <p:grpSp>
        <p:nvGrpSpPr>
          <p:cNvPr id="48137" name="Group 9"/>
          <p:cNvGrpSpPr>
            <a:grpSpLocks/>
          </p:cNvGrpSpPr>
          <p:nvPr/>
        </p:nvGrpSpPr>
        <p:grpSpPr bwMode="auto">
          <a:xfrm>
            <a:off x="1066800" y="3581400"/>
            <a:ext cx="1295400" cy="1004888"/>
            <a:chOff x="672" y="2256"/>
            <a:chExt cx="816" cy="633"/>
          </a:xfrm>
        </p:grpSpPr>
        <p:sp>
          <p:nvSpPr>
            <p:cNvPr id="48169" name="AutoShape 10"/>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70" name="Text Box 11"/>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sp>
        <p:nvSpPr>
          <p:cNvPr id="48138" name="Text Box 12"/>
          <p:cNvSpPr txBox="1">
            <a:spLocks noChangeArrowheads="1"/>
          </p:cNvSpPr>
          <p:nvPr/>
        </p:nvSpPr>
        <p:spPr bwMode="auto">
          <a:xfrm>
            <a:off x="2286000" y="3048000"/>
            <a:ext cx="22098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40000"/>
              </a:lnSpc>
              <a:spcBef>
                <a:spcPct val="50000"/>
              </a:spcBef>
              <a:buClrTx/>
              <a:buFontTx/>
              <a:buNone/>
            </a:pPr>
            <a:r>
              <a:rPr kumimoji="1" lang="en-US" altLang="zh-CN" sz="1800" b="1"/>
              <a:t>       P=  aab </a:t>
            </a:r>
          </a:p>
        </p:txBody>
      </p:sp>
      <p:grpSp>
        <p:nvGrpSpPr>
          <p:cNvPr id="48139" name="Group 13"/>
          <p:cNvGrpSpPr>
            <a:grpSpLocks/>
          </p:cNvGrpSpPr>
          <p:nvPr/>
        </p:nvGrpSpPr>
        <p:grpSpPr bwMode="auto">
          <a:xfrm>
            <a:off x="3048000" y="3581400"/>
            <a:ext cx="1295400" cy="1004888"/>
            <a:chOff x="672" y="2256"/>
            <a:chExt cx="816" cy="633"/>
          </a:xfrm>
        </p:grpSpPr>
        <p:sp>
          <p:nvSpPr>
            <p:cNvPr id="48167" name="AutoShape 14"/>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68" name="Text Box 15"/>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sp>
        <p:nvSpPr>
          <p:cNvPr id="48140" name="Text Box 16"/>
          <p:cNvSpPr txBox="1">
            <a:spLocks noChangeArrowheads="1"/>
          </p:cNvSpPr>
          <p:nvPr/>
        </p:nvSpPr>
        <p:spPr bwMode="auto">
          <a:xfrm>
            <a:off x="4038600" y="3048000"/>
            <a:ext cx="2209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30000"/>
              </a:lnSpc>
              <a:spcBef>
                <a:spcPct val="50000"/>
              </a:spcBef>
              <a:buClrTx/>
              <a:buFontTx/>
              <a:buNone/>
            </a:pPr>
            <a:r>
              <a:rPr kumimoji="1" lang="en-US" altLang="zh-CN" sz="1800" b="1"/>
              <a:t>       P=    aab </a:t>
            </a:r>
          </a:p>
        </p:txBody>
      </p:sp>
      <p:grpSp>
        <p:nvGrpSpPr>
          <p:cNvPr id="48141" name="Group 17"/>
          <p:cNvGrpSpPr>
            <a:grpSpLocks/>
          </p:cNvGrpSpPr>
          <p:nvPr/>
        </p:nvGrpSpPr>
        <p:grpSpPr bwMode="auto">
          <a:xfrm>
            <a:off x="4953000" y="3581400"/>
            <a:ext cx="1295400" cy="1004888"/>
            <a:chOff x="672" y="2256"/>
            <a:chExt cx="816" cy="633"/>
          </a:xfrm>
        </p:grpSpPr>
        <p:sp>
          <p:nvSpPr>
            <p:cNvPr id="48165" name="AutoShape 18"/>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66" name="Text Box 19"/>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sp>
        <p:nvSpPr>
          <p:cNvPr id="48142" name="Text Box 20"/>
          <p:cNvSpPr txBox="1">
            <a:spLocks noChangeArrowheads="1"/>
          </p:cNvSpPr>
          <p:nvPr/>
        </p:nvSpPr>
        <p:spPr bwMode="auto">
          <a:xfrm>
            <a:off x="5715000" y="3048000"/>
            <a:ext cx="2209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30000"/>
              </a:lnSpc>
              <a:spcBef>
                <a:spcPct val="50000"/>
              </a:spcBef>
              <a:buClrTx/>
              <a:buFontTx/>
              <a:buNone/>
            </a:pPr>
            <a:r>
              <a:rPr kumimoji="1" lang="en-US" altLang="zh-CN" sz="1800" b="1"/>
              <a:t>       P=      aab </a:t>
            </a:r>
          </a:p>
        </p:txBody>
      </p:sp>
      <p:grpSp>
        <p:nvGrpSpPr>
          <p:cNvPr id="48143" name="Group 21"/>
          <p:cNvGrpSpPr>
            <a:grpSpLocks/>
          </p:cNvGrpSpPr>
          <p:nvPr/>
        </p:nvGrpSpPr>
        <p:grpSpPr bwMode="auto">
          <a:xfrm>
            <a:off x="6705600" y="3581400"/>
            <a:ext cx="1295400" cy="1004888"/>
            <a:chOff x="672" y="2256"/>
            <a:chExt cx="816" cy="633"/>
          </a:xfrm>
        </p:grpSpPr>
        <p:sp>
          <p:nvSpPr>
            <p:cNvPr id="48163" name="AutoShape 22"/>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64" name="Text Box 23"/>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sp>
        <p:nvSpPr>
          <p:cNvPr id="48144" name="Text Box 24"/>
          <p:cNvSpPr txBox="1">
            <a:spLocks noChangeArrowheads="1"/>
          </p:cNvSpPr>
          <p:nvPr/>
        </p:nvSpPr>
        <p:spPr bwMode="auto">
          <a:xfrm>
            <a:off x="381000" y="5105400"/>
            <a:ext cx="2209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30000"/>
              </a:lnSpc>
              <a:spcBef>
                <a:spcPct val="50000"/>
              </a:spcBef>
              <a:buClrTx/>
              <a:buFontTx/>
              <a:buNone/>
            </a:pPr>
            <a:r>
              <a:rPr kumimoji="1" lang="en-US" altLang="zh-CN" sz="1800" b="1"/>
              <a:t>       P=        aab </a:t>
            </a:r>
          </a:p>
        </p:txBody>
      </p:sp>
      <p:sp>
        <p:nvSpPr>
          <p:cNvPr id="48145" name="Text Box 25"/>
          <p:cNvSpPr txBox="1">
            <a:spLocks noChangeArrowheads="1"/>
          </p:cNvSpPr>
          <p:nvPr/>
        </p:nvSpPr>
        <p:spPr bwMode="auto">
          <a:xfrm>
            <a:off x="2209800" y="5105400"/>
            <a:ext cx="2209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30000"/>
              </a:lnSpc>
              <a:spcBef>
                <a:spcPct val="50000"/>
              </a:spcBef>
              <a:buClrTx/>
              <a:buFontTx/>
              <a:buNone/>
            </a:pPr>
            <a:r>
              <a:rPr kumimoji="1" lang="en-US" altLang="zh-CN" sz="1800" b="1"/>
              <a:t>       P=          aab </a:t>
            </a:r>
          </a:p>
        </p:txBody>
      </p:sp>
      <p:sp>
        <p:nvSpPr>
          <p:cNvPr id="48146" name="Text Box 26"/>
          <p:cNvSpPr txBox="1">
            <a:spLocks noChangeArrowheads="1"/>
          </p:cNvSpPr>
          <p:nvPr/>
        </p:nvSpPr>
        <p:spPr bwMode="auto">
          <a:xfrm>
            <a:off x="4038600" y="5105400"/>
            <a:ext cx="2209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30000"/>
              </a:lnSpc>
              <a:spcBef>
                <a:spcPct val="50000"/>
              </a:spcBef>
              <a:buClrTx/>
              <a:buFontTx/>
              <a:buNone/>
            </a:pPr>
            <a:r>
              <a:rPr kumimoji="1" lang="en-US" altLang="zh-CN" sz="1800" b="1"/>
              <a:t>       P=            aab </a:t>
            </a:r>
          </a:p>
        </p:txBody>
      </p:sp>
      <p:sp>
        <p:nvSpPr>
          <p:cNvPr id="48147" name="Text Box 27"/>
          <p:cNvSpPr txBox="1">
            <a:spLocks noChangeArrowheads="1"/>
          </p:cNvSpPr>
          <p:nvPr/>
        </p:nvSpPr>
        <p:spPr bwMode="auto">
          <a:xfrm>
            <a:off x="5867400" y="5106988"/>
            <a:ext cx="2209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S=aaaaaaaaab</a:t>
            </a:r>
          </a:p>
          <a:p>
            <a:pPr eaLnBrk="1" hangingPunct="1">
              <a:lnSpc>
                <a:spcPct val="30000"/>
              </a:lnSpc>
              <a:spcBef>
                <a:spcPct val="50000"/>
              </a:spcBef>
              <a:buClrTx/>
              <a:buFontTx/>
              <a:buNone/>
            </a:pPr>
            <a:r>
              <a:rPr kumimoji="1" lang="en-US" altLang="zh-CN" sz="1800" b="1"/>
              <a:t>       P=              aab </a:t>
            </a:r>
          </a:p>
        </p:txBody>
      </p:sp>
      <p:grpSp>
        <p:nvGrpSpPr>
          <p:cNvPr id="48148" name="Group 28"/>
          <p:cNvGrpSpPr>
            <a:grpSpLocks/>
          </p:cNvGrpSpPr>
          <p:nvPr/>
        </p:nvGrpSpPr>
        <p:grpSpPr bwMode="auto">
          <a:xfrm>
            <a:off x="3505200" y="5638800"/>
            <a:ext cx="1295400" cy="1004888"/>
            <a:chOff x="672" y="2256"/>
            <a:chExt cx="816" cy="633"/>
          </a:xfrm>
        </p:grpSpPr>
        <p:sp>
          <p:nvSpPr>
            <p:cNvPr id="48161" name="AutoShape 29"/>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62" name="Text Box 30"/>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grpSp>
        <p:nvGrpSpPr>
          <p:cNvPr id="48149" name="Group 31"/>
          <p:cNvGrpSpPr>
            <a:grpSpLocks/>
          </p:cNvGrpSpPr>
          <p:nvPr/>
        </p:nvGrpSpPr>
        <p:grpSpPr bwMode="auto">
          <a:xfrm>
            <a:off x="1524000" y="5638800"/>
            <a:ext cx="1295400" cy="1004888"/>
            <a:chOff x="672" y="2256"/>
            <a:chExt cx="816" cy="633"/>
          </a:xfrm>
        </p:grpSpPr>
        <p:sp>
          <p:nvSpPr>
            <p:cNvPr id="48159" name="AutoShape 32"/>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60" name="Text Box 33"/>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grpSp>
        <p:nvGrpSpPr>
          <p:cNvPr id="48150" name="Group 34"/>
          <p:cNvGrpSpPr>
            <a:grpSpLocks/>
          </p:cNvGrpSpPr>
          <p:nvPr/>
        </p:nvGrpSpPr>
        <p:grpSpPr bwMode="auto">
          <a:xfrm>
            <a:off x="5410200" y="5638800"/>
            <a:ext cx="1295400" cy="1004888"/>
            <a:chOff x="672" y="2256"/>
            <a:chExt cx="816" cy="633"/>
          </a:xfrm>
        </p:grpSpPr>
        <p:sp>
          <p:nvSpPr>
            <p:cNvPr id="48157" name="AutoShape 35"/>
            <p:cNvSpPr>
              <a:spLocks noChangeArrowheads="1"/>
            </p:cNvSpPr>
            <p:nvPr/>
          </p:nvSpPr>
          <p:spPr bwMode="auto">
            <a:xfrm>
              <a:off x="912" y="2256"/>
              <a:ext cx="192" cy="240"/>
            </a:xfrm>
            <a:prstGeom prst="upArrow">
              <a:avLst>
                <a:gd name="adj1" fmla="val 29167"/>
                <a:gd name="adj2" fmla="val 375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48158" name="Text Box 36"/>
            <p:cNvSpPr txBox="1">
              <a:spLocks noChangeArrowheads="1"/>
            </p:cNvSpPr>
            <p:nvPr/>
          </p:nvSpPr>
          <p:spPr bwMode="auto">
            <a:xfrm>
              <a:off x="672" y="2496"/>
              <a:ext cx="816"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a</a:t>
              </a:r>
              <a:r>
                <a:rPr kumimoji="1" lang="zh-CN" altLang="en-US" sz="1400" b="1"/>
                <a:t>、</a:t>
              </a:r>
              <a:r>
                <a:rPr kumimoji="1" lang="en-US" altLang="zh-CN" sz="1400" b="1"/>
                <a:t>b</a:t>
              </a:r>
              <a:r>
                <a:rPr kumimoji="1" lang="zh-CN" altLang="zh-CN" sz="1400" b="1"/>
                <a:t>不等</a:t>
              </a:r>
              <a:r>
                <a:rPr kumimoji="1" lang="zh-CN" altLang="en-US" sz="1400" b="1"/>
                <a:t>模</a:t>
              </a:r>
            </a:p>
            <a:p>
              <a:pPr eaLnBrk="1" hangingPunct="1">
                <a:spcBef>
                  <a:spcPct val="50000"/>
                </a:spcBef>
                <a:buClrTx/>
                <a:buFontTx/>
                <a:buNone/>
              </a:pPr>
              <a:r>
                <a:rPr kumimoji="1" lang="zh-CN" altLang="en-US" sz="1400" b="1"/>
                <a:t>式右移一位</a:t>
              </a:r>
              <a:endParaRPr kumimoji="1" lang="zh-CN" altLang="en-US" sz="1400"/>
            </a:p>
          </p:txBody>
        </p:sp>
      </p:grpSp>
      <p:sp>
        <p:nvSpPr>
          <p:cNvPr id="295973" name="AutoShape 37"/>
          <p:cNvSpPr>
            <a:spLocks noChangeArrowheads="1"/>
          </p:cNvSpPr>
          <p:nvPr/>
        </p:nvSpPr>
        <p:spPr bwMode="auto">
          <a:xfrm>
            <a:off x="7620000" y="5638800"/>
            <a:ext cx="304800" cy="381000"/>
          </a:xfrm>
          <a:prstGeom prst="upArrow">
            <a:avLst>
              <a:gd name="adj1" fmla="val 29167"/>
              <a:gd name="adj2" fmla="val 375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5974" name="Text Box 38"/>
          <p:cNvSpPr txBox="1">
            <a:spLocks noChangeArrowheads="1"/>
          </p:cNvSpPr>
          <p:nvPr/>
        </p:nvSpPr>
        <p:spPr bwMode="auto">
          <a:xfrm>
            <a:off x="7239000" y="6096000"/>
            <a:ext cx="1143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  </a:t>
            </a:r>
            <a:r>
              <a:rPr kumimoji="1" lang="zh-CN" altLang="en-US" sz="1400" i="1"/>
              <a:t>完全匹配</a:t>
            </a:r>
            <a:endParaRPr kumimoji="1" lang="zh-CN" altLang="en-US" sz="1400"/>
          </a:p>
        </p:txBody>
      </p:sp>
      <p:sp>
        <p:nvSpPr>
          <p:cNvPr id="48153" name="AutoShape 39"/>
          <p:cNvSpPr>
            <a:spLocks noChangeArrowheads="1"/>
          </p:cNvSpPr>
          <p:nvPr/>
        </p:nvSpPr>
        <p:spPr bwMode="auto">
          <a:xfrm>
            <a:off x="7620000" y="4724400"/>
            <a:ext cx="76200" cy="457200"/>
          </a:xfrm>
          <a:prstGeom prst="downArrow">
            <a:avLst>
              <a:gd name="adj1" fmla="val 50000"/>
              <a:gd name="adj2" fmla="val 1500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295976" name="Text Box 40"/>
          <p:cNvSpPr txBox="1">
            <a:spLocks noChangeArrowheads="1"/>
          </p:cNvSpPr>
          <p:nvPr/>
        </p:nvSpPr>
        <p:spPr bwMode="auto">
          <a:xfrm>
            <a:off x="7467600" y="4648200"/>
            <a:ext cx="1143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   </a:t>
            </a:r>
            <a:endParaRPr kumimoji="1" lang="en-US" altLang="zh-CN" sz="1400"/>
          </a:p>
        </p:txBody>
      </p:sp>
      <p:sp>
        <p:nvSpPr>
          <p:cNvPr id="295977" name="Text Box 41"/>
          <p:cNvSpPr txBox="1">
            <a:spLocks noChangeArrowheads="1"/>
          </p:cNvSpPr>
          <p:nvPr/>
        </p:nvSpPr>
        <p:spPr bwMode="auto">
          <a:xfrm>
            <a:off x="7467600" y="4572000"/>
            <a:ext cx="1676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a:t>   n-m+1</a:t>
            </a:r>
            <a:r>
              <a:rPr kumimoji="1" lang="zh-CN" altLang="en-US" sz="1000" b="1"/>
              <a:t>匹配起始位置</a:t>
            </a:r>
            <a:endParaRPr kumimoji="1" lang="zh-CN" altLang="en-US" sz="1000"/>
          </a:p>
        </p:txBody>
      </p:sp>
      <p:sp>
        <p:nvSpPr>
          <p:cNvPr id="48156"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E965C3B-6971-4D94-9F57-C29C27151F56}"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597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REMINDER.WAV"/>
                                        </p:tgtEl>
                                      </p:cMediaNode>
                                    </p:audio>
                                  </p:sub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9597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95976"/>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95977"/>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95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animBg="1"/>
      <p:bldP spid="295973" grpId="0" animBg="1"/>
      <p:bldP spid="295974" grpId="0" autoUpdateAnimBg="0"/>
      <p:bldP spid="295976" grpId="0" autoUpdateAnimBg="0"/>
      <p:bldP spid="29597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AutoShape 2"/>
          <p:cNvSpPr>
            <a:spLocks noChangeArrowheads="1"/>
          </p:cNvSpPr>
          <p:nvPr/>
        </p:nvSpPr>
        <p:spPr bwMode="auto">
          <a:xfrm>
            <a:off x="2057400" y="2743200"/>
            <a:ext cx="381000" cy="762000"/>
          </a:xfrm>
          <a:prstGeom prst="wedgeRectCallout">
            <a:avLst>
              <a:gd name="adj1" fmla="val -333333"/>
              <a:gd name="adj2" fmla="val 68750"/>
            </a:avLst>
          </a:prstGeom>
          <a:solidFill>
            <a:srgbClr val="FFFFFF"/>
          </a:solidFill>
          <a:ln w="571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a:p>
        </p:txBody>
      </p:sp>
      <p:sp>
        <p:nvSpPr>
          <p:cNvPr id="50179" name="Rectangle 3"/>
          <p:cNvSpPr>
            <a:spLocks noChangeArrowheads="1"/>
          </p:cNvSpPr>
          <p:nvPr/>
        </p:nvSpPr>
        <p:spPr bwMode="auto">
          <a:xfrm>
            <a:off x="2438400" y="2667000"/>
            <a:ext cx="1524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0180" name="Rectangle 4"/>
          <p:cNvSpPr>
            <a:spLocks noChangeArrowheads="1"/>
          </p:cNvSpPr>
          <p:nvPr/>
        </p:nvSpPr>
        <p:spPr bwMode="auto">
          <a:xfrm>
            <a:off x="2438400" y="1524000"/>
            <a:ext cx="1524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0181" name="Rectangle 5"/>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50182" name="Rectangle 6"/>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50183" name="Rectangle 7"/>
          <p:cNvSpPr>
            <a:spLocks noChangeArrowheads="1"/>
          </p:cNvSpPr>
          <p:nvPr/>
        </p:nvSpPr>
        <p:spPr bwMode="auto">
          <a:xfrm>
            <a:off x="0" y="1263650"/>
            <a:ext cx="6629400" cy="304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zh-CN" altLang="zh-CN" sz="1400" b="1">
                <a:solidFill>
                  <a:schemeClr val="folHlink"/>
                </a:solidFill>
              </a:rPr>
              <a:t> 说明 </a:t>
            </a:r>
            <a:r>
              <a:rPr kumimoji="1" lang="en-US" altLang="zh-CN" sz="1400" b="1">
                <a:solidFill>
                  <a:schemeClr val="folHlink"/>
                </a:solidFill>
              </a:rPr>
              <a:t>KMP </a:t>
            </a:r>
            <a:r>
              <a:rPr kumimoji="1" lang="zh-CN" altLang="zh-CN" sz="1400" b="1">
                <a:solidFill>
                  <a:schemeClr val="folHlink"/>
                </a:solidFill>
              </a:rPr>
              <a:t>算法的实例：</a:t>
            </a:r>
            <a:endParaRPr kumimoji="1" lang="zh-CN" altLang="en-US" sz="1400" b="1">
              <a:solidFill>
                <a:schemeClr val="folHlink"/>
              </a:solidFill>
            </a:endParaRPr>
          </a:p>
        </p:txBody>
      </p:sp>
      <p:sp>
        <p:nvSpPr>
          <p:cNvPr id="50184" name="Text Box 8"/>
          <p:cNvSpPr txBox="1">
            <a:spLocks noChangeArrowheads="1"/>
          </p:cNvSpPr>
          <p:nvPr/>
        </p:nvSpPr>
        <p:spPr bwMode="auto">
          <a:xfrm>
            <a:off x="609600" y="1676400"/>
            <a:ext cx="31242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e.g:  S = abcabcabcd</a:t>
            </a:r>
          </a:p>
          <a:p>
            <a:pPr eaLnBrk="1" hangingPunct="1">
              <a:spcBef>
                <a:spcPct val="50000"/>
              </a:spcBef>
              <a:buClrTx/>
              <a:buFontTx/>
              <a:buNone/>
            </a:pPr>
            <a:r>
              <a:rPr kumimoji="1" lang="en-US" altLang="zh-CN" sz="1800" b="1"/>
              <a:t>        P = abcabcd           </a:t>
            </a:r>
          </a:p>
          <a:p>
            <a:pPr eaLnBrk="1" hangingPunct="1">
              <a:spcBef>
                <a:spcPct val="50000"/>
              </a:spcBef>
              <a:buClrTx/>
              <a:buFontTx/>
              <a:buNone/>
            </a:pPr>
            <a:r>
              <a:rPr kumimoji="1" lang="en-US" altLang="zh-CN" sz="1800" b="1"/>
              <a:t> </a:t>
            </a:r>
          </a:p>
        </p:txBody>
      </p:sp>
      <p:grpSp>
        <p:nvGrpSpPr>
          <p:cNvPr id="50185" name="Group 9"/>
          <p:cNvGrpSpPr>
            <a:grpSpLocks/>
          </p:cNvGrpSpPr>
          <p:nvPr/>
        </p:nvGrpSpPr>
        <p:grpSpPr bwMode="auto">
          <a:xfrm>
            <a:off x="2362200" y="1981200"/>
            <a:ext cx="228600" cy="228600"/>
            <a:chOff x="4080" y="3744"/>
            <a:chExt cx="144" cy="144"/>
          </a:xfrm>
        </p:grpSpPr>
        <p:sp>
          <p:nvSpPr>
            <p:cNvPr id="50213" name="Line 10"/>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4" name="Line 11"/>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5" name="Line 12"/>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86" name="Text Box 13"/>
          <p:cNvSpPr txBox="1">
            <a:spLocks noChangeArrowheads="1"/>
          </p:cNvSpPr>
          <p:nvPr/>
        </p:nvSpPr>
        <p:spPr bwMode="auto">
          <a:xfrm>
            <a:off x="3124200" y="1676400"/>
            <a:ext cx="31242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 = abcabcabcd</a:t>
            </a:r>
          </a:p>
          <a:p>
            <a:pPr eaLnBrk="1" hangingPunct="1">
              <a:spcBef>
                <a:spcPct val="50000"/>
              </a:spcBef>
              <a:buClrTx/>
              <a:buFontTx/>
              <a:buNone/>
            </a:pPr>
            <a:r>
              <a:rPr kumimoji="1" lang="en-US" altLang="zh-CN" sz="1800" b="1"/>
              <a:t>        P =   abcabcd           </a:t>
            </a:r>
          </a:p>
          <a:p>
            <a:pPr eaLnBrk="1" hangingPunct="1">
              <a:spcBef>
                <a:spcPct val="50000"/>
              </a:spcBef>
              <a:buClrTx/>
              <a:buFontTx/>
              <a:buNone/>
            </a:pPr>
            <a:r>
              <a:rPr kumimoji="1" lang="en-US" altLang="zh-CN" sz="1800" b="1"/>
              <a:t> </a:t>
            </a:r>
          </a:p>
        </p:txBody>
      </p:sp>
      <p:grpSp>
        <p:nvGrpSpPr>
          <p:cNvPr id="50187" name="Group 14"/>
          <p:cNvGrpSpPr>
            <a:grpSpLocks/>
          </p:cNvGrpSpPr>
          <p:nvPr/>
        </p:nvGrpSpPr>
        <p:grpSpPr bwMode="auto">
          <a:xfrm>
            <a:off x="6858000" y="1981200"/>
            <a:ext cx="228600" cy="228600"/>
            <a:chOff x="4080" y="3744"/>
            <a:chExt cx="144" cy="144"/>
          </a:xfrm>
        </p:grpSpPr>
        <p:sp>
          <p:nvSpPr>
            <p:cNvPr id="50210" name="Line 15"/>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1" name="Line 16"/>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2" name="Line 17"/>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88" name="Text Box 18"/>
          <p:cNvSpPr txBox="1">
            <a:spLocks noChangeArrowheads="1"/>
          </p:cNvSpPr>
          <p:nvPr/>
        </p:nvSpPr>
        <p:spPr bwMode="auto">
          <a:xfrm>
            <a:off x="5638800" y="1676400"/>
            <a:ext cx="31242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 = abcabcabcd</a:t>
            </a:r>
          </a:p>
          <a:p>
            <a:pPr eaLnBrk="1" hangingPunct="1">
              <a:spcBef>
                <a:spcPct val="50000"/>
              </a:spcBef>
              <a:buClrTx/>
              <a:buFontTx/>
              <a:buNone/>
            </a:pPr>
            <a:r>
              <a:rPr kumimoji="1" lang="en-US" altLang="zh-CN" sz="1800" b="1"/>
              <a:t>        P =     abcabcd           </a:t>
            </a:r>
          </a:p>
          <a:p>
            <a:pPr eaLnBrk="1" hangingPunct="1">
              <a:spcBef>
                <a:spcPct val="50000"/>
              </a:spcBef>
              <a:buClrTx/>
              <a:buFontTx/>
              <a:buNone/>
            </a:pPr>
            <a:r>
              <a:rPr kumimoji="1" lang="en-US" altLang="zh-CN" sz="1800" b="1"/>
              <a:t> </a:t>
            </a:r>
          </a:p>
        </p:txBody>
      </p:sp>
      <p:sp>
        <p:nvSpPr>
          <p:cNvPr id="50189" name="Line 19"/>
          <p:cNvSpPr>
            <a:spLocks noChangeShapeType="1"/>
          </p:cNvSpPr>
          <p:nvPr/>
        </p:nvSpPr>
        <p:spPr bwMode="auto">
          <a:xfrm>
            <a:off x="1676400" y="1981200"/>
            <a:ext cx="762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0" name="Line 20"/>
          <p:cNvSpPr>
            <a:spLocks noChangeShapeType="1"/>
          </p:cNvSpPr>
          <p:nvPr/>
        </p:nvSpPr>
        <p:spPr bwMode="auto">
          <a:xfrm>
            <a:off x="1600200" y="2362200"/>
            <a:ext cx="762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191" name="Group 21"/>
          <p:cNvGrpSpPr>
            <a:grpSpLocks/>
          </p:cNvGrpSpPr>
          <p:nvPr/>
        </p:nvGrpSpPr>
        <p:grpSpPr bwMode="auto">
          <a:xfrm>
            <a:off x="4191000" y="1981200"/>
            <a:ext cx="228600" cy="228600"/>
            <a:chOff x="4080" y="3744"/>
            <a:chExt cx="144" cy="144"/>
          </a:xfrm>
        </p:grpSpPr>
        <p:sp>
          <p:nvSpPr>
            <p:cNvPr id="50207" name="Line 22"/>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8" name="Line 23"/>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Line 24"/>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92" name="Text Box 25"/>
          <p:cNvSpPr txBox="1">
            <a:spLocks noChangeArrowheads="1"/>
          </p:cNvSpPr>
          <p:nvPr/>
        </p:nvSpPr>
        <p:spPr bwMode="auto">
          <a:xfrm>
            <a:off x="533400" y="2667000"/>
            <a:ext cx="31242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 =  abcabcabcd</a:t>
            </a:r>
          </a:p>
          <a:p>
            <a:pPr eaLnBrk="1" hangingPunct="1">
              <a:spcBef>
                <a:spcPct val="50000"/>
              </a:spcBef>
              <a:buClrTx/>
              <a:buFontTx/>
              <a:buNone/>
            </a:pPr>
            <a:r>
              <a:rPr kumimoji="1" lang="en-US" altLang="zh-CN" sz="1800" b="1"/>
              <a:t>         P =        abcabcd           </a:t>
            </a:r>
          </a:p>
          <a:p>
            <a:pPr eaLnBrk="1" hangingPunct="1">
              <a:spcBef>
                <a:spcPct val="50000"/>
              </a:spcBef>
              <a:buClrTx/>
              <a:buFontTx/>
              <a:buNone/>
            </a:pPr>
            <a:r>
              <a:rPr kumimoji="1" lang="en-US" altLang="zh-CN" sz="1800" b="1"/>
              <a:t> </a:t>
            </a:r>
          </a:p>
        </p:txBody>
      </p:sp>
      <p:sp>
        <p:nvSpPr>
          <p:cNvPr id="50193" name="AutoShape 26"/>
          <p:cNvSpPr>
            <a:spLocks noChangeArrowheads="1"/>
          </p:cNvSpPr>
          <p:nvPr/>
        </p:nvSpPr>
        <p:spPr bwMode="auto">
          <a:xfrm rot="-1122824">
            <a:off x="2590800" y="1447800"/>
            <a:ext cx="609600" cy="228600"/>
          </a:xfrm>
          <a:prstGeom prst="leftArrow">
            <a:avLst>
              <a:gd name="adj1" fmla="val 50000"/>
              <a:gd name="adj2" fmla="val 66667"/>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0194" name="Text Box 27"/>
          <p:cNvSpPr txBox="1">
            <a:spLocks noChangeArrowheads="1"/>
          </p:cNvSpPr>
          <p:nvPr/>
        </p:nvSpPr>
        <p:spPr bwMode="auto">
          <a:xfrm>
            <a:off x="3124200" y="1295400"/>
            <a:ext cx="16764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200" b="1">
                <a:solidFill>
                  <a:schemeClr val="folHlink"/>
                </a:solidFill>
              </a:rPr>
              <a:t>失配点</a:t>
            </a:r>
            <a:endParaRPr kumimoji="1" lang="zh-CN" altLang="en-US" sz="1400"/>
          </a:p>
        </p:txBody>
      </p:sp>
      <p:sp>
        <p:nvSpPr>
          <p:cNvPr id="50195" name="Text Box 28"/>
          <p:cNvSpPr txBox="1">
            <a:spLocks noChangeArrowheads="1"/>
          </p:cNvSpPr>
          <p:nvPr/>
        </p:nvSpPr>
        <p:spPr bwMode="auto">
          <a:xfrm>
            <a:off x="3886200" y="2514600"/>
            <a:ext cx="16002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200" b="1">
                <a:solidFill>
                  <a:schemeClr val="folHlink"/>
                </a:solidFill>
              </a:rPr>
              <a:t>右移一位，仍失配</a:t>
            </a:r>
          </a:p>
        </p:txBody>
      </p:sp>
      <p:sp>
        <p:nvSpPr>
          <p:cNvPr id="50196" name="Text Box 29"/>
          <p:cNvSpPr txBox="1">
            <a:spLocks noChangeArrowheads="1"/>
          </p:cNvSpPr>
          <p:nvPr/>
        </p:nvSpPr>
        <p:spPr bwMode="auto">
          <a:xfrm>
            <a:off x="6400800" y="2514600"/>
            <a:ext cx="16002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200" b="1">
                <a:solidFill>
                  <a:schemeClr val="folHlink"/>
                </a:solidFill>
              </a:rPr>
              <a:t>又右移一位，仍失配</a:t>
            </a:r>
          </a:p>
        </p:txBody>
      </p:sp>
      <p:sp>
        <p:nvSpPr>
          <p:cNvPr id="50197" name="Text Box 30"/>
          <p:cNvSpPr txBox="1">
            <a:spLocks noChangeArrowheads="1"/>
          </p:cNvSpPr>
          <p:nvPr/>
        </p:nvSpPr>
        <p:spPr bwMode="auto">
          <a:xfrm>
            <a:off x="1143000" y="4114800"/>
            <a:ext cx="19812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200" b="1">
                <a:solidFill>
                  <a:schemeClr val="folHlink"/>
                </a:solidFill>
              </a:rPr>
              <a:t>再右移一位，三次比较之后，再进行断点处的比较，比较上了！</a:t>
            </a:r>
          </a:p>
        </p:txBody>
      </p:sp>
      <p:sp>
        <p:nvSpPr>
          <p:cNvPr id="50198" name="Line 31"/>
          <p:cNvSpPr>
            <a:spLocks noChangeShapeType="1"/>
          </p:cNvSpPr>
          <p:nvPr/>
        </p:nvSpPr>
        <p:spPr bwMode="auto">
          <a:xfrm>
            <a:off x="2133600" y="2971800"/>
            <a:ext cx="0" cy="30480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Line 32"/>
          <p:cNvSpPr>
            <a:spLocks noChangeShapeType="1"/>
          </p:cNvSpPr>
          <p:nvPr/>
        </p:nvSpPr>
        <p:spPr bwMode="auto">
          <a:xfrm>
            <a:off x="2286000" y="2895600"/>
            <a:ext cx="0" cy="30480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0" name="Line 33"/>
          <p:cNvSpPr>
            <a:spLocks noChangeShapeType="1"/>
          </p:cNvSpPr>
          <p:nvPr/>
        </p:nvSpPr>
        <p:spPr bwMode="auto">
          <a:xfrm>
            <a:off x="2362200" y="2971800"/>
            <a:ext cx="0" cy="304800"/>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1" name="Text Box 34"/>
          <p:cNvSpPr txBox="1">
            <a:spLocks noChangeArrowheads="1"/>
          </p:cNvSpPr>
          <p:nvPr/>
        </p:nvSpPr>
        <p:spPr bwMode="auto">
          <a:xfrm>
            <a:off x="3124200" y="5029200"/>
            <a:ext cx="35052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solidFill>
                  <a:schemeClr val="folHlink"/>
                </a:solidFill>
              </a:rPr>
              <a:t>问题</a:t>
            </a:r>
            <a:r>
              <a:rPr kumimoji="1" lang="en-US" altLang="zh-CN" sz="1600" b="1">
                <a:solidFill>
                  <a:schemeClr val="folHlink"/>
                </a:solidFill>
              </a:rPr>
              <a:t>: </a:t>
            </a:r>
            <a:r>
              <a:rPr kumimoji="1" lang="zh-CN" altLang="en-US" sz="1600" b="1">
                <a:solidFill>
                  <a:schemeClr val="folHlink"/>
                </a:solidFill>
              </a:rPr>
              <a:t>能否省去上述五次比较，直接</a:t>
            </a:r>
          </a:p>
          <a:p>
            <a:pPr eaLnBrk="1" hangingPunct="1">
              <a:spcBef>
                <a:spcPct val="50000"/>
              </a:spcBef>
              <a:buClrTx/>
              <a:buFontTx/>
              <a:buNone/>
            </a:pPr>
            <a:r>
              <a:rPr kumimoji="1" lang="zh-CN" altLang="en-US" sz="1600" b="1">
                <a:solidFill>
                  <a:schemeClr val="folHlink"/>
                </a:solidFill>
              </a:rPr>
              <a:t>         进行 </a:t>
            </a:r>
            <a:r>
              <a:rPr kumimoji="1" lang="en-US" altLang="zh-CN" sz="1600" b="1">
                <a:solidFill>
                  <a:schemeClr val="folHlink"/>
                </a:solidFill>
              </a:rPr>
              <a:t>S7 </a:t>
            </a:r>
            <a:r>
              <a:rPr kumimoji="1" lang="zh-CN" altLang="zh-CN" sz="1600" b="1">
                <a:solidFill>
                  <a:schemeClr val="folHlink"/>
                </a:solidFill>
              </a:rPr>
              <a:t>和 </a:t>
            </a:r>
            <a:r>
              <a:rPr kumimoji="1" lang="en-US" altLang="zh-CN" sz="1600" b="1">
                <a:solidFill>
                  <a:schemeClr val="folHlink"/>
                </a:solidFill>
              </a:rPr>
              <a:t>P4 </a:t>
            </a:r>
            <a:r>
              <a:rPr kumimoji="1" lang="zh-CN" altLang="zh-CN" sz="1600" b="1">
                <a:solidFill>
                  <a:schemeClr val="folHlink"/>
                </a:solidFill>
              </a:rPr>
              <a:t>之间的比较呢？</a:t>
            </a:r>
            <a:endParaRPr kumimoji="1" lang="zh-CN" altLang="en-US" sz="2000" b="1">
              <a:solidFill>
                <a:schemeClr val="folHlink"/>
              </a:solidFill>
            </a:endParaRPr>
          </a:p>
        </p:txBody>
      </p:sp>
      <p:sp>
        <p:nvSpPr>
          <p:cNvPr id="298019" name="Text Box 35"/>
          <p:cNvSpPr txBox="1">
            <a:spLocks noChangeArrowheads="1"/>
          </p:cNvSpPr>
          <p:nvPr/>
        </p:nvSpPr>
        <p:spPr bwMode="auto">
          <a:xfrm>
            <a:off x="3886200" y="2819400"/>
            <a:ext cx="1524000" cy="3143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400" b="1" i="1">
                <a:solidFill>
                  <a:schemeClr val="accent1"/>
                </a:solidFill>
              </a:rPr>
              <a:t>本次比较省去！</a:t>
            </a:r>
            <a:endParaRPr kumimoji="1" lang="zh-CN" altLang="en-US" sz="1400">
              <a:solidFill>
                <a:schemeClr val="folHlink"/>
              </a:solidFill>
            </a:endParaRPr>
          </a:p>
        </p:txBody>
      </p:sp>
      <p:sp>
        <p:nvSpPr>
          <p:cNvPr id="298020" name="Text Box 36"/>
          <p:cNvSpPr txBox="1">
            <a:spLocks noChangeArrowheads="1"/>
          </p:cNvSpPr>
          <p:nvPr/>
        </p:nvSpPr>
        <p:spPr bwMode="auto">
          <a:xfrm>
            <a:off x="6400800" y="2819400"/>
            <a:ext cx="1524000" cy="3143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400" b="1" i="1">
                <a:solidFill>
                  <a:schemeClr val="accent1"/>
                </a:solidFill>
              </a:rPr>
              <a:t>本次比较省去！</a:t>
            </a:r>
            <a:endParaRPr kumimoji="1" lang="zh-CN" altLang="en-US" sz="1400">
              <a:solidFill>
                <a:schemeClr val="folHlink"/>
              </a:solidFill>
            </a:endParaRPr>
          </a:p>
        </p:txBody>
      </p:sp>
      <p:sp>
        <p:nvSpPr>
          <p:cNvPr id="298021" name="Text Box 37"/>
          <p:cNvSpPr txBox="1">
            <a:spLocks noChangeArrowheads="1"/>
          </p:cNvSpPr>
          <p:nvPr/>
        </p:nvSpPr>
        <p:spPr bwMode="auto">
          <a:xfrm>
            <a:off x="304800" y="3657600"/>
            <a:ext cx="1524000" cy="3143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400" b="1" i="1">
                <a:solidFill>
                  <a:schemeClr val="accent1"/>
                </a:solidFill>
              </a:rPr>
              <a:t>三次比较省去！</a:t>
            </a:r>
            <a:endParaRPr kumimoji="1" lang="zh-CN" altLang="en-US" sz="1400">
              <a:solidFill>
                <a:schemeClr val="folHlink"/>
              </a:solidFill>
            </a:endParaRPr>
          </a:p>
        </p:txBody>
      </p:sp>
      <p:graphicFrame>
        <p:nvGraphicFramePr>
          <p:cNvPr id="50205" name="Object 38"/>
          <p:cNvGraphicFramePr>
            <a:graphicFrameLocks noChangeAspect="1"/>
          </p:cNvGraphicFramePr>
          <p:nvPr/>
        </p:nvGraphicFramePr>
        <p:xfrm>
          <a:off x="533400" y="5029200"/>
          <a:ext cx="2590800" cy="1192213"/>
        </p:xfrm>
        <a:graphic>
          <a:graphicData uri="http://schemas.openxmlformats.org/presentationml/2006/ole">
            <mc:AlternateContent xmlns:mc="http://schemas.openxmlformats.org/markup-compatibility/2006">
              <mc:Choice xmlns:v="urn:schemas-microsoft-com:vml" Requires="v">
                <p:oleObj spid="_x0000_s50239" name="剪辑" r:id="rId6" imgW="5448300" imgH="2506663" progId="MS_ClipArt_Gallery.2">
                  <p:embed/>
                </p:oleObj>
              </mc:Choice>
              <mc:Fallback>
                <p:oleObj name="剪辑" r:id="rId6" imgW="5448300" imgH="2506663" progId="MS_ClipArt_Gallery.2">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029200"/>
                        <a:ext cx="25908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6"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1F6C2B8-D143-4A04-A068-386FFBA3D6F7}"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4" name="REMINDE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8019"/>
                                        </p:tgtEl>
                                        <p:attrNameLst>
                                          <p:attrName>style.visibility</p:attrName>
                                        </p:attrNameLst>
                                      </p:cBhvr>
                                      <p:to>
                                        <p:strVal val="visible"/>
                                      </p:to>
                                    </p:set>
                                    <p:animEffect transition="in" filter="box(out)">
                                      <p:cBhvr>
                                        <p:cTn id="7" dur="500"/>
                                        <p:tgtEl>
                                          <p:spTgt spid="298019"/>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8020"/>
                                        </p:tgtEl>
                                        <p:attrNameLst>
                                          <p:attrName>style.visibility</p:attrName>
                                        </p:attrNameLst>
                                      </p:cBhvr>
                                      <p:to>
                                        <p:strVal val="visible"/>
                                      </p:to>
                                    </p:set>
                                    <p:animEffect transition="in" filter="box(out)">
                                      <p:cBhvr>
                                        <p:cTn id="12" dur="500"/>
                                        <p:tgtEl>
                                          <p:spTgt spid="298020"/>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7986"/>
                                        </p:tgtEl>
                                        <p:attrNameLst>
                                          <p:attrName>style.visibility</p:attrName>
                                        </p:attrNameLst>
                                      </p:cBhvr>
                                      <p:to>
                                        <p:strVal val="visible"/>
                                      </p:to>
                                    </p:set>
                                    <p:animEffect transition="in" filter="box(out)">
                                      <p:cBhvr>
                                        <p:cTn id="17" dur="500"/>
                                        <p:tgtEl>
                                          <p:spTgt spid="297986"/>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98021"/>
                                        </p:tgtEl>
                                        <p:attrNameLst>
                                          <p:attrName>style.visibility</p:attrName>
                                        </p:attrNameLst>
                                      </p:cBhvr>
                                      <p:to>
                                        <p:strVal val="visible"/>
                                      </p:to>
                                    </p:set>
                                    <p:animEffect transition="in" filter="dissolve">
                                      <p:cBhvr>
                                        <p:cTn id="21" dur="500"/>
                                        <p:tgtEl>
                                          <p:spTgt spid="298021"/>
                                        </p:tgtEl>
                                      </p:cBhvr>
                                    </p:animEffect>
                                  </p:childTnLst>
                                  <p:subTnLst>
                                    <p:audio>
                                      <p:cMediaNode>
                                        <p:cTn display="0" masterRel="sameClick">
                                          <p:stCondLst>
                                            <p:cond evt="begin" delay="0">
                                              <p:tn val="19"/>
                                            </p:cond>
                                          </p:stCondLst>
                                          <p:endCondLst>
                                            <p:cond evt="onStopAudio" delay="0">
                                              <p:tgtEl>
                                                <p:sldTgt/>
                                              </p:tgtEl>
                                            </p:cond>
                                          </p:endCondLst>
                                        </p:cTn>
                                        <p:tgtEl>
                                          <p:sndTgt r:embed="rId4"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nimBg="1" autoUpdateAnimBg="0"/>
      <p:bldP spid="298019" grpId="0" animBg="1" autoUpdateAnimBg="0"/>
      <p:bldP spid="298020" grpId="0" animBg="1" autoUpdateAnimBg="0"/>
      <p:bldP spid="298021"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AutoShape 2"/>
          <p:cNvSpPr>
            <a:spLocks noChangeArrowheads="1"/>
          </p:cNvSpPr>
          <p:nvPr/>
        </p:nvSpPr>
        <p:spPr bwMode="auto">
          <a:xfrm>
            <a:off x="2971800" y="4495800"/>
            <a:ext cx="228600" cy="1371600"/>
          </a:xfrm>
          <a:prstGeom prst="flowChartProcess">
            <a:avLst/>
          </a:prstGeom>
          <a:solidFill>
            <a:srgbClr val="FFFF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pSp>
        <p:nvGrpSpPr>
          <p:cNvPr id="300035" name="Group 3"/>
          <p:cNvGrpSpPr>
            <a:grpSpLocks/>
          </p:cNvGrpSpPr>
          <p:nvPr/>
        </p:nvGrpSpPr>
        <p:grpSpPr bwMode="auto">
          <a:xfrm>
            <a:off x="7924800" y="1143000"/>
            <a:ext cx="914400" cy="1844675"/>
            <a:chOff x="4992" y="720"/>
            <a:chExt cx="576" cy="1162"/>
          </a:xfrm>
        </p:grpSpPr>
        <p:sp>
          <p:nvSpPr>
            <p:cNvPr id="52286" name="Rectangle 4"/>
            <p:cNvSpPr>
              <a:spLocks noChangeArrowheads="1"/>
            </p:cNvSpPr>
            <p:nvPr/>
          </p:nvSpPr>
          <p:spPr bwMode="auto">
            <a:xfrm>
              <a:off x="4992" y="929"/>
              <a:ext cx="96" cy="672"/>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2287" name="Line 5"/>
            <p:cNvSpPr>
              <a:spLocks noChangeShapeType="1"/>
            </p:cNvSpPr>
            <p:nvPr/>
          </p:nvSpPr>
          <p:spPr bwMode="auto">
            <a:xfrm flipH="1">
              <a:off x="5088" y="912"/>
              <a:ext cx="288" cy="144"/>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8" name="Text Box 6"/>
            <p:cNvSpPr txBox="1">
              <a:spLocks noChangeArrowheads="1"/>
            </p:cNvSpPr>
            <p:nvPr/>
          </p:nvSpPr>
          <p:spPr bwMode="auto">
            <a:xfrm>
              <a:off x="5376" y="720"/>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2289" name="Line 7"/>
            <p:cNvSpPr>
              <a:spLocks noChangeShapeType="1"/>
            </p:cNvSpPr>
            <p:nvPr/>
          </p:nvSpPr>
          <p:spPr bwMode="auto">
            <a:xfrm flipH="1" flipV="1">
              <a:off x="5088" y="1536"/>
              <a:ext cx="240" cy="24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0" name="Text Box 8"/>
            <p:cNvSpPr txBox="1">
              <a:spLocks noChangeArrowheads="1"/>
            </p:cNvSpPr>
            <p:nvPr/>
          </p:nvSpPr>
          <p:spPr bwMode="auto">
            <a:xfrm>
              <a:off x="5328" y="1632"/>
              <a:ext cx="1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a:t>
              </a:r>
              <a:endParaRPr kumimoji="1" lang="en-US" altLang="zh-CN" sz="2000"/>
            </a:p>
          </p:txBody>
        </p:sp>
      </p:grpSp>
      <p:sp>
        <p:nvSpPr>
          <p:cNvPr id="52228" name="Rectangle 9"/>
          <p:cNvSpPr>
            <a:spLocks noChangeArrowheads="1"/>
          </p:cNvSpPr>
          <p:nvPr/>
        </p:nvSpPr>
        <p:spPr bwMode="auto">
          <a:xfrm>
            <a:off x="2438400" y="1524000"/>
            <a:ext cx="1524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2229" name="Rectangle 10"/>
          <p:cNvSpPr>
            <a:spLocks noGrp="1" noChangeArrowheads="1"/>
          </p:cNvSpPr>
          <p:nvPr>
            <p:ph type="title"/>
          </p:nvPr>
        </p:nvSpPr>
        <p:spPr>
          <a:xfrm>
            <a:off x="1346200" y="209550"/>
            <a:ext cx="6905625" cy="674688"/>
          </a:xfrm>
          <a:noFill/>
        </p:spPr>
        <p:txBody>
          <a:bodyPr lIns="92075" tIns="46038" rIns="92075" bIns="46038"/>
          <a:lstStyle/>
          <a:p>
            <a:r>
              <a:rPr lang="zh-CN" altLang="en-US" smtClean="0"/>
              <a:t>串的模式匹配算法</a:t>
            </a:r>
          </a:p>
        </p:txBody>
      </p:sp>
      <p:sp>
        <p:nvSpPr>
          <p:cNvPr id="52230" name="Rectangle 11"/>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52231" name="Rectangle 12"/>
          <p:cNvSpPr>
            <a:spLocks noChangeArrowheads="1"/>
          </p:cNvSpPr>
          <p:nvPr/>
        </p:nvSpPr>
        <p:spPr bwMode="auto">
          <a:xfrm>
            <a:off x="0" y="1263650"/>
            <a:ext cx="6629400" cy="3048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zh-CN" altLang="zh-CN" sz="1400" b="1">
                <a:solidFill>
                  <a:schemeClr val="folHlink"/>
                </a:solidFill>
              </a:rPr>
              <a:t> 说明 </a:t>
            </a:r>
            <a:r>
              <a:rPr kumimoji="1" lang="en-US" altLang="zh-CN" sz="1400" b="1">
                <a:solidFill>
                  <a:schemeClr val="folHlink"/>
                </a:solidFill>
              </a:rPr>
              <a:t>KMP </a:t>
            </a:r>
            <a:r>
              <a:rPr kumimoji="1" lang="zh-CN" altLang="zh-CN" sz="1400" b="1">
                <a:solidFill>
                  <a:schemeClr val="folHlink"/>
                </a:solidFill>
              </a:rPr>
              <a:t>算法的实例：</a:t>
            </a:r>
            <a:endParaRPr kumimoji="1" lang="zh-CN" altLang="en-US" sz="1400" b="1">
              <a:solidFill>
                <a:schemeClr val="folHlink"/>
              </a:solidFill>
            </a:endParaRPr>
          </a:p>
        </p:txBody>
      </p:sp>
      <p:sp>
        <p:nvSpPr>
          <p:cNvPr id="52232" name="Text Box 13"/>
          <p:cNvSpPr txBox="1">
            <a:spLocks noChangeArrowheads="1"/>
          </p:cNvSpPr>
          <p:nvPr/>
        </p:nvSpPr>
        <p:spPr bwMode="auto">
          <a:xfrm>
            <a:off x="609600" y="1676400"/>
            <a:ext cx="31242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e.g:  S = abcabcabcd</a:t>
            </a:r>
          </a:p>
          <a:p>
            <a:pPr eaLnBrk="1" hangingPunct="1">
              <a:spcBef>
                <a:spcPct val="50000"/>
              </a:spcBef>
              <a:buClrTx/>
              <a:buFontTx/>
              <a:buNone/>
            </a:pPr>
            <a:r>
              <a:rPr kumimoji="1" lang="en-US" altLang="zh-CN" sz="1800" b="1"/>
              <a:t>        P = abcabcd           </a:t>
            </a:r>
          </a:p>
          <a:p>
            <a:pPr eaLnBrk="1" hangingPunct="1">
              <a:spcBef>
                <a:spcPct val="50000"/>
              </a:spcBef>
              <a:buClrTx/>
              <a:buFontTx/>
              <a:buNone/>
            </a:pPr>
            <a:r>
              <a:rPr kumimoji="1" lang="en-US" altLang="zh-CN" sz="1800" b="1"/>
              <a:t> </a:t>
            </a:r>
          </a:p>
        </p:txBody>
      </p:sp>
      <p:grpSp>
        <p:nvGrpSpPr>
          <p:cNvPr id="52233" name="Group 14"/>
          <p:cNvGrpSpPr>
            <a:grpSpLocks/>
          </p:cNvGrpSpPr>
          <p:nvPr/>
        </p:nvGrpSpPr>
        <p:grpSpPr bwMode="auto">
          <a:xfrm>
            <a:off x="2362200" y="1981200"/>
            <a:ext cx="228600" cy="228600"/>
            <a:chOff x="4080" y="3744"/>
            <a:chExt cx="144" cy="144"/>
          </a:xfrm>
        </p:grpSpPr>
        <p:sp>
          <p:nvSpPr>
            <p:cNvPr id="52283" name="Line 15"/>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4" name="Line 16"/>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5" name="Line 17"/>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34" name="Line 18"/>
          <p:cNvSpPr>
            <a:spLocks noChangeShapeType="1"/>
          </p:cNvSpPr>
          <p:nvPr/>
        </p:nvSpPr>
        <p:spPr bwMode="auto">
          <a:xfrm>
            <a:off x="1676400" y="1981200"/>
            <a:ext cx="762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5" name="Line 19"/>
          <p:cNvSpPr>
            <a:spLocks noChangeShapeType="1"/>
          </p:cNvSpPr>
          <p:nvPr/>
        </p:nvSpPr>
        <p:spPr bwMode="auto">
          <a:xfrm>
            <a:off x="1600200" y="2362200"/>
            <a:ext cx="7620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52" name="Text Box 20"/>
          <p:cNvSpPr txBox="1">
            <a:spLocks noChangeArrowheads="1"/>
          </p:cNvSpPr>
          <p:nvPr/>
        </p:nvSpPr>
        <p:spPr bwMode="auto">
          <a:xfrm>
            <a:off x="6019800" y="1676400"/>
            <a:ext cx="3124200"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800" b="1"/>
              <a:t>         S =  abcabcabcd</a:t>
            </a:r>
          </a:p>
          <a:p>
            <a:pPr eaLnBrk="1" hangingPunct="1">
              <a:spcBef>
                <a:spcPct val="50000"/>
              </a:spcBef>
              <a:buClrTx/>
              <a:buFontTx/>
              <a:buNone/>
            </a:pPr>
            <a:r>
              <a:rPr kumimoji="1" lang="en-US" altLang="zh-CN" sz="1800" b="1"/>
              <a:t>         P =        abcabcd           </a:t>
            </a:r>
          </a:p>
          <a:p>
            <a:pPr eaLnBrk="1" hangingPunct="1">
              <a:spcBef>
                <a:spcPct val="50000"/>
              </a:spcBef>
              <a:buClrTx/>
              <a:buFontTx/>
              <a:buNone/>
            </a:pPr>
            <a:r>
              <a:rPr kumimoji="1" lang="en-US" altLang="zh-CN" sz="1800" b="1"/>
              <a:t> </a:t>
            </a:r>
          </a:p>
        </p:txBody>
      </p:sp>
      <p:sp>
        <p:nvSpPr>
          <p:cNvPr id="52237" name="AutoShape 21"/>
          <p:cNvSpPr>
            <a:spLocks noChangeArrowheads="1"/>
          </p:cNvSpPr>
          <p:nvPr/>
        </p:nvSpPr>
        <p:spPr bwMode="auto">
          <a:xfrm rot="-1122824">
            <a:off x="2590800" y="1905000"/>
            <a:ext cx="609600" cy="228600"/>
          </a:xfrm>
          <a:prstGeom prst="leftArrow">
            <a:avLst>
              <a:gd name="adj1" fmla="val 50000"/>
              <a:gd name="adj2" fmla="val 66667"/>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2238" name="Text Box 22"/>
          <p:cNvSpPr txBox="1">
            <a:spLocks noChangeArrowheads="1"/>
          </p:cNvSpPr>
          <p:nvPr/>
        </p:nvSpPr>
        <p:spPr bwMode="auto">
          <a:xfrm>
            <a:off x="3200400" y="1828800"/>
            <a:ext cx="16764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200" b="1">
                <a:solidFill>
                  <a:schemeClr val="folHlink"/>
                </a:solidFill>
              </a:rPr>
              <a:t>失配点</a:t>
            </a:r>
            <a:endParaRPr kumimoji="1" lang="zh-CN" altLang="en-US" sz="1400"/>
          </a:p>
        </p:txBody>
      </p:sp>
      <p:sp>
        <p:nvSpPr>
          <p:cNvPr id="52239" name="Text Box 23"/>
          <p:cNvSpPr txBox="1">
            <a:spLocks noChangeArrowheads="1"/>
          </p:cNvSpPr>
          <p:nvPr/>
        </p:nvSpPr>
        <p:spPr bwMode="auto">
          <a:xfrm>
            <a:off x="1981200" y="3048000"/>
            <a:ext cx="57912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solidFill>
                  <a:schemeClr val="folHlink"/>
                </a:solidFill>
              </a:rPr>
              <a:t>省去上述五次比较，直接进行 </a:t>
            </a:r>
            <a:r>
              <a:rPr kumimoji="1" lang="en-US" altLang="zh-CN" sz="1600" b="1">
                <a:solidFill>
                  <a:schemeClr val="folHlink"/>
                </a:solidFill>
              </a:rPr>
              <a:t>S</a:t>
            </a:r>
            <a:r>
              <a:rPr kumimoji="1" lang="en-US" altLang="zh-CN" sz="1600" b="1" baseline="-15000">
                <a:solidFill>
                  <a:schemeClr val="folHlink"/>
                </a:solidFill>
              </a:rPr>
              <a:t>i</a:t>
            </a:r>
            <a:r>
              <a:rPr kumimoji="1" lang="en-US" altLang="zh-CN" sz="1600" b="1">
                <a:solidFill>
                  <a:schemeClr val="folHlink"/>
                </a:solidFill>
              </a:rPr>
              <a:t> </a:t>
            </a:r>
            <a:r>
              <a:rPr kumimoji="1" lang="zh-CN" altLang="zh-CN" sz="1600" b="1">
                <a:solidFill>
                  <a:schemeClr val="folHlink"/>
                </a:solidFill>
              </a:rPr>
              <a:t>和 </a:t>
            </a:r>
            <a:r>
              <a:rPr kumimoji="1" lang="en-US" altLang="zh-CN" sz="1600" b="1">
                <a:solidFill>
                  <a:schemeClr val="folHlink"/>
                </a:solidFill>
              </a:rPr>
              <a:t>P</a:t>
            </a:r>
            <a:r>
              <a:rPr kumimoji="1" lang="en-US" altLang="zh-CN" sz="1600" b="1" baseline="-15000">
                <a:solidFill>
                  <a:schemeClr val="folHlink"/>
                </a:solidFill>
              </a:rPr>
              <a:t>j</a:t>
            </a:r>
            <a:r>
              <a:rPr kumimoji="1" lang="en-US" altLang="zh-CN" sz="1600" b="1">
                <a:solidFill>
                  <a:schemeClr val="folHlink"/>
                </a:solidFill>
              </a:rPr>
              <a:t> (</a:t>
            </a:r>
            <a:r>
              <a:rPr kumimoji="1" lang="zh-CN" altLang="zh-CN" sz="1600" b="1">
                <a:solidFill>
                  <a:schemeClr val="folHlink"/>
                </a:solidFill>
              </a:rPr>
              <a:t>即</a:t>
            </a:r>
            <a:r>
              <a:rPr kumimoji="1" lang="en-US" altLang="zh-CN" sz="1600" b="1">
                <a:solidFill>
                  <a:schemeClr val="folHlink"/>
                </a:solidFill>
              </a:rPr>
              <a:t>S</a:t>
            </a:r>
            <a:r>
              <a:rPr kumimoji="1" lang="en-US" altLang="zh-CN" sz="1600" b="1" baseline="-15000">
                <a:solidFill>
                  <a:schemeClr val="folHlink"/>
                </a:solidFill>
              </a:rPr>
              <a:t>7</a:t>
            </a:r>
            <a:r>
              <a:rPr kumimoji="1" lang="zh-CN" altLang="zh-CN" sz="1600" b="1">
                <a:solidFill>
                  <a:schemeClr val="folHlink"/>
                </a:solidFill>
              </a:rPr>
              <a:t>同</a:t>
            </a:r>
            <a:r>
              <a:rPr kumimoji="1" lang="en-US" altLang="zh-CN" sz="1600" b="1">
                <a:solidFill>
                  <a:schemeClr val="folHlink"/>
                </a:solidFill>
              </a:rPr>
              <a:t>P</a:t>
            </a:r>
            <a:r>
              <a:rPr kumimoji="1" lang="en-US" altLang="zh-CN" sz="1600" b="1" baseline="-15000">
                <a:solidFill>
                  <a:schemeClr val="folHlink"/>
                </a:solidFill>
              </a:rPr>
              <a:t>4</a:t>
            </a:r>
            <a:r>
              <a:rPr kumimoji="1" lang="en-US" altLang="zh-CN" sz="1600" b="1">
                <a:solidFill>
                  <a:schemeClr val="folHlink"/>
                </a:solidFill>
              </a:rPr>
              <a:t>)</a:t>
            </a:r>
          </a:p>
          <a:p>
            <a:pPr eaLnBrk="1" hangingPunct="1">
              <a:spcBef>
                <a:spcPct val="50000"/>
              </a:spcBef>
              <a:buClrTx/>
              <a:buFontTx/>
              <a:buNone/>
            </a:pPr>
            <a:r>
              <a:rPr kumimoji="1" lang="zh-CN" altLang="zh-CN" sz="1600" b="1">
                <a:solidFill>
                  <a:schemeClr val="folHlink"/>
                </a:solidFill>
              </a:rPr>
              <a:t>之间的比较的可能性。</a:t>
            </a:r>
            <a:endParaRPr kumimoji="1" lang="zh-CN" altLang="en-US" sz="2000" b="1">
              <a:solidFill>
                <a:schemeClr val="folHlink"/>
              </a:solidFill>
            </a:endParaRPr>
          </a:p>
        </p:txBody>
      </p:sp>
      <p:grpSp>
        <p:nvGrpSpPr>
          <p:cNvPr id="300056" name="Group 24"/>
          <p:cNvGrpSpPr>
            <a:grpSpLocks/>
          </p:cNvGrpSpPr>
          <p:nvPr/>
        </p:nvGrpSpPr>
        <p:grpSpPr bwMode="auto">
          <a:xfrm>
            <a:off x="4267200" y="1524000"/>
            <a:ext cx="1752600" cy="990600"/>
            <a:chOff x="2688" y="960"/>
            <a:chExt cx="1104" cy="624"/>
          </a:xfrm>
        </p:grpSpPr>
        <p:sp>
          <p:nvSpPr>
            <p:cNvPr id="52281" name="AutoShape 25"/>
            <p:cNvSpPr>
              <a:spLocks noChangeArrowheads="1"/>
            </p:cNvSpPr>
            <p:nvPr/>
          </p:nvSpPr>
          <p:spPr bwMode="auto">
            <a:xfrm>
              <a:off x="2688" y="960"/>
              <a:ext cx="1104" cy="624"/>
            </a:xfrm>
            <a:prstGeom prst="rightArrow">
              <a:avLst>
                <a:gd name="adj1" fmla="val 47620"/>
                <a:gd name="adj2" fmla="val 50439"/>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2282" name="Text Box 26"/>
            <p:cNvSpPr txBox="1">
              <a:spLocks noChangeArrowheads="1"/>
            </p:cNvSpPr>
            <p:nvPr/>
          </p:nvSpPr>
          <p:spPr bwMode="auto">
            <a:xfrm>
              <a:off x="2688" y="1200"/>
              <a:ext cx="9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000"/>
                <a:t>直接寻找新的匹配位置</a:t>
              </a:r>
            </a:p>
          </p:txBody>
        </p:sp>
      </p:grpSp>
      <p:sp>
        <p:nvSpPr>
          <p:cNvPr id="52241" name="Line 27"/>
          <p:cNvSpPr>
            <a:spLocks noChangeShapeType="1"/>
          </p:cNvSpPr>
          <p:nvPr/>
        </p:nvSpPr>
        <p:spPr bwMode="auto">
          <a:xfrm flipH="1">
            <a:off x="2590800" y="1447800"/>
            <a:ext cx="5334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2" name="Line 28"/>
          <p:cNvSpPr>
            <a:spLocks noChangeShapeType="1"/>
          </p:cNvSpPr>
          <p:nvPr/>
        </p:nvSpPr>
        <p:spPr bwMode="auto">
          <a:xfrm flipH="1" flipV="1">
            <a:off x="2590800" y="2286000"/>
            <a:ext cx="381000" cy="3810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Text Box 29"/>
          <p:cNvSpPr txBox="1">
            <a:spLocks noChangeArrowheads="1"/>
          </p:cNvSpPr>
          <p:nvPr/>
        </p:nvSpPr>
        <p:spPr bwMode="auto">
          <a:xfrm>
            <a:off x="3124200" y="12192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2244" name="Text Box 30"/>
          <p:cNvSpPr txBox="1">
            <a:spLocks noChangeArrowheads="1"/>
          </p:cNvSpPr>
          <p:nvPr/>
        </p:nvSpPr>
        <p:spPr bwMode="auto">
          <a:xfrm>
            <a:off x="3048000" y="24384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a:t>
            </a:r>
            <a:endParaRPr kumimoji="1" lang="en-US" altLang="zh-CN" sz="2000"/>
          </a:p>
        </p:txBody>
      </p:sp>
      <p:sp>
        <p:nvSpPr>
          <p:cNvPr id="300063" name="Freeform 31"/>
          <p:cNvSpPr>
            <a:spLocks/>
          </p:cNvSpPr>
          <p:nvPr/>
        </p:nvSpPr>
        <p:spPr bwMode="auto">
          <a:xfrm>
            <a:off x="7543800" y="1960563"/>
            <a:ext cx="319088" cy="114300"/>
          </a:xfrm>
          <a:custGeom>
            <a:avLst/>
            <a:gdLst>
              <a:gd name="T0" fmla="*/ 0 w 201"/>
              <a:gd name="T1" fmla="*/ 2147483646 h 72"/>
              <a:gd name="T2" fmla="*/ 2147483646 w 201"/>
              <a:gd name="T3" fmla="*/ 2147483646 h 72"/>
              <a:gd name="T4" fmla="*/ 2147483646 w 201"/>
              <a:gd name="T5" fmla="*/ 2147483646 h 72"/>
              <a:gd name="T6" fmla="*/ 2147483646 w 201"/>
              <a:gd name="T7" fmla="*/ 2147483646 h 72"/>
              <a:gd name="T8" fmla="*/ 2147483646 w 201"/>
              <a:gd name="T9" fmla="*/ 2147483646 h 72"/>
              <a:gd name="T10" fmla="*/ 2147483646 w 201"/>
              <a:gd name="T11" fmla="*/ 2147483646 h 72"/>
              <a:gd name="T12" fmla="*/ 2147483646 w 201"/>
              <a:gd name="T13" fmla="*/ 2147483646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72">
                <a:moveTo>
                  <a:pt x="0" y="45"/>
                </a:moveTo>
                <a:cubicBezTo>
                  <a:pt x="30" y="0"/>
                  <a:pt x="33" y="37"/>
                  <a:pt x="80" y="21"/>
                </a:cubicBezTo>
                <a:cubicBezTo>
                  <a:pt x="91" y="24"/>
                  <a:pt x="102" y="24"/>
                  <a:pt x="112" y="29"/>
                </a:cubicBezTo>
                <a:cubicBezTo>
                  <a:pt x="146" y="48"/>
                  <a:pt x="130" y="72"/>
                  <a:pt x="144" y="29"/>
                </a:cubicBezTo>
                <a:cubicBezTo>
                  <a:pt x="152" y="34"/>
                  <a:pt x="159" y="47"/>
                  <a:pt x="168" y="45"/>
                </a:cubicBezTo>
                <a:cubicBezTo>
                  <a:pt x="177" y="43"/>
                  <a:pt x="174" y="21"/>
                  <a:pt x="184" y="21"/>
                </a:cubicBezTo>
                <a:cubicBezTo>
                  <a:pt x="201" y="21"/>
                  <a:pt x="200" y="62"/>
                  <a:pt x="200" y="37"/>
                </a:cubicBezTo>
              </a:path>
            </a:pathLst>
          </a:custGeom>
          <a:noFill/>
          <a:ln w="38100" cap="flat" cmpd="sng">
            <a:solidFill>
              <a:schemeClr val="accent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0064" name="Freeform 32"/>
          <p:cNvSpPr>
            <a:spLocks/>
          </p:cNvSpPr>
          <p:nvPr/>
        </p:nvSpPr>
        <p:spPr bwMode="auto">
          <a:xfrm>
            <a:off x="7543800" y="2362200"/>
            <a:ext cx="319088" cy="114300"/>
          </a:xfrm>
          <a:custGeom>
            <a:avLst/>
            <a:gdLst>
              <a:gd name="T0" fmla="*/ 0 w 201"/>
              <a:gd name="T1" fmla="*/ 2147483646 h 72"/>
              <a:gd name="T2" fmla="*/ 2147483646 w 201"/>
              <a:gd name="T3" fmla="*/ 2147483646 h 72"/>
              <a:gd name="T4" fmla="*/ 2147483646 w 201"/>
              <a:gd name="T5" fmla="*/ 2147483646 h 72"/>
              <a:gd name="T6" fmla="*/ 2147483646 w 201"/>
              <a:gd name="T7" fmla="*/ 2147483646 h 72"/>
              <a:gd name="T8" fmla="*/ 2147483646 w 201"/>
              <a:gd name="T9" fmla="*/ 2147483646 h 72"/>
              <a:gd name="T10" fmla="*/ 2147483646 w 201"/>
              <a:gd name="T11" fmla="*/ 2147483646 h 72"/>
              <a:gd name="T12" fmla="*/ 2147483646 w 201"/>
              <a:gd name="T13" fmla="*/ 2147483646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72">
                <a:moveTo>
                  <a:pt x="0" y="45"/>
                </a:moveTo>
                <a:cubicBezTo>
                  <a:pt x="30" y="0"/>
                  <a:pt x="33" y="37"/>
                  <a:pt x="80" y="21"/>
                </a:cubicBezTo>
                <a:cubicBezTo>
                  <a:pt x="91" y="24"/>
                  <a:pt x="102" y="24"/>
                  <a:pt x="112" y="29"/>
                </a:cubicBezTo>
                <a:cubicBezTo>
                  <a:pt x="146" y="48"/>
                  <a:pt x="130" y="72"/>
                  <a:pt x="144" y="29"/>
                </a:cubicBezTo>
                <a:cubicBezTo>
                  <a:pt x="152" y="34"/>
                  <a:pt x="159" y="47"/>
                  <a:pt x="168" y="45"/>
                </a:cubicBezTo>
                <a:cubicBezTo>
                  <a:pt x="177" y="43"/>
                  <a:pt x="174" y="21"/>
                  <a:pt x="184" y="21"/>
                </a:cubicBezTo>
                <a:cubicBezTo>
                  <a:pt x="201" y="21"/>
                  <a:pt x="200" y="62"/>
                  <a:pt x="200" y="37"/>
                </a:cubicBezTo>
              </a:path>
            </a:pathLst>
          </a:custGeom>
          <a:noFill/>
          <a:ln w="38100" cap="flat" cmpd="sng">
            <a:solidFill>
              <a:schemeClr val="accent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7" name="Text Box 33"/>
          <p:cNvSpPr txBox="1">
            <a:spLocks noChangeArrowheads="1"/>
          </p:cNvSpPr>
          <p:nvPr/>
        </p:nvSpPr>
        <p:spPr bwMode="auto">
          <a:xfrm>
            <a:off x="304800" y="4800600"/>
            <a:ext cx="42672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   …S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 </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a:t>
            </a:r>
            <a:endParaRPr kumimoji="1" lang="en-US" altLang="zh-CN" sz="2000" b="1"/>
          </a:p>
          <a:p>
            <a:pPr eaLnBrk="1" hangingPunct="1">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 …</a:t>
            </a:r>
            <a:endParaRPr kumimoji="1" lang="en-US" altLang="zh-CN" sz="2000" b="1"/>
          </a:p>
        </p:txBody>
      </p:sp>
      <p:grpSp>
        <p:nvGrpSpPr>
          <p:cNvPr id="52248" name="Group 34"/>
          <p:cNvGrpSpPr>
            <a:grpSpLocks/>
          </p:cNvGrpSpPr>
          <p:nvPr/>
        </p:nvGrpSpPr>
        <p:grpSpPr bwMode="auto">
          <a:xfrm>
            <a:off x="2590800" y="5105400"/>
            <a:ext cx="76200" cy="228600"/>
            <a:chOff x="4176" y="3216"/>
            <a:chExt cx="48" cy="144"/>
          </a:xfrm>
        </p:grpSpPr>
        <p:sp>
          <p:nvSpPr>
            <p:cNvPr id="52279" name="Line 35"/>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Line 36"/>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9" name="Group 37"/>
          <p:cNvGrpSpPr>
            <a:grpSpLocks/>
          </p:cNvGrpSpPr>
          <p:nvPr/>
        </p:nvGrpSpPr>
        <p:grpSpPr bwMode="auto">
          <a:xfrm>
            <a:off x="1524000" y="5105400"/>
            <a:ext cx="76200" cy="228600"/>
            <a:chOff x="4176" y="3216"/>
            <a:chExt cx="48" cy="144"/>
          </a:xfrm>
        </p:grpSpPr>
        <p:sp>
          <p:nvSpPr>
            <p:cNvPr id="52277" name="Line 38"/>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39"/>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0" name="Group 40"/>
          <p:cNvGrpSpPr>
            <a:grpSpLocks/>
          </p:cNvGrpSpPr>
          <p:nvPr/>
        </p:nvGrpSpPr>
        <p:grpSpPr bwMode="auto">
          <a:xfrm>
            <a:off x="914400" y="5105400"/>
            <a:ext cx="76200" cy="228600"/>
            <a:chOff x="4176" y="3216"/>
            <a:chExt cx="48" cy="144"/>
          </a:xfrm>
        </p:grpSpPr>
        <p:sp>
          <p:nvSpPr>
            <p:cNvPr id="52275" name="Line 41"/>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6" name="Line 42"/>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1" name="Group 43"/>
          <p:cNvGrpSpPr>
            <a:grpSpLocks/>
          </p:cNvGrpSpPr>
          <p:nvPr/>
        </p:nvGrpSpPr>
        <p:grpSpPr bwMode="auto">
          <a:xfrm>
            <a:off x="2971800" y="5105400"/>
            <a:ext cx="228600" cy="228600"/>
            <a:chOff x="4080" y="3744"/>
            <a:chExt cx="144" cy="144"/>
          </a:xfrm>
        </p:grpSpPr>
        <p:sp>
          <p:nvSpPr>
            <p:cNvPr id="52272" name="Line 44"/>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3" name="Line 45"/>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4" name="Line 46"/>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52" name="AutoShape 47"/>
          <p:cNvSpPr>
            <a:spLocks noChangeArrowheads="1"/>
          </p:cNvSpPr>
          <p:nvPr/>
        </p:nvSpPr>
        <p:spPr bwMode="auto">
          <a:xfrm rot="4386945">
            <a:off x="3467100" y="4229100"/>
            <a:ext cx="381000" cy="762000"/>
          </a:xfrm>
          <a:prstGeom prst="downArrow">
            <a:avLst>
              <a:gd name="adj1" fmla="val 50000"/>
              <a:gd name="adj2" fmla="val 500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a:solidFill>
                <a:schemeClr val="folHlink"/>
              </a:solidFill>
            </a:endParaRPr>
          </a:p>
        </p:txBody>
      </p:sp>
      <p:sp>
        <p:nvSpPr>
          <p:cNvPr id="52253" name="Text Box 48"/>
          <p:cNvSpPr txBox="1">
            <a:spLocks noChangeArrowheads="1"/>
          </p:cNvSpPr>
          <p:nvPr/>
        </p:nvSpPr>
        <p:spPr bwMode="auto">
          <a:xfrm>
            <a:off x="3962400" y="4343400"/>
            <a:ext cx="160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zh-CN" sz="1600" b="1">
                <a:solidFill>
                  <a:schemeClr val="folHlink"/>
                </a:solidFill>
              </a:rPr>
              <a:t>失配点</a:t>
            </a:r>
            <a:endParaRPr kumimoji="1" lang="zh-CN" altLang="en-US" sz="1600" b="1"/>
          </a:p>
        </p:txBody>
      </p:sp>
      <p:sp>
        <p:nvSpPr>
          <p:cNvPr id="52254" name="Rectangle 49"/>
          <p:cNvSpPr>
            <a:spLocks noChangeArrowheads="1"/>
          </p:cNvSpPr>
          <p:nvPr/>
        </p:nvSpPr>
        <p:spPr bwMode="auto">
          <a:xfrm>
            <a:off x="0" y="3810000"/>
            <a:ext cx="8686800"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a:t>
            </a:r>
            <a:r>
              <a:rPr kumimoji="1" lang="zh-CN" altLang="en-US" sz="1600" b="1">
                <a:solidFill>
                  <a:schemeClr val="folHlink"/>
                </a:solidFill>
              </a:rPr>
              <a:t>分析：当 </a:t>
            </a:r>
            <a:r>
              <a:rPr kumimoji="1" lang="en-US" altLang="zh-CN" sz="1600" b="1">
                <a:solidFill>
                  <a:schemeClr val="folHlink"/>
                </a:solidFill>
              </a:rPr>
              <a:t>S</a:t>
            </a:r>
            <a:r>
              <a:rPr kumimoji="1" lang="en-US" altLang="zh-CN" sz="1600" b="1" baseline="-15000">
                <a:solidFill>
                  <a:schemeClr val="folHlink"/>
                </a:solidFill>
              </a:rPr>
              <a:t>i</a:t>
            </a:r>
            <a:r>
              <a:rPr kumimoji="1" lang="en-US" altLang="zh-CN" sz="1600" b="1">
                <a:solidFill>
                  <a:schemeClr val="folHlink"/>
                </a:solidFill>
              </a:rPr>
              <a:t> </a:t>
            </a:r>
            <a:r>
              <a:rPr kumimoji="1" lang="zh-CN" altLang="en-US" sz="1600" b="1">
                <a:solidFill>
                  <a:schemeClr val="folHlink"/>
                </a:solidFill>
              </a:rPr>
              <a:t>和 </a:t>
            </a:r>
            <a:r>
              <a:rPr kumimoji="1" lang="en-US" altLang="zh-CN" sz="1600" b="1">
                <a:solidFill>
                  <a:schemeClr val="folHlink"/>
                </a:solidFill>
              </a:rPr>
              <a:t>P</a:t>
            </a:r>
            <a:r>
              <a:rPr kumimoji="1" lang="en-US" altLang="zh-CN" sz="1600" b="1" baseline="-15000">
                <a:solidFill>
                  <a:schemeClr val="folHlink"/>
                </a:solidFill>
              </a:rPr>
              <a:t>j</a:t>
            </a:r>
            <a:r>
              <a:rPr kumimoji="1" lang="en-US" altLang="zh-CN" sz="1600" b="1">
                <a:solidFill>
                  <a:schemeClr val="folHlink"/>
                </a:solidFill>
              </a:rPr>
              <a:t> </a:t>
            </a:r>
            <a:r>
              <a:rPr kumimoji="1" lang="zh-CN" altLang="zh-CN" sz="1600" b="1">
                <a:solidFill>
                  <a:schemeClr val="folHlink"/>
                </a:solidFill>
              </a:rPr>
              <a:t>发生失配时， </a:t>
            </a:r>
            <a:r>
              <a:rPr kumimoji="1" lang="en-US" altLang="zh-CN" sz="2000" b="1">
                <a:solidFill>
                  <a:schemeClr val="folHlink"/>
                </a:solidFill>
              </a:rPr>
              <a:t>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baseline="-25000">
                <a:solidFill>
                  <a:schemeClr val="folHlink"/>
                </a:solidFill>
              </a:rPr>
              <a:t>  </a:t>
            </a:r>
            <a:r>
              <a:rPr kumimoji="1" lang="zh-CN" altLang="en-US" sz="2000" b="1">
                <a:solidFill>
                  <a:schemeClr val="folHlink"/>
                </a:solidFill>
              </a:rPr>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a:solidFill>
                  <a:schemeClr val="folHlink"/>
                </a:solidFill>
              </a:rPr>
              <a:t> </a:t>
            </a:r>
          </a:p>
        </p:txBody>
      </p:sp>
      <p:sp>
        <p:nvSpPr>
          <p:cNvPr id="52255" name="AutoShape 50"/>
          <p:cNvSpPr>
            <a:spLocks noChangeArrowheads="1"/>
          </p:cNvSpPr>
          <p:nvPr/>
        </p:nvSpPr>
        <p:spPr bwMode="auto">
          <a:xfrm>
            <a:off x="7315200" y="4495800"/>
            <a:ext cx="304800" cy="1371600"/>
          </a:xfrm>
          <a:prstGeom prst="flowChartProcess">
            <a:avLst/>
          </a:prstGeom>
          <a:solidFill>
            <a:srgbClr val="FFFFFF"/>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2256" name="Text Box 51"/>
          <p:cNvSpPr txBox="1">
            <a:spLocks noChangeArrowheads="1"/>
          </p:cNvSpPr>
          <p:nvPr/>
        </p:nvSpPr>
        <p:spPr bwMode="auto">
          <a:xfrm>
            <a:off x="4648200" y="4800600"/>
            <a:ext cx="42672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   …S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i-k+1</a:t>
            </a:r>
            <a:r>
              <a:rPr kumimoji="1" lang="en-US" altLang="zh-CN" sz="2000" b="1" baseline="-25000">
                <a:solidFill>
                  <a:schemeClr val="folHlink"/>
                </a:solidFill>
              </a:rPr>
              <a:t> </a:t>
            </a:r>
            <a:r>
              <a:rPr kumimoji="1" lang="en-US" altLang="zh-CN" sz="2000" b="1">
                <a:solidFill>
                  <a:schemeClr val="folHlink"/>
                </a:solidFill>
              </a:rPr>
              <a:t>……</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a:t>
            </a:r>
            <a:endParaRPr kumimoji="1" lang="en-US" altLang="zh-CN" sz="2000" b="1"/>
          </a:p>
          <a:p>
            <a:pPr eaLnBrk="1" hangingPunct="1">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a:t>
            </a:r>
            <a:r>
              <a:rPr kumimoji="1" lang="en-US" altLang="zh-CN" sz="2000" b="1" baseline="-25000">
                <a:solidFill>
                  <a:schemeClr val="accent1"/>
                </a:solidFill>
              </a:rPr>
              <a:t>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k-1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k </a:t>
            </a:r>
            <a:r>
              <a:rPr kumimoji="1" lang="en-US" altLang="zh-CN" sz="2000" b="1">
                <a:solidFill>
                  <a:schemeClr val="accent1"/>
                </a:solidFill>
              </a:rPr>
              <a:t> …… …</a:t>
            </a:r>
            <a:endParaRPr kumimoji="1" lang="en-US" altLang="zh-CN" sz="2000" b="1"/>
          </a:p>
        </p:txBody>
      </p:sp>
      <p:grpSp>
        <p:nvGrpSpPr>
          <p:cNvPr id="52257" name="Group 52"/>
          <p:cNvGrpSpPr>
            <a:grpSpLocks/>
          </p:cNvGrpSpPr>
          <p:nvPr/>
        </p:nvGrpSpPr>
        <p:grpSpPr bwMode="auto">
          <a:xfrm>
            <a:off x="6934200" y="5105400"/>
            <a:ext cx="76200" cy="228600"/>
            <a:chOff x="4176" y="3216"/>
            <a:chExt cx="48" cy="144"/>
          </a:xfrm>
        </p:grpSpPr>
        <p:sp>
          <p:nvSpPr>
            <p:cNvPr id="52270" name="Line 53"/>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1" name="Line 54"/>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8" name="Group 55"/>
          <p:cNvGrpSpPr>
            <a:grpSpLocks/>
          </p:cNvGrpSpPr>
          <p:nvPr/>
        </p:nvGrpSpPr>
        <p:grpSpPr bwMode="auto">
          <a:xfrm>
            <a:off x="5867400" y="5105400"/>
            <a:ext cx="76200" cy="228600"/>
            <a:chOff x="4176" y="3216"/>
            <a:chExt cx="48" cy="144"/>
          </a:xfrm>
        </p:grpSpPr>
        <p:sp>
          <p:nvSpPr>
            <p:cNvPr id="52268" name="Line 56"/>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9" name="Line 57"/>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59" name="Group 58"/>
          <p:cNvGrpSpPr>
            <a:grpSpLocks/>
          </p:cNvGrpSpPr>
          <p:nvPr/>
        </p:nvGrpSpPr>
        <p:grpSpPr bwMode="auto">
          <a:xfrm>
            <a:off x="7315200" y="5105400"/>
            <a:ext cx="228600" cy="228600"/>
            <a:chOff x="4080" y="3744"/>
            <a:chExt cx="144" cy="144"/>
          </a:xfrm>
        </p:grpSpPr>
        <p:sp>
          <p:nvSpPr>
            <p:cNvPr id="52265" name="Line 59"/>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6" name="Line 60"/>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7" name="Line 61"/>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60" name="AutoShape 62"/>
          <p:cNvSpPr>
            <a:spLocks noChangeArrowheads="1"/>
          </p:cNvSpPr>
          <p:nvPr/>
        </p:nvSpPr>
        <p:spPr bwMode="auto">
          <a:xfrm rot="4386945">
            <a:off x="7810500" y="4229100"/>
            <a:ext cx="381000" cy="762000"/>
          </a:xfrm>
          <a:prstGeom prst="downArrow">
            <a:avLst>
              <a:gd name="adj1" fmla="val 50000"/>
              <a:gd name="adj2" fmla="val 50000"/>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a:solidFill>
                <a:schemeClr val="folHlink"/>
              </a:solidFill>
            </a:endParaRPr>
          </a:p>
        </p:txBody>
      </p:sp>
      <p:sp>
        <p:nvSpPr>
          <p:cNvPr id="52261" name="Text Box 63"/>
          <p:cNvSpPr txBox="1">
            <a:spLocks noChangeArrowheads="1"/>
          </p:cNvSpPr>
          <p:nvPr/>
        </p:nvSpPr>
        <p:spPr bwMode="auto">
          <a:xfrm>
            <a:off x="8305800" y="4267200"/>
            <a:ext cx="16002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zh-CN" sz="1600" b="1">
                <a:solidFill>
                  <a:schemeClr val="folHlink"/>
                </a:solidFill>
              </a:rPr>
              <a:t>失配点</a:t>
            </a:r>
            <a:endParaRPr kumimoji="1" lang="zh-CN" altLang="en-US" sz="1600" b="1"/>
          </a:p>
        </p:txBody>
      </p:sp>
      <p:sp>
        <p:nvSpPr>
          <p:cNvPr id="52262" name="Text Box 64"/>
          <p:cNvSpPr txBox="1">
            <a:spLocks noChangeArrowheads="1"/>
          </p:cNvSpPr>
          <p:nvPr/>
        </p:nvSpPr>
        <p:spPr bwMode="auto">
          <a:xfrm>
            <a:off x="1219200" y="6172200"/>
            <a:ext cx="67056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t>如果： </a:t>
            </a:r>
            <a:r>
              <a:rPr kumimoji="1" lang="en-US" altLang="zh-CN" sz="1600" b="1"/>
              <a:t>P</a:t>
            </a:r>
            <a:r>
              <a:rPr kumimoji="1" lang="en-US" altLang="zh-CN" sz="1600" b="1" baseline="-15000"/>
              <a:t>1</a:t>
            </a:r>
            <a:r>
              <a:rPr kumimoji="1" lang="en-US" altLang="zh-CN" sz="1600" b="1"/>
              <a:t>P</a:t>
            </a:r>
            <a:r>
              <a:rPr kumimoji="1" lang="en-US" altLang="zh-CN" sz="1600" b="1" baseline="-15000"/>
              <a:t>2</a:t>
            </a:r>
            <a:r>
              <a:rPr kumimoji="1" lang="en-US" altLang="zh-CN" sz="1600" b="1"/>
              <a:t>………P</a:t>
            </a:r>
            <a:r>
              <a:rPr kumimoji="1" lang="en-US" altLang="zh-CN" sz="1600" b="1" baseline="-15000"/>
              <a:t>k-1   </a:t>
            </a:r>
            <a:r>
              <a:rPr kumimoji="1" lang="en-US" altLang="zh-CN" sz="1600" b="1"/>
              <a:t>= P</a:t>
            </a:r>
            <a:r>
              <a:rPr kumimoji="1" lang="en-US" altLang="zh-CN" sz="1600" b="1" baseline="-15000"/>
              <a:t>j-k+1</a:t>
            </a:r>
            <a:r>
              <a:rPr kumimoji="1" lang="en-US" altLang="zh-CN" sz="1600" b="1"/>
              <a:t> P</a:t>
            </a:r>
            <a:r>
              <a:rPr kumimoji="1" lang="en-US" altLang="zh-CN" sz="1600" b="1" baseline="-15000"/>
              <a:t>j-k+2</a:t>
            </a:r>
            <a:r>
              <a:rPr kumimoji="1" lang="en-US" altLang="zh-CN" sz="1600" b="1"/>
              <a:t>……… P</a:t>
            </a:r>
            <a:r>
              <a:rPr kumimoji="1" lang="en-US" altLang="zh-CN" sz="1600" b="1" baseline="-15000"/>
              <a:t>j-1</a:t>
            </a:r>
            <a:r>
              <a:rPr kumimoji="1" lang="zh-CN" altLang="en-US" sz="1600" b="1" baseline="-15000"/>
              <a:t>；</a:t>
            </a:r>
            <a:r>
              <a:rPr kumimoji="1" lang="zh-CN" altLang="zh-CN" sz="1600" b="1"/>
              <a:t>可以直接比较</a:t>
            </a:r>
          </a:p>
          <a:p>
            <a:pPr eaLnBrk="1" hangingPunct="1">
              <a:spcBef>
                <a:spcPct val="50000"/>
              </a:spcBef>
              <a:buClrTx/>
              <a:buFontTx/>
              <a:buNone/>
            </a:pPr>
            <a:r>
              <a:rPr kumimoji="1" lang="zh-CN" altLang="en-US" sz="1600" b="1"/>
              <a:t>        </a:t>
            </a:r>
            <a:r>
              <a:rPr kumimoji="1" lang="zh-CN" altLang="zh-CN" sz="1600" b="1"/>
              <a:t>前缀（长度</a:t>
            </a:r>
            <a:r>
              <a:rPr kumimoji="1" lang="en-US" altLang="zh-CN" sz="1600" b="1"/>
              <a:t>k-1</a:t>
            </a:r>
            <a:r>
              <a:rPr kumimoji="1" lang="zh-CN" altLang="en-US" sz="1600" b="1"/>
              <a:t>）</a:t>
            </a:r>
            <a:r>
              <a:rPr kumimoji="1" lang="en-US" altLang="zh-CN" sz="1600" b="1"/>
              <a:t>= </a:t>
            </a:r>
            <a:r>
              <a:rPr kumimoji="1" lang="zh-CN" altLang="zh-CN" sz="1600" b="1"/>
              <a:t>以失配点的前一字符为结束位置的一串字符</a:t>
            </a:r>
            <a:endParaRPr kumimoji="1" lang="zh-CN" altLang="en-US" sz="1600" b="1"/>
          </a:p>
        </p:txBody>
      </p:sp>
      <p:sp>
        <p:nvSpPr>
          <p:cNvPr id="52263" name="AutoShape 65"/>
          <p:cNvSpPr>
            <a:spLocks noChangeArrowheads="1"/>
          </p:cNvSpPr>
          <p:nvPr/>
        </p:nvSpPr>
        <p:spPr bwMode="auto">
          <a:xfrm>
            <a:off x="6934200" y="5867400"/>
            <a:ext cx="762000" cy="5334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9AF9F26-FB5D-43E9-9596-7FA84624316D}"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00056"/>
                                        </p:tgtEl>
                                        <p:attrNameLst>
                                          <p:attrName>style.visibility</p:attrName>
                                        </p:attrNameLst>
                                      </p:cBhvr>
                                      <p:to>
                                        <p:strVal val="visible"/>
                                      </p:to>
                                    </p:set>
                                    <p:animEffect transition="in" filter="box(out)">
                                      <p:cBhvr>
                                        <p:cTn id="7" dur="500"/>
                                        <p:tgtEl>
                                          <p:spTgt spid="300056"/>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0052">
                                            <p:txEl>
                                              <p:pRg st="0" end="0"/>
                                            </p:txEl>
                                          </p:spTgt>
                                        </p:tgtEl>
                                        <p:attrNameLst>
                                          <p:attrName>style.visibility</p:attrName>
                                        </p:attrNameLst>
                                      </p:cBhvr>
                                      <p:to>
                                        <p:strVal val="visible"/>
                                      </p:to>
                                    </p:set>
                                    <p:animEffect transition="in" filter="box(out)">
                                      <p:cBhvr>
                                        <p:cTn id="12" dur="500"/>
                                        <p:tgtEl>
                                          <p:spTgt spid="3000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0052">
                                            <p:txEl>
                                              <p:pRg st="1" end="1"/>
                                            </p:txEl>
                                          </p:spTgt>
                                        </p:tgtEl>
                                        <p:attrNameLst>
                                          <p:attrName>style.visibility</p:attrName>
                                        </p:attrNameLst>
                                      </p:cBhvr>
                                      <p:to>
                                        <p:strVal val="visible"/>
                                      </p:to>
                                    </p:set>
                                    <p:animEffect transition="in" filter="box(out)">
                                      <p:cBhvr>
                                        <p:cTn id="17" dur="500"/>
                                        <p:tgtEl>
                                          <p:spTgt spid="30005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0052">
                                            <p:txEl>
                                              <p:pRg st="2" end="2"/>
                                            </p:txEl>
                                          </p:spTgt>
                                        </p:tgtEl>
                                        <p:attrNameLst>
                                          <p:attrName>style.visibility</p:attrName>
                                        </p:attrNameLst>
                                      </p:cBhvr>
                                      <p:to>
                                        <p:strVal val="visible"/>
                                      </p:to>
                                    </p:set>
                                    <p:animEffect transition="in" filter="box(out)">
                                      <p:cBhvr>
                                        <p:cTn id="22" dur="500"/>
                                        <p:tgtEl>
                                          <p:spTgt spid="30005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300035"/>
                                        </p:tgtEl>
                                        <p:attrNameLst>
                                          <p:attrName>style.visibility</p:attrName>
                                        </p:attrNameLst>
                                      </p:cBhvr>
                                      <p:to>
                                        <p:strVal val="visible"/>
                                      </p:to>
                                    </p:set>
                                    <p:animEffect transition="in" filter="dissolve">
                                      <p:cBhvr>
                                        <p:cTn id="26" dur="500"/>
                                        <p:tgtEl>
                                          <p:spTgt spid="300035"/>
                                        </p:tgtEl>
                                      </p:cBhvr>
                                    </p:animEffect>
                                  </p:childTnLst>
                                  <p:subTnLst>
                                    <p:audio>
                                      <p:cMediaNode>
                                        <p:cTn display="0" masterRel="sameClick">
                                          <p:stCondLst>
                                            <p:cond evt="begin" delay="0">
                                              <p:tn val="24"/>
                                            </p:cond>
                                          </p:stCondLst>
                                          <p:endCondLst>
                                            <p:cond evt="onStopAudio" delay="0">
                                              <p:tgtEl>
                                                <p:sldTgt/>
                                              </p:tgtEl>
                                            </p:cond>
                                          </p:endCondLst>
                                        </p:cTn>
                                        <p:tgtEl>
                                          <p:sndTgt r:embed="rId3" name="REMINDE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006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REMINDER.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0064"/>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3"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2" grpId="0" build="p" autoUpdateAnimBg="0"/>
      <p:bldP spid="300063" grpId="0" animBg="1"/>
      <p:bldP spid="3000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362200" y="16002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4275" name="Rectangle 3"/>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54276" name="Rectangle 4"/>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54277" name="Rectangle 5"/>
          <p:cNvSpPr>
            <a:spLocks noChangeArrowheads="1"/>
          </p:cNvSpPr>
          <p:nvPr/>
        </p:nvSpPr>
        <p:spPr bwMode="auto">
          <a:xfrm>
            <a:off x="0" y="1219200"/>
            <a:ext cx="8686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a:t>
            </a:r>
            <a:r>
              <a:rPr kumimoji="1" lang="zh-CN" altLang="en-US" sz="1600" b="1">
                <a:solidFill>
                  <a:schemeClr val="folHlink"/>
                </a:solidFill>
              </a:rPr>
              <a:t>分析：多个前缀时，会出现什么问题呢？</a:t>
            </a:r>
            <a:r>
              <a:rPr kumimoji="1" lang="zh-CN" altLang="en-US" sz="2000" b="1">
                <a:solidFill>
                  <a:schemeClr val="folHlink"/>
                </a:solidFill>
              </a:rPr>
              <a:t> </a:t>
            </a:r>
          </a:p>
        </p:txBody>
      </p:sp>
      <p:sp>
        <p:nvSpPr>
          <p:cNvPr id="54278" name="Text Box 6"/>
          <p:cNvSpPr txBox="1">
            <a:spLocks noChangeArrowheads="1"/>
          </p:cNvSpPr>
          <p:nvPr/>
        </p:nvSpPr>
        <p:spPr bwMode="auto">
          <a:xfrm>
            <a:off x="609600" y="1676400"/>
            <a:ext cx="3581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e.g</a:t>
            </a:r>
            <a:r>
              <a:rPr kumimoji="1" lang="zh-CN" altLang="en-US" sz="2000"/>
              <a:t>：</a:t>
            </a:r>
            <a:r>
              <a:rPr kumimoji="1" lang="en-US" altLang="zh-CN" sz="2000"/>
              <a:t>S = aaaaabaab</a:t>
            </a:r>
          </a:p>
          <a:p>
            <a:pPr eaLnBrk="1" hangingPunct="1">
              <a:spcBef>
                <a:spcPct val="50000"/>
              </a:spcBef>
              <a:buClrTx/>
              <a:buFontTx/>
              <a:buNone/>
            </a:pPr>
            <a:r>
              <a:rPr kumimoji="1" lang="en-US" altLang="zh-CN" sz="2000"/>
              <a:t>         P = aaaab</a:t>
            </a:r>
          </a:p>
        </p:txBody>
      </p:sp>
      <p:sp>
        <p:nvSpPr>
          <p:cNvPr id="54279" name="AutoShape 7"/>
          <p:cNvSpPr>
            <a:spLocks noChangeArrowheads="1"/>
          </p:cNvSpPr>
          <p:nvPr/>
        </p:nvSpPr>
        <p:spPr bwMode="auto">
          <a:xfrm rot="-235849">
            <a:off x="2438400" y="1981200"/>
            <a:ext cx="609600" cy="228600"/>
          </a:xfrm>
          <a:prstGeom prst="leftArrow">
            <a:avLst>
              <a:gd name="adj1" fmla="val 50000"/>
              <a:gd name="adj2" fmla="val 66667"/>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4280" name="Line 8"/>
          <p:cNvSpPr>
            <a:spLocks noChangeShapeType="1"/>
          </p:cNvSpPr>
          <p:nvPr/>
        </p:nvSpPr>
        <p:spPr bwMode="auto">
          <a:xfrm flipH="1">
            <a:off x="2438400" y="1600200"/>
            <a:ext cx="381000" cy="228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1" name="Line 9"/>
          <p:cNvSpPr>
            <a:spLocks noChangeShapeType="1"/>
          </p:cNvSpPr>
          <p:nvPr/>
        </p:nvSpPr>
        <p:spPr bwMode="auto">
          <a:xfrm flipH="1" flipV="1">
            <a:off x="2438400" y="2362200"/>
            <a:ext cx="3048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2" name="Text Box 10"/>
          <p:cNvSpPr txBox="1">
            <a:spLocks noChangeArrowheads="1"/>
          </p:cNvSpPr>
          <p:nvPr/>
        </p:nvSpPr>
        <p:spPr bwMode="auto">
          <a:xfrm>
            <a:off x="2743200" y="13716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4283" name="Text Box 11"/>
          <p:cNvSpPr txBox="1">
            <a:spLocks noChangeArrowheads="1"/>
          </p:cNvSpPr>
          <p:nvPr/>
        </p:nvSpPr>
        <p:spPr bwMode="auto">
          <a:xfrm>
            <a:off x="2667000" y="24384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a:t>
            </a:r>
            <a:endParaRPr kumimoji="1" lang="en-US" altLang="zh-CN" sz="2000"/>
          </a:p>
        </p:txBody>
      </p:sp>
      <p:sp>
        <p:nvSpPr>
          <p:cNvPr id="54284" name="Text Box 12"/>
          <p:cNvSpPr txBox="1">
            <a:spLocks noChangeArrowheads="1"/>
          </p:cNvSpPr>
          <p:nvPr/>
        </p:nvSpPr>
        <p:spPr bwMode="auto">
          <a:xfrm>
            <a:off x="4191000" y="2133600"/>
            <a:ext cx="2514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endParaRPr kumimoji="1" lang="zh-CN" altLang="zh-CN" sz="2000"/>
          </a:p>
        </p:txBody>
      </p:sp>
      <p:sp>
        <p:nvSpPr>
          <p:cNvPr id="54285" name="Text Box 13"/>
          <p:cNvSpPr txBox="1">
            <a:spLocks noChangeArrowheads="1"/>
          </p:cNvSpPr>
          <p:nvPr/>
        </p:nvSpPr>
        <p:spPr bwMode="auto">
          <a:xfrm>
            <a:off x="5029200" y="1752600"/>
            <a:ext cx="2438400"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t>前缀：</a:t>
            </a:r>
            <a:r>
              <a:rPr kumimoji="1" lang="en-US" altLang="zh-CN" sz="1600" b="1"/>
              <a:t>P</a:t>
            </a:r>
            <a:r>
              <a:rPr kumimoji="1" lang="en-US" altLang="zh-CN" sz="1600" b="1" baseline="-15000"/>
              <a:t>1</a:t>
            </a:r>
            <a:r>
              <a:rPr kumimoji="1" lang="en-US" altLang="zh-CN" sz="1600" b="1"/>
              <a:t>P</a:t>
            </a:r>
            <a:r>
              <a:rPr kumimoji="1" lang="en-US" altLang="zh-CN" sz="1600" b="1" baseline="-15000"/>
              <a:t>2</a:t>
            </a:r>
            <a:r>
              <a:rPr kumimoji="1" lang="en-US" altLang="zh-CN" sz="1600" b="1"/>
              <a:t>P</a:t>
            </a:r>
            <a:r>
              <a:rPr kumimoji="1" lang="en-US" altLang="zh-CN" sz="1600" b="1" baseline="-15000"/>
              <a:t>3</a:t>
            </a:r>
            <a:r>
              <a:rPr kumimoji="1" lang="en-US" altLang="zh-CN" sz="1600" b="1"/>
              <a:t>P</a:t>
            </a:r>
            <a:r>
              <a:rPr kumimoji="1" lang="en-US" altLang="zh-CN" sz="1600" b="1" baseline="-15000"/>
              <a:t>4</a:t>
            </a:r>
            <a:r>
              <a:rPr kumimoji="1" lang="en-US" altLang="zh-CN" sz="1600" b="1"/>
              <a:t> = aaaa</a:t>
            </a:r>
          </a:p>
          <a:p>
            <a:pPr eaLnBrk="1" hangingPunct="1">
              <a:spcBef>
                <a:spcPct val="50000"/>
              </a:spcBef>
              <a:buClrTx/>
              <a:buFontTx/>
              <a:buNone/>
            </a:pPr>
            <a:r>
              <a:rPr kumimoji="1" lang="en-US" altLang="zh-CN" sz="1600" b="1"/>
              <a:t>           P</a:t>
            </a:r>
            <a:r>
              <a:rPr kumimoji="1" lang="en-US" altLang="zh-CN" sz="1600" b="1" baseline="-15000"/>
              <a:t>1</a:t>
            </a:r>
            <a:r>
              <a:rPr kumimoji="1" lang="en-US" altLang="zh-CN" sz="1600" b="1"/>
              <a:t>P</a:t>
            </a:r>
            <a:r>
              <a:rPr kumimoji="1" lang="en-US" altLang="zh-CN" sz="1600" b="1" baseline="-15000"/>
              <a:t>2</a:t>
            </a:r>
            <a:r>
              <a:rPr kumimoji="1" lang="en-US" altLang="zh-CN" sz="1600" b="1"/>
              <a:t>P</a:t>
            </a:r>
            <a:r>
              <a:rPr kumimoji="1" lang="en-US" altLang="zh-CN" sz="1600" b="1" baseline="-15000"/>
              <a:t>3     </a:t>
            </a:r>
            <a:r>
              <a:rPr kumimoji="1" lang="en-US" altLang="zh-CN" sz="1600" b="1"/>
              <a:t> = aaa          </a:t>
            </a:r>
          </a:p>
          <a:p>
            <a:pPr eaLnBrk="1" hangingPunct="1">
              <a:spcBef>
                <a:spcPct val="50000"/>
              </a:spcBef>
              <a:buClrTx/>
              <a:buFontTx/>
              <a:buNone/>
            </a:pPr>
            <a:r>
              <a:rPr kumimoji="1" lang="en-US" altLang="zh-CN" sz="1600" b="1"/>
              <a:t>           P</a:t>
            </a:r>
            <a:r>
              <a:rPr kumimoji="1" lang="en-US" altLang="zh-CN" sz="1600" b="1" baseline="-15000"/>
              <a:t>1</a:t>
            </a:r>
            <a:r>
              <a:rPr kumimoji="1" lang="en-US" altLang="zh-CN" sz="1600" b="1"/>
              <a:t>P</a:t>
            </a:r>
            <a:r>
              <a:rPr kumimoji="1" lang="en-US" altLang="zh-CN" sz="1600" b="1" baseline="-15000"/>
              <a:t>2          </a:t>
            </a:r>
            <a:r>
              <a:rPr kumimoji="1" lang="en-US" altLang="zh-CN" sz="1600" b="1"/>
              <a:t> = aa </a:t>
            </a:r>
          </a:p>
          <a:p>
            <a:pPr eaLnBrk="1" hangingPunct="1">
              <a:spcBef>
                <a:spcPct val="50000"/>
              </a:spcBef>
              <a:buClrTx/>
              <a:buFontTx/>
              <a:buNone/>
            </a:pPr>
            <a:r>
              <a:rPr kumimoji="1" lang="en-US" altLang="zh-CN" sz="1600" b="1"/>
              <a:t>           P</a:t>
            </a:r>
            <a:r>
              <a:rPr kumimoji="1" lang="en-US" altLang="zh-CN" sz="1600" b="1" baseline="-15000"/>
              <a:t>1               </a:t>
            </a:r>
            <a:r>
              <a:rPr kumimoji="1" lang="en-US" altLang="zh-CN" sz="1600" b="1"/>
              <a:t> = a</a:t>
            </a:r>
          </a:p>
        </p:txBody>
      </p:sp>
      <p:sp>
        <p:nvSpPr>
          <p:cNvPr id="54286" name="Rectangle 14"/>
          <p:cNvSpPr>
            <a:spLocks noChangeArrowheads="1"/>
          </p:cNvSpPr>
          <p:nvPr/>
        </p:nvSpPr>
        <p:spPr bwMode="auto">
          <a:xfrm>
            <a:off x="0" y="3581400"/>
            <a:ext cx="9144000" cy="11922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              1</a:t>
            </a:r>
            <a:r>
              <a:rPr kumimoji="1" lang="zh-CN" altLang="en-US" sz="1600" b="1"/>
              <a:t>、如果，取前缀长度 </a:t>
            </a:r>
            <a:r>
              <a:rPr kumimoji="1" lang="en-US" altLang="zh-CN" sz="1600" b="1"/>
              <a:t>k-1 = j -1 ( 4 )</a:t>
            </a:r>
            <a:r>
              <a:rPr kumimoji="1" lang="zh-CN" altLang="en-US" sz="1600" b="1"/>
              <a:t>，</a:t>
            </a:r>
            <a:r>
              <a:rPr kumimoji="1" lang="zh-CN" altLang="zh-CN" sz="1600" b="1"/>
              <a:t>则 </a:t>
            </a:r>
            <a:r>
              <a:rPr kumimoji="1" lang="en-US" altLang="zh-CN" sz="1600" b="1"/>
              <a:t>S</a:t>
            </a:r>
            <a:r>
              <a:rPr kumimoji="1" lang="en-US" altLang="zh-CN" sz="1600" b="1" baseline="-15000"/>
              <a:t>i</a:t>
            </a:r>
            <a:r>
              <a:rPr kumimoji="1" lang="en-US" altLang="zh-CN" sz="1600" b="1"/>
              <a:t> = P</a:t>
            </a:r>
            <a:r>
              <a:rPr kumimoji="1" lang="en-US" altLang="zh-CN" sz="1600" b="1" baseline="-15000"/>
              <a:t>k</a:t>
            </a:r>
            <a:r>
              <a:rPr kumimoji="1" lang="en-US" altLang="zh-CN" sz="1600" b="1"/>
              <a:t> </a:t>
            </a:r>
            <a:r>
              <a:rPr kumimoji="1" lang="zh-CN" altLang="zh-CN" sz="1600" b="1"/>
              <a:t>即 </a:t>
            </a:r>
            <a:r>
              <a:rPr kumimoji="1" lang="en-US" altLang="zh-CN" sz="1600" b="1"/>
              <a:t>P</a:t>
            </a:r>
            <a:r>
              <a:rPr kumimoji="1" lang="en-US" altLang="zh-CN" sz="1600" b="1" baseline="-15000"/>
              <a:t>j</a:t>
            </a:r>
            <a:r>
              <a:rPr kumimoji="1" lang="en-US" altLang="zh-CN" sz="1600" b="1"/>
              <a:t> </a:t>
            </a:r>
            <a:r>
              <a:rPr kumimoji="1" lang="zh-CN" altLang="zh-CN" sz="1600" b="1"/>
              <a:t>进行比较，白做。故 前缀长度	           不可以为 </a:t>
            </a:r>
            <a:r>
              <a:rPr kumimoji="1" lang="en-US" altLang="zh-CN" sz="1600" b="1"/>
              <a:t>j - 1 </a:t>
            </a:r>
            <a:r>
              <a:rPr kumimoji="1" lang="zh-CN" altLang="en-US" sz="1600" b="1"/>
              <a:t>。</a:t>
            </a:r>
          </a:p>
          <a:p>
            <a:pPr lvl="1" eaLnBrk="1" hangingPunct="1">
              <a:spcBef>
                <a:spcPct val="50000"/>
              </a:spcBef>
              <a:buClrTx/>
              <a:buFontTx/>
              <a:buNone/>
            </a:pPr>
            <a:r>
              <a:rPr kumimoji="1" lang="zh-CN" altLang="en-US" sz="1600" b="1"/>
              <a:t>	      </a:t>
            </a:r>
            <a:r>
              <a:rPr kumimoji="1" lang="en-US" altLang="zh-CN" sz="1600" b="1"/>
              <a:t>2</a:t>
            </a:r>
            <a:r>
              <a:rPr kumimoji="1" lang="zh-CN" altLang="en-US" sz="1600" b="1"/>
              <a:t>、如果，取前缀长度 </a:t>
            </a:r>
            <a:r>
              <a:rPr kumimoji="1" lang="en-US" altLang="zh-CN" sz="1600" b="1"/>
              <a:t>k-1 = 1 </a:t>
            </a:r>
            <a:r>
              <a:rPr kumimoji="1" lang="zh-CN" altLang="zh-CN" sz="1600" b="1"/>
              <a:t>或 2 ，即前缀分别为 </a:t>
            </a:r>
            <a:r>
              <a:rPr kumimoji="1" lang="en-US" altLang="zh-CN" sz="1600" b="1"/>
              <a:t>P</a:t>
            </a:r>
            <a:r>
              <a:rPr kumimoji="1" lang="en-US" altLang="zh-CN" sz="1600" b="1" baseline="-15000"/>
              <a:t>1</a:t>
            </a:r>
            <a:r>
              <a:rPr kumimoji="1" lang="en-US" altLang="zh-CN" sz="1600" b="1"/>
              <a:t>=a </a:t>
            </a:r>
            <a:r>
              <a:rPr kumimoji="1" lang="zh-CN" altLang="zh-CN" sz="1600" b="1"/>
              <a:t>或</a:t>
            </a:r>
            <a:r>
              <a:rPr kumimoji="1" lang="zh-CN" altLang="en-US" sz="1600" b="1"/>
              <a:t> </a:t>
            </a:r>
            <a:r>
              <a:rPr kumimoji="1" lang="en-US" altLang="zh-CN" sz="1600" b="1"/>
              <a:t>P</a:t>
            </a:r>
            <a:r>
              <a:rPr kumimoji="1" lang="en-US" altLang="zh-CN" sz="1600" b="1" baseline="-15000"/>
              <a:t>1</a:t>
            </a:r>
            <a:r>
              <a:rPr kumimoji="1" lang="en-US" altLang="zh-CN" sz="1600" b="1"/>
              <a:t>P</a:t>
            </a:r>
            <a:r>
              <a:rPr kumimoji="1" lang="en-US" altLang="zh-CN" sz="1600" b="1" baseline="-15000"/>
              <a:t>2</a:t>
            </a:r>
            <a:r>
              <a:rPr kumimoji="1" lang="en-US" altLang="zh-CN" sz="1600" b="1"/>
              <a:t>=aa </a:t>
            </a:r>
            <a:r>
              <a:rPr kumimoji="1" lang="zh-CN" altLang="zh-CN" sz="1600" b="1"/>
              <a:t>则正确的位置	             会漏过去，不行。故：前缀长度太短也不行。	</a:t>
            </a:r>
            <a:endParaRPr kumimoji="1" lang="zh-CN" altLang="en-US" sz="1600" b="1"/>
          </a:p>
        </p:txBody>
      </p:sp>
      <p:sp>
        <p:nvSpPr>
          <p:cNvPr id="54287" name="Rectangle 15"/>
          <p:cNvSpPr>
            <a:spLocks noChangeArrowheads="1"/>
          </p:cNvSpPr>
          <p:nvPr/>
        </p:nvSpPr>
        <p:spPr bwMode="auto">
          <a:xfrm>
            <a:off x="2819400" y="48768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4288" name="Line 16"/>
          <p:cNvSpPr>
            <a:spLocks noChangeShapeType="1"/>
          </p:cNvSpPr>
          <p:nvPr/>
        </p:nvSpPr>
        <p:spPr bwMode="auto">
          <a:xfrm flipH="1">
            <a:off x="2819400" y="5029200"/>
            <a:ext cx="381000" cy="228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Line 17"/>
          <p:cNvSpPr>
            <a:spLocks noChangeShapeType="1"/>
          </p:cNvSpPr>
          <p:nvPr/>
        </p:nvSpPr>
        <p:spPr bwMode="auto">
          <a:xfrm flipH="1" flipV="1">
            <a:off x="2819400" y="5791200"/>
            <a:ext cx="3048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0" name="Text Box 18"/>
          <p:cNvSpPr txBox="1">
            <a:spLocks noChangeArrowheads="1"/>
          </p:cNvSpPr>
          <p:nvPr/>
        </p:nvSpPr>
        <p:spPr bwMode="auto">
          <a:xfrm>
            <a:off x="3048000" y="59436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k</a:t>
            </a:r>
            <a:endParaRPr kumimoji="1" lang="en-US" altLang="zh-CN" sz="2000"/>
          </a:p>
        </p:txBody>
      </p:sp>
      <p:sp>
        <p:nvSpPr>
          <p:cNvPr id="54291" name="Text Box 19"/>
          <p:cNvSpPr txBox="1">
            <a:spLocks noChangeArrowheads="1"/>
          </p:cNvSpPr>
          <p:nvPr/>
        </p:nvSpPr>
        <p:spPr bwMode="auto">
          <a:xfrm>
            <a:off x="1676400" y="5105400"/>
            <a:ext cx="3581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S = aaaaabaab</a:t>
            </a:r>
          </a:p>
          <a:p>
            <a:pPr eaLnBrk="1" hangingPunct="1">
              <a:spcBef>
                <a:spcPct val="50000"/>
              </a:spcBef>
              <a:buClrTx/>
              <a:buFontTx/>
              <a:buNone/>
            </a:pPr>
            <a:r>
              <a:rPr kumimoji="1" lang="en-US" altLang="zh-CN" sz="2000"/>
              <a:t>P =       aaaab</a:t>
            </a:r>
          </a:p>
        </p:txBody>
      </p:sp>
      <p:sp>
        <p:nvSpPr>
          <p:cNvPr id="54292" name="Text Box 20"/>
          <p:cNvSpPr txBox="1">
            <a:spLocks noChangeArrowheads="1"/>
          </p:cNvSpPr>
          <p:nvPr/>
        </p:nvSpPr>
        <p:spPr bwMode="auto">
          <a:xfrm>
            <a:off x="3124200" y="48006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4293" name="Rectangle 21"/>
          <p:cNvSpPr>
            <a:spLocks noChangeArrowheads="1"/>
          </p:cNvSpPr>
          <p:nvPr/>
        </p:nvSpPr>
        <p:spPr bwMode="auto">
          <a:xfrm>
            <a:off x="5715000" y="48768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4294" name="Line 22"/>
          <p:cNvSpPr>
            <a:spLocks noChangeShapeType="1"/>
          </p:cNvSpPr>
          <p:nvPr/>
        </p:nvSpPr>
        <p:spPr bwMode="auto">
          <a:xfrm flipH="1">
            <a:off x="5791200" y="4953000"/>
            <a:ext cx="381000" cy="228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5" name="Line 23"/>
          <p:cNvSpPr>
            <a:spLocks noChangeShapeType="1"/>
          </p:cNvSpPr>
          <p:nvPr/>
        </p:nvSpPr>
        <p:spPr bwMode="auto">
          <a:xfrm flipH="1" flipV="1">
            <a:off x="5715000" y="5791200"/>
            <a:ext cx="3048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6" name="Text Box 24"/>
          <p:cNvSpPr txBox="1">
            <a:spLocks noChangeArrowheads="1"/>
          </p:cNvSpPr>
          <p:nvPr/>
        </p:nvSpPr>
        <p:spPr bwMode="auto">
          <a:xfrm>
            <a:off x="6019800" y="59436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k</a:t>
            </a:r>
            <a:endParaRPr kumimoji="1" lang="en-US" altLang="zh-CN" sz="2000"/>
          </a:p>
        </p:txBody>
      </p:sp>
      <p:sp>
        <p:nvSpPr>
          <p:cNvPr id="54297" name="Text Box 25"/>
          <p:cNvSpPr txBox="1">
            <a:spLocks noChangeArrowheads="1"/>
          </p:cNvSpPr>
          <p:nvPr/>
        </p:nvSpPr>
        <p:spPr bwMode="auto">
          <a:xfrm>
            <a:off x="6172200" y="47244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4298" name="Text Box 26"/>
          <p:cNvSpPr txBox="1">
            <a:spLocks noChangeArrowheads="1"/>
          </p:cNvSpPr>
          <p:nvPr/>
        </p:nvSpPr>
        <p:spPr bwMode="auto">
          <a:xfrm>
            <a:off x="4572000" y="5105400"/>
            <a:ext cx="3581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S = aaaaabaab</a:t>
            </a:r>
          </a:p>
          <a:p>
            <a:pPr eaLnBrk="1" hangingPunct="1">
              <a:spcBef>
                <a:spcPct val="50000"/>
              </a:spcBef>
              <a:buClrTx/>
              <a:buFontTx/>
              <a:buNone/>
            </a:pPr>
            <a:r>
              <a:rPr kumimoji="1" lang="en-US" altLang="zh-CN" sz="2000"/>
              <a:t>P =     aaaab</a:t>
            </a:r>
          </a:p>
        </p:txBody>
      </p:sp>
      <p:sp>
        <p:nvSpPr>
          <p:cNvPr id="54299" name="Text Box 27"/>
          <p:cNvSpPr txBox="1">
            <a:spLocks noChangeArrowheads="1"/>
          </p:cNvSpPr>
          <p:nvPr/>
        </p:nvSpPr>
        <p:spPr bwMode="auto">
          <a:xfrm>
            <a:off x="0" y="6324600"/>
            <a:ext cx="8686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	     3</a:t>
            </a:r>
            <a:r>
              <a:rPr kumimoji="1" lang="zh-CN" altLang="en-US" sz="1600" b="1"/>
              <a:t>、因此应选前缀长度 </a:t>
            </a:r>
            <a:r>
              <a:rPr kumimoji="1" lang="en-US" altLang="zh-CN" sz="1600" b="1"/>
              <a:t>k -1 &lt; j-1 </a:t>
            </a:r>
            <a:r>
              <a:rPr kumimoji="1" lang="zh-CN" altLang="en-US" sz="1600" b="1"/>
              <a:t>（</a:t>
            </a:r>
            <a:r>
              <a:rPr kumimoji="1" lang="zh-CN" altLang="zh-CN" sz="1600" b="1"/>
              <a:t>此例为 </a:t>
            </a:r>
            <a:r>
              <a:rPr kumimoji="1" lang="en-US" altLang="zh-CN" sz="1600" b="1"/>
              <a:t>k - 1 = 3</a:t>
            </a:r>
            <a:r>
              <a:rPr kumimoji="1" lang="zh-CN" altLang="en-US" sz="1600" b="1"/>
              <a:t>）</a:t>
            </a:r>
            <a:r>
              <a:rPr kumimoji="1" lang="zh-CN" altLang="zh-CN" sz="1600" b="1"/>
              <a:t>的最长的前缀。</a:t>
            </a:r>
            <a:endParaRPr kumimoji="1" lang="zh-CN" altLang="en-US" sz="2000" b="1"/>
          </a:p>
        </p:txBody>
      </p:sp>
      <p:sp>
        <p:nvSpPr>
          <p:cNvPr id="5430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BE69B0C-BAE7-4077-AF56-CA200DF9354C}" type="datetime10">
              <a:rPr lang="zh-CN" altLang="en-US" sz="1000"/>
              <a:pPr>
                <a:spcBef>
                  <a:spcPct val="0"/>
                </a:spcBef>
                <a:buClrTx/>
                <a:buFontTx/>
                <a:buNone/>
              </a:pPr>
              <a:t>12:06</a:t>
            </a:fld>
            <a:endParaRPr lang="en-US" altLang="zh-CN" sz="100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4953000" y="57912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6323" name="Rectangle 3"/>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56324" name="Rectangle 4"/>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56325" name="Rectangle 5"/>
          <p:cNvSpPr>
            <a:spLocks noChangeArrowheads="1"/>
          </p:cNvSpPr>
          <p:nvPr/>
        </p:nvSpPr>
        <p:spPr bwMode="auto">
          <a:xfrm>
            <a:off x="0" y="1323975"/>
            <a:ext cx="8686800" cy="70326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NEXT[j] </a:t>
            </a:r>
            <a:r>
              <a:rPr kumimoji="1" lang="zh-CN" altLang="en-US" sz="1600" b="1">
                <a:solidFill>
                  <a:schemeClr val="folHlink"/>
                </a:solidFill>
              </a:rPr>
              <a:t>的定义：当失配点发生在 </a:t>
            </a:r>
            <a:r>
              <a:rPr kumimoji="1" lang="en-US" altLang="zh-CN" sz="1600" b="1">
                <a:solidFill>
                  <a:schemeClr val="folHlink"/>
                </a:solidFill>
              </a:rPr>
              <a:t>Pj </a:t>
            </a:r>
            <a:r>
              <a:rPr kumimoji="1" lang="zh-CN" altLang="en-US" sz="1600" b="1">
                <a:solidFill>
                  <a:schemeClr val="folHlink"/>
                </a:solidFill>
              </a:rPr>
              <a:t>处时，主串中的失配点将和模式中的哪一个字符进</a:t>
            </a:r>
          </a:p>
          <a:p>
            <a:pPr lvl="1" eaLnBrk="1" hangingPunct="1">
              <a:spcBef>
                <a:spcPct val="50000"/>
              </a:spcBef>
              <a:buClrTx/>
              <a:buFontTx/>
              <a:buNone/>
            </a:pPr>
            <a:r>
              <a:rPr kumimoji="1" lang="zh-CN" altLang="en-US" sz="1600" b="1">
                <a:solidFill>
                  <a:schemeClr val="folHlink"/>
                </a:solidFill>
              </a:rPr>
              <a:t>  行比较。那一个字符的位置定义为 </a:t>
            </a:r>
            <a:r>
              <a:rPr kumimoji="1" lang="en-US" altLang="zh-CN" sz="1600" b="1">
                <a:solidFill>
                  <a:schemeClr val="folHlink"/>
                </a:solidFill>
              </a:rPr>
              <a:t>NEXT[j]</a:t>
            </a:r>
            <a:r>
              <a:rPr kumimoji="1" lang="zh-CN" altLang="en-US" sz="1600" b="1">
                <a:solidFill>
                  <a:schemeClr val="folHlink"/>
                </a:solidFill>
              </a:rPr>
              <a:t>。</a:t>
            </a:r>
            <a:endParaRPr kumimoji="1" lang="zh-CN" altLang="en-US" sz="2000" b="1">
              <a:solidFill>
                <a:schemeClr val="folHlink"/>
              </a:solidFill>
            </a:endParaRPr>
          </a:p>
        </p:txBody>
      </p:sp>
      <p:sp>
        <p:nvSpPr>
          <p:cNvPr id="56326" name="Rectangle 6"/>
          <p:cNvSpPr>
            <a:spLocks noChangeArrowheads="1"/>
          </p:cNvSpPr>
          <p:nvPr/>
        </p:nvSpPr>
        <p:spPr bwMode="auto">
          <a:xfrm>
            <a:off x="6172200" y="36576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6327" name="Line 7"/>
          <p:cNvSpPr>
            <a:spLocks noChangeShapeType="1"/>
          </p:cNvSpPr>
          <p:nvPr/>
        </p:nvSpPr>
        <p:spPr bwMode="auto">
          <a:xfrm flipH="1">
            <a:off x="6248400" y="3733800"/>
            <a:ext cx="381000" cy="1524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8" name="Line 8"/>
          <p:cNvSpPr>
            <a:spLocks noChangeShapeType="1"/>
          </p:cNvSpPr>
          <p:nvPr/>
        </p:nvSpPr>
        <p:spPr bwMode="auto">
          <a:xfrm flipH="1" flipV="1">
            <a:off x="6248400" y="4495800"/>
            <a:ext cx="3048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Text Box 9"/>
          <p:cNvSpPr txBox="1">
            <a:spLocks noChangeArrowheads="1"/>
          </p:cNvSpPr>
          <p:nvPr/>
        </p:nvSpPr>
        <p:spPr bwMode="auto">
          <a:xfrm>
            <a:off x="6477000" y="4648200"/>
            <a:ext cx="83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j=1</a:t>
            </a:r>
            <a:endParaRPr kumimoji="1" lang="en-US" altLang="zh-CN" sz="2000"/>
          </a:p>
        </p:txBody>
      </p:sp>
      <p:sp>
        <p:nvSpPr>
          <p:cNvPr id="56330" name="Text Box 10"/>
          <p:cNvSpPr txBox="1">
            <a:spLocks noChangeArrowheads="1"/>
          </p:cNvSpPr>
          <p:nvPr/>
        </p:nvSpPr>
        <p:spPr bwMode="auto">
          <a:xfrm>
            <a:off x="4114800" y="5927725"/>
            <a:ext cx="1676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S = abcaba</a:t>
            </a:r>
          </a:p>
          <a:p>
            <a:pPr eaLnBrk="1" hangingPunct="1">
              <a:spcBef>
                <a:spcPct val="50000"/>
              </a:spcBef>
              <a:buClrTx/>
              <a:buFontTx/>
              <a:buNone/>
            </a:pPr>
            <a:r>
              <a:rPr kumimoji="1" lang="en-US" altLang="zh-CN" sz="2000"/>
              <a:t>P = aba</a:t>
            </a:r>
          </a:p>
        </p:txBody>
      </p:sp>
      <p:sp>
        <p:nvSpPr>
          <p:cNvPr id="56331" name="Text Box 11"/>
          <p:cNvSpPr txBox="1">
            <a:spLocks noChangeArrowheads="1"/>
          </p:cNvSpPr>
          <p:nvPr/>
        </p:nvSpPr>
        <p:spPr bwMode="auto">
          <a:xfrm>
            <a:off x="8991600" y="33528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6332" name="Text Box 12"/>
          <p:cNvSpPr txBox="1">
            <a:spLocks noChangeArrowheads="1"/>
          </p:cNvSpPr>
          <p:nvPr/>
        </p:nvSpPr>
        <p:spPr bwMode="auto">
          <a:xfrm>
            <a:off x="2057400" y="2514600"/>
            <a:ext cx="6705600" cy="1069975"/>
          </a:xfrm>
          <a:prstGeom prst="rect">
            <a:avLst/>
          </a:prstGeom>
          <a:solidFill>
            <a:schemeClr val="accent1"/>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0          </a:t>
            </a:r>
            <a:r>
              <a:rPr kumimoji="1" lang="zh-CN" altLang="en-US" sz="1600" b="1"/>
              <a:t>如果 </a:t>
            </a:r>
            <a:r>
              <a:rPr kumimoji="1" lang="en-US" altLang="zh-CN" sz="1600" b="1"/>
              <a:t>j =1 </a:t>
            </a:r>
            <a:r>
              <a:rPr kumimoji="1" lang="zh-CN" altLang="en-US" sz="1600" b="1"/>
              <a:t>，</a:t>
            </a:r>
            <a:r>
              <a:rPr kumimoji="1" lang="zh-CN" altLang="zh-CN" sz="1600" b="1"/>
              <a:t>意味着失配点 </a:t>
            </a:r>
            <a:r>
              <a:rPr kumimoji="1" lang="en-US" altLang="zh-CN" sz="1600" b="1"/>
              <a:t>S</a:t>
            </a:r>
            <a:r>
              <a:rPr kumimoji="1" lang="en-US" altLang="zh-CN" sz="1600" b="1" baseline="-15000"/>
              <a:t>i</a:t>
            </a:r>
            <a:r>
              <a:rPr kumimoji="1" lang="en-US" altLang="zh-CN" sz="1600" b="1"/>
              <a:t> != P</a:t>
            </a:r>
            <a:r>
              <a:rPr kumimoji="1" lang="en-US" altLang="zh-CN" sz="1600" b="1" baseline="-15000"/>
              <a:t>1</a:t>
            </a:r>
            <a:r>
              <a:rPr kumimoji="1" lang="zh-CN" altLang="en-US" sz="1600" b="1"/>
              <a:t>， </a:t>
            </a:r>
            <a:r>
              <a:rPr kumimoji="1" lang="zh-CN" altLang="zh-CN" sz="1600" b="1"/>
              <a:t>下一次 </a:t>
            </a:r>
            <a:r>
              <a:rPr kumimoji="1" lang="en-US" altLang="zh-CN" sz="1600" b="1"/>
              <a:t>S</a:t>
            </a:r>
            <a:r>
              <a:rPr kumimoji="1" lang="en-US" altLang="zh-CN" sz="1600" b="1" baseline="-15000"/>
              <a:t>i+1</a:t>
            </a:r>
            <a:r>
              <a:rPr kumimoji="1" lang="en-US" altLang="zh-CN" sz="1600" b="1"/>
              <a:t> </a:t>
            </a:r>
            <a:r>
              <a:rPr kumimoji="1" lang="en-US" altLang="zh-CN" sz="1600" b="1">
                <a:solidFill>
                  <a:schemeClr val="folHlink"/>
                </a:solidFill>
              </a:rPr>
              <a:t>=?=</a:t>
            </a:r>
            <a:r>
              <a:rPr kumimoji="1" lang="en-US" altLang="zh-CN" sz="1600" b="1"/>
              <a:t> P</a:t>
            </a:r>
            <a:r>
              <a:rPr kumimoji="1" lang="en-US" altLang="zh-CN" sz="1600" b="1" baseline="-15000"/>
              <a:t>1</a:t>
            </a:r>
            <a:endParaRPr kumimoji="1" lang="en-US" altLang="zh-CN" sz="1600" b="1"/>
          </a:p>
          <a:p>
            <a:pPr eaLnBrk="1" hangingPunct="1">
              <a:spcBef>
                <a:spcPct val="50000"/>
              </a:spcBef>
              <a:buClrTx/>
              <a:buFontTx/>
              <a:buNone/>
            </a:pPr>
            <a:r>
              <a:rPr kumimoji="1" lang="en-US" altLang="zh-CN" sz="1600" b="1"/>
              <a:t>MAX { k  0 &lt; k -1&lt; j-1 </a:t>
            </a:r>
            <a:r>
              <a:rPr kumimoji="1" lang="zh-CN" altLang="en-US" sz="1600" b="1"/>
              <a:t>且 </a:t>
            </a:r>
            <a:r>
              <a:rPr kumimoji="1" lang="en-US" altLang="zh-CN" sz="1600" b="1"/>
              <a:t>P</a:t>
            </a:r>
            <a:r>
              <a:rPr kumimoji="1" lang="en-US" altLang="zh-CN" sz="1600" b="1" baseline="-15000"/>
              <a:t>1</a:t>
            </a:r>
            <a:r>
              <a:rPr kumimoji="1" lang="en-US" altLang="zh-CN" sz="1600" b="1"/>
              <a:t>……… P</a:t>
            </a:r>
            <a:r>
              <a:rPr kumimoji="1" lang="en-US" altLang="zh-CN" sz="1600" b="1" baseline="-15000"/>
              <a:t>k-1</a:t>
            </a:r>
            <a:r>
              <a:rPr kumimoji="1" lang="en-US" altLang="zh-CN" sz="1600" b="1"/>
              <a:t> = P</a:t>
            </a:r>
            <a:r>
              <a:rPr kumimoji="1" lang="en-US" altLang="zh-CN" sz="1600" b="1" baseline="-15000"/>
              <a:t>j-k+1</a:t>
            </a:r>
            <a:r>
              <a:rPr kumimoji="1" lang="en-US" altLang="zh-CN" sz="1600" b="1"/>
              <a:t>………P</a:t>
            </a:r>
            <a:r>
              <a:rPr kumimoji="1" lang="en-US" altLang="zh-CN" sz="1600" b="1" baseline="-15000"/>
              <a:t>j-1  </a:t>
            </a:r>
            <a:r>
              <a:rPr kumimoji="1" lang="en-US" altLang="zh-CN" sz="1600" b="1"/>
              <a:t>}</a:t>
            </a:r>
            <a:endParaRPr kumimoji="1" lang="en-US" altLang="zh-CN" sz="1600" b="1" baseline="-15000"/>
          </a:p>
          <a:p>
            <a:pPr eaLnBrk="1" hangingPunct="1">
              <a:spcBef>
                <a:spcPct val="50000"/>
              </a:spcBef>
              <a:buClrTx/>
              <a:buFontTx/>
              <a:buNone/>
            </a:pPr>
            <a:r>
              <a:rPr kumimoji="1" lang="en-US" altLang="zh-CN" sz="1600" b="1"/>
              <a:t>1</a:t>
            </a:r>
            <a:endParaRPr kumimoji="1" lang="en-US" altLang="zh-CN" sz="2000"/>
          </a:p>
        </p:txBody>
      </p:sp>
      <p:sp>
        <p:nvSpPr>
          <p:cNvPr id="56333" name="Text Box 13"/>
          <p:cNvSpPr txBox="1">
            <a:spLocks noChangeArrowheads="1"/>
          </p:cNvSpPr>
          <p:nvPr/>
        </p:nvSpPr>
        <p:spPr bwMode="auto">
          <a:xfrm>
            <a:off x="762000" y="2895600"/>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NEXT[j] =</a:t>
            </a:r>
            <a:r>
              <a:rPr kumimoji="1" lang="en-US" altLang="zh-CN" sz="1600" b="1">
                <a:solidFill>
                  <a:schemeClr val="folHlink"/>
                </a:solidFill>
              </a:rPr>
              <a:t> </a:t>
            </a:r>
          </a:p>
        </p:txBody>
      </p:sp>
      <p:sp>
        <p:nvSpPr>
          <p:cNvPr id="56334" name="AutoShape 14"/>
          <p:cNvSpPr>
            <a:spLocks/>
          </p:cNvSpPr>
          <p:nvPr/>
        </p:nvSpPr>
        <p:spPr bwMode="auto">
          <a:xfrm>
            <a:off x="1828800" y="2514600"/>
            <a:ext cx="76200" cy="1066800"/>
          </a:xfrm>
          <a:prstGeom prst="leftBrace">
            <a:avLst>
              <a:gd name="adj1" fmla="val 11666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b="1"/>
          </a:p>
        </p:txBody>
      </p:sp>
      <p:sp>
        <p:nvSpPr>
          <p:cNvPr id="56335" name="Rectangle 15"/>
          <p:cNvSpPr>
            <a:spLocks noChangeArrowheads="1"/>
          </p:cNvSpPr>
          <p:nvPr/>
        </p:nvSpPr>
        <p:spPr bwMode="auto">
          <a:xfrm>
            <a:off x="0" y="3886200"/>
            <a:ext cx="8686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solidFill>
                  <a:schemeClr val="folHlink"/>
                </a:solidFill>
              </a:rPr>
              <a:t> 				        </a:t>
            </a:r>
            <a:r>
              <a:rPr kumimoji="1" lang="zh-CN" altLang="en-US" sz="1600" b="1"/>
              <a:t>解释；</a:t>
            </a:r>
            <a:r>
              <a:rPr kumimoji="1" lang="en-US" altLang="zh-CN" sz="1600" b="1"/>
              <a:t>1</a:t>
            </a:r>
            <a:r>
              <a:rPr kumimoji="1" lang="zh-CN" altLang="en-US" sz="1600" b="1"/>
              <a:t>、	 </a:t>
            </a:r>
            <a:endParaRPr kumimoji="1" lang="zh-CN" altLang="en-US" sz="2000" b="1">
              <a:solidFill>
                <a:schemeClr val="folHlink"/>
              </a:solidFill>
            </a:endParaRPr>
          </a:p>
        </p:txBody>
      </p:sp>
      <p:sp>
        <p:nvSpPr>
          <p:cNvPr id="56336" name="Rectangle 16"/>
          <p:cNvSpPr>
            <a:spLocks noChangeArrowheads="1"/>
          </p:cNvSpPr>
          <p:nvPr/>
        </p:nvSpPr>
        <p:spPr bwMode="auto">
          <a:xfrm>
            <a:off x="8534400" y="36576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6337" name="Line 17"/>
          <p:cNvSpPr>
            <a:spLocks noChangeShapeType="1"/>
          </p:cNvSpPr>
          <p:nvPr/>
        </p:nvSpPr>
        <p:spPr bwMode="auto">
          <a:xfrm flipH="1">
            <a:off x="8610600" y="3505200"/>
            <a:ext cx="457200" cy="228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8" name="Line 18"/>
          <p:cNvSpPr>
            <a:spLocks noChangeShapeType="1"/>
          </p:cNvSpPr>
          <p:nvPr/>
        </p:nvSpPr>
        <p:spPr bwMode="auto">
          <a:xfrm flipH="1" flipV="1">
            <a:off x="8534400" y="4572000"/>
            <a:ext cx="3048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9" name="Text Box 19"/>
          <p:cNvSpPr txBox="1">
            <a:spLocks noChangeArrowheads="1"/>
          </p:cNvSpPr>
          <p:nvPr/>
        </p:nvSpPr>
        <p:spPr bwMode="auto">
          <a:xfrm>
            <a:off x="8610600" y="4724400"/>
            <a:ext cx="83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j=1</a:t>
            </a:r>
            <a:endParaRPr kumimoji="1" lang="en-US" altLang="zh-CN" sz="2000"/>
          </a:p>
        </p:txBody>
      </p:sp>
      <p:sp>
        <p:nvSpPr>
          <p:cNvPr id="56340" name="Text Box 20"/>
          <p:cNvSpPr txBox="1">
            <a:spLocks noChangeArrowheads="1"/>
          </p:cNvSpPr>
          <p:nvPr/>
        </p:nvSpPr>
        <p:spPr bwMode="auto">
          <a:xfrm>
            <a:off x="6553200" y="35052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6341" name="Text Box 21"/>
          <p:cNvSpPr txBox="1">
            <a:spLocks noChangeArrowheads="1"/>
          </p:cNvSpPr>
          <p:nvPr/>
        </p:nvSpPr>
        <p:spPr bwMode="auto">
          <a:xfrm>
            <a:off x="7391400" y="3733800"/>
            <a:ext cx="1752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S = abcaba</a:t>
            </a:r>
          </a:p>
          <a:p>
            <a:pPr eaLnBrk="1" hangingPunct="1">
              <a:spcBef>
                <a:spcPct val="50000"/>
              </a:spcBef>
              <a:buClrTx/>
              <a:buFontTx/>
              <a:buNone/>
            </a:pPr>
            <a:r>
              <a:rPr kumimoji="1" lang="en-US" altLang="zh-CN" sz="2000"/>
              <a:t>P =         ba</a:t>
            </a:r>
          </a:p>
        </p:txBody>
      </p:sp>
      <p:sp>
        <p:nvSpPr>
          <p:cNvPr id="56342" name="Rectangle 22"/>
          <p:cNvSpPr>
            <a:spLocks noChangeArrowheads="1"/>
          </p:cNvSpPr>
          <p:nvPr/>
        </p:nvSpPr>
        <p:spPr bwMode="auto">
          <a:xfrm>
            <a:off x="0" y="5105400"/>
            <a:ext cx="9144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solidFill>
                  <a:schemeClr val="folHlink"/>
                </a:solidFill>
              </a:rPr>
              <a:t> 				        </a:t>
            </a:r>
            <a:r>
              <a:rPr kumimoji="1" lang="zh-CN" altLang="en-US" sz="1600" b="1"/>
              <a:t>解释；</a:t>
            </a:r>
            <a:r>
              <a:rPr kumimoji="1" lang="en-US" altLang="zh-CN" sz="1600" b="1"/>
              <a:t>2</a:t>
            </a:r>
            <a:r>
              <a:rPr kumimoji="1" lang="zh-CN" altLang="en-US" sz="1600" b="1"/>
              <a:t>、 </a:t>
            </a:r>
            <a:r>
              <a:rPr kumimoji="1" lang="en-US" altLang="zh-CN" sz="1600" b="1"/>
              <a:t>0&lt; k -1 &lt; j -1 </a:t>
            </a:r>
            <a:r>
              <a:rPr kumimoji="1" lang="zh-CN" altLang="en-US" sz="1600" b="1"/>
              <a:t>，</a:t>
            </a:r>
            <a:r>
              <a:rPr kumimoji="1" lang="zh-CN" altLang="zh-CN" sz="1600" b="1"/>
              <a:t>所以:  1 &lt; </a:t>
            </a:r>
            <a:r>
              <a:rPr kumimoji="1" lang="en-US" altLang="zh-CN" sz="1600" b="1"/>
              <a:t>k &lt; j</a:t>
            </a:r>
            <a:endParaRPr kumimoji="1" lang="en-US" altLang="zh-CN" sz="2000" b="1">
              <a:solidFill>
                <a:schemeClr val="folHlink"/>
              </a:solidFill>
            </a:endParaRPr>
          </a:p>
        </p:txBody>
      </p:sp>
      <p:sp>
        <p:nvSpPr>
          <p:cNvPr id="56343" name="Line 23"/>
          <p:cNvSpPr>
            <a:spLocks noChangeShapeType="1"/>
          </p:cNvSpPr>
          <p:nvPr/>
        </p:nvSpPr>
        <p:spPr bwMode="auto">
          <a:xfrm>
            <a:off x="2971800" y="2819400"/>
            <a:ext cx="0" cy="4572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4" name="Text Box 24"/>
          <p:cNvSpPr txBox="1">
            <a:spLocks noChangeArrowheads="1"/>
          </p:cNvSpPr>
          <p:nvPr/>
        </p:nvSpPr>
        <p:spPr bwMode="auto">
          <a:xfrm>
            <a:off x="-381000" y="3810000"/>
            <a:ext cx="56388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   …S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 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  </a:t>
            </a:r>
            <a:endParaRPr kumimoji="1" lang="en-US" altLang="zh-CN" sz="2000" b="1"/>
          </a:p>
          <a:p>
            <a:pPr eaLnBrk="1" hangingPunct="1">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a:solidFill>
                  <a:schemeClr val="accent1"/>
                </a:solidFill>
              </a:rPr>
              <a:t>…P</a:t>
            </a:r>
            <a:r>
              <a:rPr kumimoji="1" lang="en-US" altLang="zh-CN" sz="2000" b="1" baseline="-15000">
                <a:solidFill>
                  <a:schemeClr val="accent1"/>
                </a:solidFill>
              </a:rPr>
              <a:t>j-k+1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a:t>
            </a:r>
          </a:p>
        </p:txBody>
      </p:sp>
      <p:grpSp>
        <p:nvGrpSpPr>
          <p:cNvPr id="56345" name="Group 25"/>
          <p:cNvGrpSpPr>
            <a:grpSpLocks/>
          </p:cNvGrpSpPr>
          <p:nvPr/>
        </p:nvGrpSpPr>
        <p:grpSpPr bwMode="auto">
          <a:xfrm>
            <a:off x="2362200" y="4114800"/>
            <a:ext cx="101600" cy="257175"/>
            <a:chOff x="4176" y="3216"/>
            <a:chExt cx="48" cy="144"/>
          </a:xfrm>
        </p:grpSpPr>
        <p:sp>
          <p:nvSpPr>
            <p:cNvPr id="56376" name="Line 26"/>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7" name="Line 27"/>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346" name="Group 28"/>
          <p:cNvGrpSpPr>
            <a:grpSpLocks/>
          </p:cNvGrpSpPr>
          <p:nvPr/>
        </p:nvGrpSpPr>
        <p:grpSpPr bwMode="auto">
          <a:xfrm>
            <a:off x="838200" y="4114800"/>
            <a:ext cx="101600" cy="257175"/>
            <a:chOff x="4176" y="3216"/>
            <a:chExt cx="48" cy="144"/>
          </a:xfrm>
        </p:grpSpPr>
        <p:sp>
          <p:nvSpPr>
            <p:cNvPr id="56374" name="Line 29"/>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5" name="Line 30"/>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347" name="Group 31"/>
          <p:cNvGrpSpPr>
            <a:grpSpLocks/>
          </p:cNvGrpSpPr>
          <p:nvPr/>
        </p:nvGrpSpPr>
        <p:grpSpPr bwMode="auto">
          <a:xfrm>
            <a:off x="228600" y="4114800"/>
            <a:ext cx="101600" cy="257175"/>
            <a:chOff x="4176" y="3216"/>
            <a:chExt cx="48" cy="144"/>
          </a:xfrm>
        </p:grpSpPr>
        <p:sp>
          <p:nvSpPr>
            <p:cNvPr id="56372" name="Line 32"/>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3" name="Line 33"/>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348" name="Group 34"/>
          <p:cNvGrpSpPr>
            <a:grpSpLocks/>
          </p:cNvGrpSpPr>
          <p:nvPr/>
        </p:nvGrpSpPr>
        <p:grpSpPr bwMode="auto">
          <a:xfrm>
            <a:off x="2743200" y="4114800"/>
            <a:ext cx="303213" cy="257175"/>
            <a:chOff x="4080" y="3744"/>
            <a:chExt cx="144" cy="144"/>
          </a:xfrm>
        </p:grpSpPr>
        <p:sp>
          <p:nvSpPr>
            <p:cNvPr id="56369" name="Line 35"/>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0" name="Line 36"/>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1" name="Line 37"/>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66" name="Text Box 38"/>
          <p:cNvSpPr txBox="1">
            <a:spLocks noChangeArrowheads="1"/>
          </p:cNvSpPr>
          <p:nvPr/>
        </p:nvSpPr>
        <p:spPr bwMode="auto">
          <a:xfrm>
            <a:off x="228600" y="4724400"/>
            <a:ext cx="38274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  ………… </a:t>
            </a:r>
            <a:r>
              <a:rPr kumimoji="1" lang="en-US" altLang="zh-CN" sz="2000" b="1">
                <a:solidFill>
                  <a:schemeClr val="accent1"/>
                </a:solidFill>
              </a:rPr>
              <a:t>P</a:t>
            </a:r>
            <a:r>
              <a:rPr kumimoji="1" lang="en-US" altLang="zh-CN" sz="2000" b="1" baseline="-15000">
                <a:solidFill>
                  <a:schemeClr val="accent1"/>
                </a:solidFill>
              </a:rPr>
              <a:t>k-1</a:t>
            </a:r>
            <a:r>
              <a:rPr kumimoji="1" lang="en-US" altLang="zh-CN" sz="2000" b="1">
                <a:solidFill>
                  <a:schemeClr val="accent1"/>
                </a:solidFill>
              </a:rPr>
              <a:t>P</a:t>
            </a:r>
            <a:r>
              <a:rPr kumimoji="1" lang="en-US" altLang="zh-CN" sz="2000" b="1" baseline="-15000">
                <a:solidFill>
                  <a:schemeClr val="accent1"/>
                </a:solidFill>
              </a:rPr>
              <a:t>k </a:t>
            </a:r>
            <a:r>
              <a:rPr kumimoji="1" lang="en-US" altLang="zh-CN" sz="2000" b="1">
                <a:solidFill>
                  <a:schemeClr val="accent1"/>
                </a:solidFill>
              </a:rPr>
              <a:t> …</a:t>
            </a:r>
            <a:endParaRPr kumimoji="1" lang="en-US" altLang="zh-CN" sz="2000" b="1"/>
          </a:p>
        </p:txBody>
      </p:sp>
      <p:grpSp>
        <p:nvGrpSpPr>
          <p:cNvPr id="56350" name="Group 39"/>
          <p:cNvGrpSpPr>
            <a:grpSpLocks/>
          </p:cNvGrpSpPr>
          <p:nvPr/>
        </p:nvGrpSpPr>
        <p:grpSpPr bwMode="auto">
          <a:xfrm>
            <a:off x="1295400" y="4572000"/>
            <a:ext cx="101600" cy="257175"/>
            <a:chOff x="4176" y="3216"/>
            <a:chExt cx="48" cy="144"/>
          </a:xfrm>
        </p:grpSpPr>
        <p:sp>
          <p:nvSpPr>
            <p:cNvPr id="56367" name="Line 40"/>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8" name="Line 41"/>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351" name="Group 42"/>
          <p:cNvGrpSpPr>
            <a:grpSpLocks/>
          </p:cNvGrpSpPr>
          <p:nvPr/>
        </p:nvGrpSpPr>
        <p:grpSpPr bwMode="auto">
          <a:xfrm>
            <a:off x="2438400" y="4572000"/>
            <a:ext cx="101600" cy="257175"/>
            <a:chOff x="4176" y="3216"/>
            <a:chExt cx="48" cy="144"/>
          </a:xfrm>
        </p:grpSpPr>
        <p:sp>
          <p:nvSpPr>
            <p:cNvPr id="56365" name="Line 43"/>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6" name="Line 44"/>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352" name="Rectangle 45"/>
          <p:cNvSpPr>
            <a:spLocks noChangeArrowheads="1"/>
          </p:cNvSpPr>
          <p:nvPr/>
        </p:nvSpPr>
        <p:spPr bwMode="auto">
          <a:xfrm>
            <a:off x="0" y="5454650"/>
            <a:ext cx="9144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solidFill>
                  <a:schemeClr val="folHlink"/>
                </a:solidFill>
              </a:rPr>
              <a:t> 				        </a:t>
            </a:r>
            <a:r>
              <a:rPr kumimoji="1" lang="zh-CN" altLang="en-US" sz="1600" b="1"/>
              <a:t>解释；</a:t>
            </a:r>
            <a:r>
              <a:rPr kumimoji="1" lang="en-US" altLang="zh-CN" sz="1600" b="1"/>
              <a:t>3</a:t>
            </a:r>
            <a:r>
              <a:rPr kumimoji="1" lang="zh-CN" altLang="en-US" sz="1600" b="1"/>
              <a:t>、 否则 </a:t>
            </a:r>
            <a:r>
              <a:rPr kumimoji="1" lang="en-US" altLang="zh-CN" sz="1600" b="1"/>
              <a:t>S</a:t>
            </a:r>
            <a:r>
              <a:rPr kumimoji="1" lang="en-US" altLang="zh-CN" sz="1600" b="1" baseline="-15000"/>
              <a:t>i</a:t>
            </a:r>
            <a:r>
              <a:rPr kumimoji="1" lang="en-US" altLang="zh-CN" sz="1600" b="1"/>
              <a:t> </a:t>
            </a:r>
            <a:r>
              <a:rPr kumimoji="1" lang="en-US" altLang="zh-CN" sz="1600" b="1">
                <a:solidFill>
                  <a:schemeClr val="folHlink"/>
                </a:solidFill>
              </a:rPr>
              <a:t>=?=</a:t>
            </a:r>
            <a:r>
              <a:rPr kumimoji="1" lang="en-US" altLang="zh-CN" sz="1600" b="1"/>
              <a:t> P</a:t>
            </a:r>
            <a:r>
              <a:rPr kumimoji="1" lang="en-US" altLang="zh-CN" sz="1600" b="1" baseline="-15000"/>
              <a:t>1</a:t>
            </a:r>
          </a:p>
        </p:txBody>
      </p:sp>
      <p:sp>
        <p:nvSpPr>
          <p:cNvPr id="56353" name="Line 46"/>
          <p:cNvSpPr>
            <a:spLocks noChangeShapeType="1"/>
          </p:cNvSpPr>
          <p:nvPr/>
        </p:nvSpPr>
        <p:spPr bwMode="auto">
          <a:xfrm flipH="1">
            <a:off x="5029200" y="5867400"/>
            <a:ext cx="381000" cy="1524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4" name="Line 47"/>
          <p:cNvSpPr>
            <a:spLocks noChangeShapeType="1"/>
          </p:cNvSpPr>
          <p:nvPr/>
        </p:nvSpPr>
        <p:spPr bwMode="auto">
          <a:xfrm flipH="1" flipV="1">
            <a:off x="5029200" y="6553200"/>
            <a:ext cx="457200" cy="762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5" name="Text Box 48"/>
          <p:cNvSpPr txBox="1">
            <a:spLocks noChangeArrowheads="1"/>
          </p:cNvSpPr>
          <p:nvPr/>
        </p:nvSpPr>
        <p:spPr bwMode="auto">
          <a:xfrm>
            <a:off x="5181600" y="3657600"/>
            <a:ext cx="16764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S = abcaba</a:t>
            </a:r>
          </a:p>
          <a:p>
            <a:pPr eaLnBrk="1" hangingPunct="1">
              <a:spcBef>
                <a:spcPct val="50000"/>
              </a:spcBef>
              <a:buClrTx/>
              <a:buFontTx/>
              <a:buNone/>
            </a:pPr>
            <a:r>
              <a:rPr kumimoji="1" lang="en-US" altLang="zh-CN" sz="2000"/>
              <a:t>P =       ba</a:t>
            </a:r>
          </a:p>
        </p:txBody>
      </p:sp>
      <p:sp>
        <p:nvSpPr>
          <p:cNvPr id="56356" name="Text Box 49"/>
          <p:cNvSpPr txBox="1">
            <a:spLocks noChangeArrowheads="1"/>
          </p:cNvSpPr>
          <p:nvPr/>
        </p:nvSpPr>
        <p:spPr bwMode="auto">
          <a:xfrm>
            <a:off x="5410200" y="56388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6357" name="Text Box 50"/>
          <p:cNvSpPr txBox="1">
            <a:spLocks noChangeArrowheads="1"/>
          </p:cNvSpPr>
          <p:nvPr/>
        </p:nvSpPr>
        <p:spPr bwMode="auto">
          <a:xfrm>
            <a:off x="5257800" y="6461125"/>
            <a:ext cx="83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j=3</a:t>
            </a:r>
            <a:endParaRPr kumimoji="1" lang="en-US" altLang="zh-CN" sz="2000"/>
          </a:p>
        </p:txBody>
      </p:sp>
      <p:sp>
        <p:nvSpPr>
          <p:cNvPr id="56358" name="Text Box 51"/>
          <p:cNvSpPr txBox="1">
            <a:spLocks noChangeArrowheads="1"/>
          </p:cNvSpPr>
          <p:nvPr/>
        </p:nvSpPr>
        <p:spPr bwMode="auto">
          <a:xfrm>
            <a:off x="8001000" y="5638800"/>
            <a:ext cx="304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i</a:t>
            </a:r>
            <a:endParaRPr kumimoji="1" lang="en-US" altLang="zh-CN" sz="2000"/>
          </a:p>
        </p:txBody>
      </p:sp>
      <p:sp>
        <p:nvSpPr>
          <p:cNvPr id="56359" name="Rectangle 52"/>
          <p:cNvSpPr>
            <a:spLocks noChangeArrowheads="1"/>
          </p:cNvSpPr>
          <p:nvPr/>
        </p:nvSpPr>
        <p:spPr bwMode="auto">
          <a:xfrm>
            <a:off x="7467600" y="5791200"/>
            <a:ext cx="76200" cy="1066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56360" name="Line 53"/>
          <p:cNvSpPr>
            <a:spLocks noChangeShapeType="1"/>
          </p:cNvSpPr>
          <p:nvPr/>
        </p:nvSpPr>
        <p:spPr bwMode="auto">
          <a:xfrm flipH="1">
            <a:off x="7543800" y="5867400"/>
            <a:ext cx="457200" cy="2286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1" name="Line 54"/>
          <p:cNvSpPr>
            <a:spLocks noChangeShapeType="1"/>
          </p:cNvSpPr>
          <p:nvPr/>
        </p:nvSpPr>
        <p:spPr bwMode="auto">
          <a:xfrm flipH="1">
            <a:off x="7467600" y="6324600"/>
            <a:ext cx="838200" cy="30480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2" name="Text Box 55"/>
          <p:cNvSpPr txBox="1">
            <a:spLocks noChangeArrowheads="1"/>
          </p:cNvSpPr>
          <p:nvPr/>
        </p:nvSpPr>
        <p:spPr bwMode="auto">
          <a:xfrm>
            <a:off x="6629400" y="6003925"/>
            <a:ext cx="17526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t>S = abcaba</a:t>
            </a:r>
          </a:p>
          <a:p>
            <a:pPr eaLnBrk="1" hangingPunct="1">
              <a:spcBef>
                <a:spcPct val="50000"/>
              </a:spcBef>
              <a:buClrTx/>
              <a:buFontTx/>
              <a:buNone/>
            </a:pPr>
            <a:r>
              <a:rPr kumimoji="1" lang="en-US" altLang="zh-CN" sz="2000"/>
              <a:t>P =     aba</a:t>
            </a:r>
          </a:p>
        </p:txBody>
      </p:sp>
      <p:sp>
        <p:nvSpPr>
          <p:cNvPr id="56363" name="Text Box 56"/>
          <p:cNvSpPr txBox="1">
            <a:spLocks noChangeArrowheads="1"/>
          </p:cNvSpPr>
          <p:nvPr/>
        </p:nvSpPr>
        <p:spPr bwMode="auto">
          <a:xfrm>
            <a:off x="7924800" y="6172200"/>
            <a:ext cx="838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a:solidFill>
                  <a:schemeClr val="folHlink"/>
                </a:solidFill>
              </a:rPr>
              <a:t>j=1</a:t>
            </a:r>
            <a:endParaRPr kumimoji="1" lang="en-US" altLang="zh-CN" sz="2000"/>
          </a:p>
        </p:txBody>
      </p:sp>
      <p:sp>
        <p:nvSpPr>
          <p:cNvPr id="56364"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A1ADF78-5DB2-4CCB-B599-F7D1ED24ED51}"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4166"/>
                                        </p:tgtEl>
                                        <p:attrNameLst>
                                          <p:attrName>style.visibility</p:attrName>
                                        </p:attrNameLst>
                                      </p:cBhvr>
                                      <p:to>
                                        <p:strVal val="visible"/>
                                      </p:to>
                                    </p:set>
                                    <p:animEffect transition="in" filter="box(in)">
                                      <p:cBhvr>
                                        <p:cTn id="7" dur="500"/>
                                        <p:tgtEl>
                                          <p:spTgt spid="3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58371" name="Rectangle 3"/>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58372" name="Rectangle 4"/>
          <p:cNvSpPr>
            <a:spLocks noChangeArrowheads="1"/>
          </p:cNvSpPr>
          <p:nvPr/>
        </p:nvSpPr>
        <p:spPr bwMode="auto">
          <a:xfrm>
            <a:off x="0" y="1323975"/>
            <a:ext cx="8686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a:t>
            </a:r>
            <a:r>
              <a:rPr kumimoji="1" lang="zh-CN" altLang="en-US" sz="1600" b="1">
                <a:solidFill>
                  <a:schemeClr val="folHlink"/>
                </a:solidFill>
              </a:rPr>
              <a:t>求 </a:t>
            </a:r>
            <a:r>
              <a:rPr kumimoji="1" lang="en-US" altLang="zh-CN" sz="1600" b="1">
                <a:solidFill>
                  <a:schemeClr val="folHlink"/>
                </a:solidFill>
              </a:rPr>
              <a:t>NEXT[j] </a:t>
            </a:r>
            <a:r>
              <a:rPr kumimoji="1" lang="zh-CN" altLang="en-US" sz="1600" b="1">
                <a:solidFill>
                  <a:schemeClr val="folHlink"/>
                </a:solidFill>
              </a:rPr>
              <a:t>的实例：</a:t>
            </a:r>
            <a:endParaRPr kumimoji="1" lang="zh-CN" altLang="en-US" sz="2000" b="1">
              <a:solidFill>
                <a:schemeClr val="folHlink"/>
              </a:solidFill>
            </a:endParaRPr>
          </a:p>
        </p:txBody>
      </p:sp>
      <p:sp>
        <p:nvSpPr>
          <p:cNvPr id="58373" name="Text Box 5"/>
          <p:cNvSpPr txBox="1">
            <a:spLocks noChangeArrowheads="1"/>
          </p:cNvSpPr>
          <p:nvPr/>
        </p:nvSpPr>
        <p:spPr bwMode="auto">
          <a:xfrm>
            <a:off x="3048000" y="1444625"/>
            <a:ext cx="6096000" cy="1069975"/>
          </a:xfrm>
          <a:prstGeom prst="rect">
            <a:avLst/>
          </a:prstGeom>
          <a:solidFill>
            <a:schemeClr val="accent1"/>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0          </a:t>
            </a:r>
            <a:r>
              <a:rPr kumimoji="1" lang="zh-CN" altLang="en-US" sz="1600" b="1"/>
              <a:t>如果 </a:t>
            </a:r>
            <a:r>
              <a:rPr kumimoji="1" lang="en-US" altLang="zh-CN" sz="1600" b="1"/>
              <a:t>j =1 </a:t>
            </a:r>
            <a:r>
              <a:rPr kumimoji="1" lang="zh-CN" altLang="en-US" sz="1600" b="1"/>
              <a:t>，</a:t>
            </a:r>
            <a:r>
              <a:rPr kumimoji="1" lang="zh-CN" altLang="zh-CN" sz="1600" b="1"/>
              <a:t>意味着失配点 </a:t>
            </a:r>
            <a:r>
              <a:rPr kumimoji="1" lang="en-US" altLang="zh-CN" sz="1600" b="1"/>
              <a:t>S</a:t>
            </a:r>
            <a:r>
              <a:rPr kumimoji="1" lang="en-US" altLang="zh-CN" sz="1600" b="1" baseline="-15000"/>
              <a:t>i</a:t>
            </a:r>
            <a:r>
              <a:rPr kumimoji="1" lang="en-US" altLang="zh-CN" sz="1600" b="1"/>
              <a:t> != P</a:t>
            </a:r>
            <a:r>
              <a:rPr kumimoji="1" lang="en-US" altLang="zh-CN" sz="1600" b="1" baseline="-15000"/>
              <a:t>1</a:t>
            </a:r>
            <a:r>
              <a:rPr kumimoji="1" lang="zh-CN" altLang="en-US" sz="1600" b="1"/>
              <a:t>， </a:t>
            </a:r>
            <a:r>
              <a:rPr kumimoji="1" lang="zh-CN" altLang="zh-CN" sz="1600" b="1"/>
              <a:t>下一次 </a:t>
            </a:r>
            <a:r>
              <a:rPr kumimoji="1" lang="en-US" altLang="zh-CN" sz="1600" b="1"/>
              <a:t>S</a:t>
            </a:r>
            <a:r>
              <a:rPr kumimoji="1" lang="en-US" altLang="zh-CN" sz="1600" b="1" baseline="-15000"/>
              <a:t>i+1</a:t>
            </a:r>
            <a:r>
              <a:rPr kumimoji="1" lang="en-US" altLang="zh-CN" sz="1600" b="1"/>
              <a:t> </a:t>
            </a:r>
            <a:r>
              <a:rPr kumimoji="1" lang="en-US" altLang="zh-CN" sz="1600" b="1">
                <a:solidFill>
                  <a:schemeClr val="folHlink"/>
                </a:solidFill>
              </a:rPr>
              <a:t>=?=</a:t>
            </a:r>
            <a:r>
              <a:rPr kumimoji="1" lang="en-US" altLang="zh-CN" sz="1600" b="1"/>
              <a:t> P</a:t>
            </a:r>
            <a:r>
              <a:rPr kumimoji="1" lang="en-US" altLang="zh-CN" sz="1600" b="1" baseline="-15000"/>
              <a:t>1</a:t>
            </a:r>
            <a:endParaRPr kumimoji="1" lang="en-US" altLang="zh-CN" sz="1600" b="1"/>
          </a:p>
          <a:p>
            <a:pPr eaLnBrk="1" hangingPunct="1">
              <a:spcBef>
                <a:spcPct val="50000"/>
              </a:spcBef>
              <a:buClrTx/>
              <a:buFontTx/>
              <a:buNone/>
            </a:pPr>
            <a:r>
              <a:rPr kumimoji="1" lang="en-US" altLang="zh-CN" sz="1600" b="1"/>
              <a:t>MAX { k    1 &lt; k &lt; j 	</a:t>
            </a:r>
            <a:r>
              <a:rPr kumimoji="1" lang="zh-CN" altLang="en-US" sz="1600" b="1"/>
              <a:t>且 </a:t>
            </a:r>
            <a:r>
              <a:rPr kumimoji="1" lang="en-US" altLang="zh-CN" sz="1600" b="1"/>
              <a:t>P</a:t>
            </a:r>
            <a:r>
              <a:rPr kumimoji="1" lang="en-US" altLang="zh-CN" sz="1600" b="1" baseline="-15000"/>
              <a:t>1</a:t>
            </a:r>
            <a:r>
              <a:rPr kumimoji="1" lang="en-US" altLang="zh-CN" sz="1600" b="1"/>
              <a:t>……… P</a:t>
            </a:r>
            <a:r>
              <a:rPr kumimoji="1" lang="en-US" altLang="zh-CN" sz="1600" b="1" baseline="-15000"/>
              <a:t>k-1</a:t>
            </a:r>
            <a:r>
              <a:rPr kumimoji="1" lang="en-US" altLang="zh-CN" sz="1600" b="1"/>
              <a:t> = P</a:t>
            </a:r>
            <a:r>
              <a:rPr kumimoji="1" lang="en-US" altLang="zh-CN" sz="1600" b="1" baseline="-15000"/>
              <a:t>j-k+1</a:t>
            </a:r>
            <a:r>
              <a:rPr kumimoji="1" lang="en-US" altLang="zh-CN" sz="1600" b="1"/>
              <a:t>………P</a:t>
            </a:r>
            <a:r>
              <a:rPr kumimoji="1" lang="en-US" altLang="zh-CN" sz="1600" b="1" baseline="-15000"/>
              <a:t>j-1  </a:t>
            </a:r>
            <a:r>
              <a:rPr kumimoji="1" lang="en-US" altLang="zh-CN" sz="1600" b="1"/>
              <a:t>}</a:t>
            </a:r>
            <a:endParaRPr kumimoji="1" lang="en-US" altLang="zh-CN" sz="1600" b="1" baseline="-15000"/>
          </a:p>
          <a:p>
            <a:pPr eaLnBrk="1" hangingPunct="1">
              <a:spcBef>
                <a:spcPct val="50000"/>
              </a:spcBef>
              <a:buClrTx/>
              <a:buFontTx/>
              <a:buNone/>
            </a:pPr>
            <a:r>
              <a:rPr kumimoji="1" lang="en-US" altLang="zh-CN" sz="1600" b="1"/>
              <a:t>1</a:t>
            </a:r>
            <a:endParaRPr kumimoji="1" lang="en-US" altLang="zh-CN" sz="2000"/>
          </a:p>
        </p:txBody>
      </p:sp>
      <p:sp>
        <p:nvSpPr>
          <p:cNvPr id="58374" name="Text Box 6"/>
          <p:cNvSpPr txBox="1">
            <a:spLocks noChangeArrowheads="1"/>
          </p:cNvSpPr>
          <p:nvPr/>
        </p:nvSpPr>
        <p:spPr bwMode="auto">
          <a:xfrm>
            <a:off x="1752600" y="1825625"/>
            <a:ext cx="11572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NEXT[j] =</a:t>
            </a:r>
            <a:r>
              <a:rPr kumimoji="1" lang="en-US" altLang="zh-CN" sz="1600" b="1">
                <a:solidFill>
                  <a:schemeClr val="folHlink"/>
                </a:solidFill>
              </a:rPr>
              <a:t> </a:t>
            </a:r>
          </a:p>
        </p:txBody>
      </p:sp>
      <p:sp>
        <p:nvSpPr>
          <p:cNvPr id="58375" name="AutoShape 7"/>
          <p:cNvSpPr>
            <a:spLocks/>
          </p:cNvSpPr>
          <p:nvPr/>
        </p:nvSpPr>
        <p:spPr bwMode="auto">
          <a:xfrm>
            <a:off x="2819400" y="1444625"/>
            <a:ext cx="77788" cy="1047750"/>
          </a:xfrm>
          <a:prstGeom prst="leftBrace">
            <a:avLst>
              <a:gd name="adj1" fmla="val 112244"/>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b="1"/>
          </a:p>
        </p:txBody>
      </p:sp>
      <p:sp>
        <p:nvSpPr>
          <p:cNvPr id="58376" name="Line 8"/>
          <p:cNvSpPr>
            <a:spLocks noChangeShapeType="1"/>
          </p:cNvSpPr>
          <p:nvPr/>
        </p:nvSpPr>
        <p:spPr bwMode="auto">
          <a:xfrm>
            <a:off x="3962400" y="1749425"/>
            <a:ext cx="1588" cy="44926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7" name="Text Box 9"/>
          <p:cNvSpPr txBox="1">
            <a:spLocks noChangeArrowheads="1"/>
          </p:cNvSpPr>
          <p:nvPr/>
        </p:nvSpPr>
        <p:spPr bwMode="auto">
          <a:xfrm>
            <a:off x="2743200" y="2514600"/>
            <a:ext cx="56388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   …S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 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  </a:t>
            </a:r>
            <a:endParaRPr kumimoji="1" lang="en-US" altLang="zh-CN" sz="2000" b="1"/>
          </a:p>
          <a:p>
            <a:pPr eaLnBrk="1" hangingPunct="1">
              <a:lnSpc>
                <a:spcPct val="140000"/>
              </a:lnSpc>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a:solidFill>
                  <a:schemeClr val="accent1"/>
                </a:solidFill>
              </a:rPr>
              <a:t>…P</a:t>
            </a:r>
            <a:r>
              <a:rPr kumimoji="1" lang="en-US" altLang="zh-CN" sz="2000" b="1" baseline="-15000">
                <a:solidFill>
                  <a:schemeClr val="accent1"/>
                </a:solidFill>
              </a:rPr>
              <a:t>j-k+1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a:t>
            </a:r>
          </a:p>
        </p:txBody>
      </p:sp>
      <p:grpSp>
        <p:nvGrpSpPr>
          <p:cNvPr id="58378" name="Group 10"/>
          <p:cNvGrpSpPr>
            <a:grpSpLocks/>
          </p:cNvGrpSpPr>
          <p:nvPr/>
        </p:nvGrpSpPr>
        <p:grpSpPr bwMode="auto">
          <a:xfrm>
            <a:off x="5486400" y="2895600"/>
            <a:ext cx="101600" cy="257175"/>
            <a:chOff x="4176" y="3216"/>
            <a:chExt cx="48" cy="144"/>
          </a:xfrm>
        </p:grpSpPr>
        <p:sp>
          <p:nvSpPr>
            <p:cNvPr id="58398" name="Line 11"/>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9" name="Line 12"/>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79" name="Group 13"/>
          <p:cNvGrpSpPr>
            <a:grpSpLocks/>
          </p:cNvGrpSpPr>
          <p:nvPr/>
        </p:nvGrpSpPr>
        <p:grpSpPr bwMode="auto">
          <a:xfrm>
            <a:off x="3962400" y="2895600"/>
            <a:ext cx="101600" cy="257175"/>
            <a:chOff x="4176" y="3216"/>
            <a:chExt cx="48" cy="144"/>
          </a:xfrm>
        </p:grpSpPr>
        <p:sp>
          <p:nvSpPr>
            <p:cNvPr id="58396" name="Line 14"/>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7" name="Line 15"/>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80" name="Group 16"/>
          <p:cNvGrpSpPr>
            <a:grpSpLocks/>
          </p:cNvGrpSpPr>
          <p:nvPr/>
        </p:nvGrpSpPr>
        <p:grpSpPr bwMode="auto">
          <a:xfrm>
            <a:off x="3352800" y="2895600"/>
            <a:ext cx="101600" cy="257175"/>
            <a:chOff x="4176" y="3216"/>
            <a:chExt cx="48" cy="144"/>
          </a:xfrm>
        </p:grpSpPr>
        <p:sp>
          <p:nvSpPr>
            <p:cNvPr id="58394" name="Line 17"/>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5" name="Line 18"/>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81" name="Group 19"/>
          <p:cNvGrpSpPr>
            <a:grpSpLocks/>
          </p:cNvGrpSpPr>
          <p:nvPr/>
        </p:nvGrpSpPr>
        <p:grpSpPr bwMode="auto">
          <a:xfrm>
            <a:off x="5867400" y="2895600"/>
            <a:ext cx="303213" cy="257175"/>
            <a:chOff x="4080" y="3744"/>
            <a:chExt cx="144" cy="144"/>
          </a:xfrm>
        </p:grpSpPr>
        <p:sp>
          <p:nvSpPr>
            <p:cNvPr id="58391" name="Line 20"/>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2" name="Line 21"/>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3" name="Line 22"/>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6199" name="Text Box 23"/>
          <p:cNvSpPr txBox="1">
            <a:spLocks noChangeArrowheads="1"/>
          </p:cNvSpPr>
          <p:nvPr/>
        </p:nvSpPr>
        <p:spPr bwMode="auto">
          <a:xfrm>
            <a:off x="3352800" y="3505200"/>
            <a:ext cx="3827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  ………… </a:t>
            </a:r>
            <a:r>
              <a:rPr kumimoji="1" lang="en-US" altLang="zh-CN" sz="2000" b="1">
                <a:solidFill>
                  <a:schemeClr val="accent1"/>
                </a:solidFill>
              </a:rPr>
              <a:t>P</a:t>
            </a:r>
            <a:r>
              <a:rPr kumimoji="1" lang="en-US" altLang="zh-CN" sz="2000" b="1" baseline="-15000">
                <a:solidFill>
                  <a:schemeClr val="accent1"/>
                </a:solidFill>
              </a:rPr>
              <a:t>k-1</a:t>
            </a:r>
            <a:r>
              <a:rPr kumimoji="1" lang="en-US" altLang="zh-CN" sz="2000" b="1">
                <a:solidFill>
                  <a:schemeClr val="accent1"/>
                </a:solidFill>
              </a:rPr>
              <a:t>P</a:t>
            </a:r>
            <a:r>
              <a:rPr kumimoji="1" lang="en-US" altLang="zh-CN" sz="2000" b="1" baseline="-15000">
                <a:solidFill>
                  <a:schemeClr val="accent1"/>
                </a:solidFill>
              </a:rPr>
              <a:t>k </a:t>
            </a:r>
            <a:r>
              <a:rPr kumimoji="1" lang="en-US" altLang="zh-CN" sz="2000" b="1">
                <a:solidFill>
                  <a:schemeClr val="accent1"/>
                </a:solidFill>
              </a:rPr>
              <a:t> …</a:t>
            </a:r>
            <a:endParaRPr kumimoji="1" lang="en-US" altLang="zh-CN" sz="2000" b="1"/>
          </a:p>
        </p:txBody>
      </p:sp>
      <p:grpSp>
        <p:nvGrpSpPr>
          <p:cNvPr id="58383" name="Group 24"/>
          <p:cNvGrpSpPr>
            <a:grpSpLocks/>
          </p:cNvGrpSpPr>
          <p:nvPr/>
        </p:nvGrpSpPr>
        <p:grpSpPr bwMode="auto">
          <a:xfrm>
            <a:off x="4419600" y="3476625"/>
            <a:ext cx="101600" cy="257175"/>
            <a:chOff x="4176" y="3216"/>
            <a:chExt cx="48" cy="144"/>
          </a:xfrm>
        </p:grpSpPr>
        <p:sp>
          <p:nvSpPr>
            <p:cNvPr id="58389" name="Line 25"/>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0" name="Line 26"/>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384" name="Group 27"/>
          <p:cNvGrpSpPr>
            <a:grpSpLocks/>
          </p:cNvGrpSpPr>
          <p:nvPr/>
        </p:nvGrpSpPr>
        <p:grpSpPr bwMode="auto">
          <a:xfrm>
            <a:off x="5562600" y="3476625"/>
            <a:ext cx="101600" cy="257175"/>
            <a:chOff x="4176" y="3216"/>
            <a:chExt cx="48" cy="144"/>
          </a:xfrm>
        </p:grpSpPr>
        <p:sp>
          <p:nvSpPr>
            <p:cNvPr id="58387" name="Line 28"/>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88" name="Line 29"/>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385" name="Rectangle 30"/>
          <p:cNvSpPr>
            <a:spLocks noChangeArrowheads="1"/>
          </p:cNvSpPr>
          <p:nvPr/>
        </p:nvSpPr>
        <p:spPr bwMode="auto">
          <a:xfrm>
            <a:off x="0" y="4191000"/>
            <a:ext cx="8686800" cy="17541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solidFill>
                  <a:schemeClr val="folHlink"/>
                </a:solidFill>
              </a:rPr>
              <a:t> </a:t>
            </a:r>
            <a:r>
              <a:rPr kumimoji="1" lang="zh-CN" altLang="en-US" sz="1600" b="1"/>
              <a:t>求 </a:t>
            </a:r>
            <a:r>
              <a:rPr kumimoji="1" lang="en-US" altLang="zh-CN" sz="1600" b="1"/>
              <a:t>NEXT[j] </a:t>
            </a:r>
            <a:r>
              <a:rPr kumimoji="1" lang="zh-CN" altLang="en-US" sz="1600" b="1"/>
              <a:t>：</a:t>
            </a:r>
          </a:p>
          <a:p>
            <a:pPr lvl="1" eaLnBrk="1" hangingPunct="1">
              <a:spcBef>
                <a:spcPct val="50000"/>
              </a:spcBef>
              <a:buClrTx/>
              <a:buFontTx/>
              <a:buNone/>
            </a:pPr>
            <a:r>
              <a:rPr kumimoji="1" lang="zh-CN" altLang="en-US" sz="2000" b="1">
                <a:solidFill>
                  <a:schemeClr val="folHlink"/>
                </a:solidFill>
              </a:rPr>
              <a:t> </a:t>
            </a:r>
            <a:r>
              <a:rPr kumimoji="1" lang="en-US" altLang="zh-CN" sz="2000" b="1"/>
              <a:t>e.g: 	 j =</a:t>
            </a:r>
            <a:r>
              <a:rPr kumimoji="1" lang="en-US" altLang="zh-CN" sz="2100" b="1"/>
              <a:t>1234567</a:t>
            </a:r>
            <a:r>
              <a:rPr kumimoji="1" lang="en-US" altLang="zh-CN" sz="2000" b="1"/>
              <a:t>	j = </a:t>
            </a:r>
            <a:r>
              <a:rPr kumimoji="1" lang="en-US" altLang="zh-CN" sz="2200" b="1"/>
              <a:t>12345678</a:t>
            </a:r>
            <a:r>
              <a:rPr kumimoji="1" lang="en-US" altLang="zh-CN" sz="2000" b="1"/>
              <a:t>		j = </a:t>
            </a:r>
            <a:r>
              <a:rPr kumimoji="1" lang="en-US" altLang="zh-CN" sz="2100" b="1"/>
              <a:t>1234567</a:t>
            </a:r>
            <a:endParaRPr kumimoji="1" lang="en-US" altLang="zh-CN" sz="2000" b="1"/>
          </a:p>
          <a:p>
            <a:pPr lvl="1" eaLnBrk="1" hangingPunct="1">
              <a:spcBef>
                <a:spcPct val="50000"/>
              </a:spcBef>
              <a:buClrTx/>
              <a:buFontTx/>
              <a:buNone/>
            </a:pPr>
            <a:r>
              <a:rPr kumimoji="1" lang="en-US" altLang="zh-CN" sz="2000" b="1"/>
              <a:t>	       	     abcabcd	      abaabcac		     aaaaaaa</a:t>
            </a:r>
          </a:p>
          <a:p>
            <a:pPr lvl="1" eaLnBrk="1" hangingPunct="1">
              <a:spcBef>
                <a:spcPct val="50000"/>
              </a:spcBef>
              <a:buClrTx/>
              <a:buFontTx/>
              <a:buNone/>
            </a:pPr>
            <a:r>
              <a:rPr kumimoji="1" lang="en-US" altLang="zh-CN" sz="1600" b="1"/>
              <a:t>          NEXT[j]=     </a:t>
            </a:r>
            <a:r>
              <a:rPr kumimoji="1" lang="en-US" altLang="zh-CN" sz="2000" b="1"/>
              <a:t>0111234	      01122312		     0123456</a:t>
            </a:r>
            <a:endParaRPr kumimoji="1" lang="en-US" altLang="zh-CN" sz="2000" b="1">
              <a:solidFill>
                <a:schemeClr val="folHlink"/>
              </a:solidFill>
            </a:endParaRPr>
          </a:p>
        </p:txBody>
      </p:sp>
      <p:sp>
        <p:nvSpPr>
          <p:cNvPr id="58386"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9E48BFE-5CCA-4D98-AC7F-6C4288903BB2}"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6199"/>
                                        </p:tgtEl>
                                        <p:attrNameLst>
                                          <p:attrName>style.visibility</p:attrName>
                                        </p:attrNameLst>
                                      </p:cBhvr>
                                      <p:to>
                                        <p:strVal val="visible"/>
                                      </p:to>
                                    </p:set>
                                    <p:animEffect transition="in" filter="box(in)">
                                      <p:cBhvr>
                                        <p:cTn id="7" dur="500"/>
                                        <p:tgtEl>
                                          <p:spTgt spid="306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4343400" y="5257800"/>
            <a:ext cx="381000" cy="9906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0419" name="Rectangle 3"/>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60420" name="Freeform 4"/>
          <p:cNvSpPr>
            <a:spLocks/>
          </p:cNvSpPr>
          <p:nvPr/>
        </p:nvSpPr>
        <p:spPr bwMode="auto">
          <a:xfrm>
            <a:off x="1835150" y="3625850"/>
            <a:ext cx="2320925" cy="392113"/>
          </a:xfrm>
          <a:custGeom>
            <a:avLst/>
            <a:gdLst>
              <a:gd name="T0" fmla="*/ 0 w 1462"/>
              <a:gd name="T1" fmla="*/ 0 h 247"/>
              <a:gd name="T2" fmla="*/ 2147483646 w 1462"/>
              <a:gd name="T3" fmla="*/ 2147483646 h 247"/>
              <a:gd name="T4" fmla="*/ 2147483646 w 1462"/>
              <a:gd name="T5" fmla="*/ 2147483646 h 247"/>
              <a:gd name="T6" fmla="*/ 2147483646 w 1462"/>
              <a:gd name="T7" fmla="*/ 2147483646 h 247"/>
              <a:gd name="T8" fmla="*/ 2147483646 w 1462"/>
              <a:gd name="T9" fmla="*/ 2147483646 h 247"/>
              <a:gd name="T10" fmla="*/ 2147483646 w 1462"/>
              <a:gd name="T11" fmla="*/ 2147483646 h 247"/>
              <a:gd name="T12" fmla="*/ 2147483646 w 1462"/>
              <a:gd name="T13" fmla="*/ 2147483646 h 247"/>
              <a:gd name="T14" fmla="*/ 2147483646 w 1462"/>
              <a:gd name="T15" fmla="*/ 2147483646 h 2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2" h="247">
                <a:moveTo>
                  <a:pt x="0" y="0"/>
                </a:moveTo>
                <a:cubicBezTo>
                  <a:pt x="175" y="84"/>
                  <a:pt x="375" y="87"/>
                  <a:pt x="567" y="94"/>
                </a:cubicBezTo>
                <a:cubicBezTo>
                  <a:pt x="628" y="105"/>
                  <a:pt x="689" y="117"/>
                  <a:pt x="749" y="131"/>
                </a:cubicBezTo>
                <a:cubicBezTo>
                  <a:pt x="788" y="140"/>
                  <a:pt x="826" y="158"/>
                  <a:pt x="866" y="160"/>
                </a:cubicBezTo>
                <a:cubicBezTo>
                  <a:pt x="963" y="164"/>
                  <a:pt x="1059" y="165"/>
                  <a:pt x="1156" y="167"/>
                </a:cubicBezTo>
                <a:cubicBezTo>
                  <a:pt x="1209" y="184"/>
                  <a:pt x="1171" y="171"/>
                  <a:pt x="1266" y="218"/>
                </a:cubicBezTo>
                <a:cubicBezTo>
                  <a:pt x="1312" y="241"/>
                  <a:pt x="1367" y="227"/>
                  <a:pt x="1418" y="232"/>
                </a:cubicBezTo>
                <a:cubicBezTo>
                  <a:pt x="1452" y="241"/>
                  <a:pt x="1438" y="236"/>
                  <a:pt x="1462" y="247"/>
                </a:cubicBezTo>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1" name="Text Box 5"/>
          <p:cNvSpPr txBox="1">
            <a:spLocks noChangeArrowheads="1"/>
          </p:cNvSpPr>
          <p:nvPr/>
        </p:nvSpPr>
        <p:spPr bwMode="auto">
          <a:xfrm>
            <a:off x="1752600" y="5257800"/>
            <a:ext cx="42672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a:t>
            </a:r>
            <a:endParaRPr kumimoji="1" lang="en-US" altLang="zh-CN" sz="2000" b="1"/>
          </a:p>
          <a:p>
            <a:pPr eaLnBrk="1" hangingPunct="1">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 …</a:t>
            </a:r>
            <a:endParaRPr kumimoji="1" lang="en-US" altLang="zh-CN" sz="2000" b="1"/>
          </a:p>
        </p:txBody>
      </p:sp>
      <p:grpSp>
        <p:nvGrpSpPr>
          <p:cNvPr id="60422" name="Group 6"/>
          <p:cNvGrpSpPr>
            <a:grpSpLocks/>
          </p:cNvGrpSpPr>
          <p:nvPr/>
        </p:nvGrpSpPr>
        <p:grpSpPr bwMode="auto">
          <a:xfrm>
            <a:off x="4038600" y="5562600"/>
            <a:ext cx="76200" cy="228600"/>
            <a:chOff x="4176" y="3216"/>
            <a:chExt cx="48" cy="144"/>
          </a:xfrm>
        </p:grpSpPr>
        <p:sp>
          <p:nvSpPr>
            <p:cNvPr id="60439" name="Line 7"/>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0" name="Line 8"/>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23" name="Group 9"/>
          <p:cNvGrpSpPr>
            <a:grpSpLocks/>
          </p:cNvGrpSpPr>
          <p:nvPr/>
        </p:nvGrpSpPr>
        <p:grpSpPr bwMode="auto">
          <a:xfrm>
            <a:off x="2971800" y="5562600"/>
            <a:ext cx="76200" cy="228600"/>
            <a:chOff x="4176" y="3216"/>
            <a:chExt cx="48" cy="144"/>
          </a:xfrm>
        </p:grpSpPr>
        <p:sp>
          <p:nvSpPr>
            <p:cNvPr id="60437" name="Line 10"/>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8" name="Line 11"/>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424" name="Group 12"/>
          <p:cNvGrpSpPr>
            <a:grpSpLocks/>
          </p:cNvGrpSpPr>
          <p:nvPr/>
        </p:nvGrpSpPr>
        <p:grpSpPr bwMode="auto">
          <a:xfrm>
            <a:off x="2362200" y="5562600"/>
            <a:ext cx="76200" cy="228600"/>
            <a:chOff x="4176" y="3216"/>
            <a:chExt cx="48" cy="144"/>
          </a:xfrm>
        </p:grpSpPr>
        <p:sp>
          <p:nvSpPr>
            <p:cNvPr id="60435" name="Line 13"/>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6" name="Line 14"/>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239" name="Text Box 15"/>
          <p:cNvSpPr txBox="1">
            <a:spLocks noChangeArrowheads="1"/>
          </p:cNvSpPr>
          <p:nvPr/>
        </p:nvSpPr>
        <p:spPr bwMode="auto">
          <a:xfrm>
            <a:off x="1828800" y="6248400"/>
            <a:ext cx="4267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 ………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k </a:t>
            </a:r>
            <a:r>
              <a:rPr kumimoji="1" lang="en-US" altLang="zh-CN" sz="2000" b="1">
                <a:solidFill>
                  <a:schemeClr val="accent1"/>
                </a:solidFill>
              </a:rPr>
              <a:t> …… </a:t>
            </a:r>
            <a:endParaRPr kumimoji="1" lang="en-US" altLang="zh-CN" sz="2000" b="1"/>
          </a:p>
        </p:txBody>
      </p:sp>
      <p:sp>
        <p:nvSpPr>
          <p:cNvPr id="60426" name="Text Box 16"/>
          <p:cNvSpPr txBox="1">
            <a:spLocks noChangeArrowheads="1"/>
          </p:cNvSpPr>
          <p:nvPr/>
        </p:nvSpPr>
        <p:spPr bwMode="auto">
          <a:xfrm>
            <a:off x="2514600" y="1524000"/>
            <a:ext cx="4343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endParaRPr kumimoji="1" lang="zh-CN" altLang="zh-CN" sz="1400"/>
          </a:p>
        </p:txBody>
      </p:sp>
      <p:sp>
        <p:nvSpPr>
          <p:cNvPr id="60427" name="Text Box 17"/>
          <p:cNvSpPr txBox="1">
            <a:spLocks noChangeArrowheads="1"/>
          </p:cNvSpPr>
          <p:nvPr/>
        </p:nvSpPr>
        <p:spPr bwMode="auto">
          <a:xfrm>
            <a:off x="2438400" y="1676400"/>
            <a:ext cx="4724400" cy="350520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dirty="0" err="1"/>
              <a:t>int</a:t>
            </a:r>
            <a:r>
              <a:rPr kumimoji="1" lang="en-US" altLang="zh-CN" sz="1400" dirty="0"/>
              <a:t>  </a:t>
            </a:r>
            <a:r>
              <a:rPr kumimoji="1" lang="en-US" altLang="zh-CN" sz="1400" dirty="0" err="1"/>
              <a:t>Index_KMP</a:t>
            </a:r>
            <a:r>
              <a:rPr kumimoji="1" lang="en-US" altLang="zh-CN" sz="1400" dirty="0"/>
              <a:t>( </a:t>
            </a:r>
            <a:r>
              <a:rPr kumimoji="1" lang="en-US" altLang="zh-CN" sz="1400" dirty="0" smtClean="0"/>
              <a:t>char  S[ ], char  T[ ], </a:t>
            </a:r>
            <a:r>
              <a:rPr kumimoji="1" lang="en-US" altLang="zh-CN" sz="1400" b="1" dirty="0" err="1"/>
              <a:t>int</a:t>
            </a:r>
            <a:r>
              <a:rPr kumimoji="1" lang="en-US" altLang="zh-CN" sz="1400" dirty="0"/>
              <a:t> </a:t>
            </a:r>
            <a:r>
              <a:rPr kumimoji="1" lang="en-US" altLang="zh-CN" sz="1400" dirty="0" err="1"/>
              <a:t>pos</a:t>
            </a:r>
            <a:r>
              <a:rPr kumimoji="1" lang="en-US" altLang="zh-CN" sz="1400" dirty="0"/>
              <a:t> )</a:t>
            </a:r>
          </a:p>
          <a:p>
            <a:pPr eaLnBrk="1" hangingPunct="1">
              <a:spcBef>
                <a:spcPct val="50000"/>
              </a:spcBef>
              <a:buClrTx/>
              <a:buFontTx/>
              <a:buNone/>
            </a:pPr>
            <a:r>
              <a:rPr kumimoji="1" lang="en-US" altLang="zh-CN" sz="1400" dirty="0"/>
              <a:t> // </a:t>
            </a:r>
            <a:r>
              <a:rPr kumimoji="1" lang="zh-CN" altLang="zh-CN" sz="1400" dirty="0"/>
              <a:t>在主串</a:t>
            </a:r>
            <a:r>
              <a:rPr kumimoji="1" lang="en-US" altLang="zh-CN" sz="1400" dirty="0"/>
              <a:t>S</a:t>
            </a:r>
            <a:r>
              <a:rPr kumimoji="1" lang="zh-CN" altLang="zh-CN" sz="1400" dirty="0"/>
              <a:t>的第</a:t>
            </a:r>
            <a:r>
              <a:rPr kumimoji="1" lang="en-US" altLang="zh-CN" sz="1400" dirty="0" err="1"/>
              <a:t>pos</a:t>
            </a:r>
            <a:r>
              <a:rPr kumimoji="1" lang="zh-CN" altLang="zh-CN" sz="1400" dirty="0"/>
              <a:t>个字符之后，寻找模式</a:t>
            </a:r>
            <a:r>
              <a:rPr kumimoji="1" lang="en-US" altLang="zh-CN" sz="1400" dirty="0"/>
              <a:t>T</a:t>
            </a:r>
            <a:r>
              <a:rPr kumimoji="1" lang="zh-CN" altLang="zh-CN" sz="1400" dirty="0"/>
              <a:t>的匹配位置</a:t>
            </a:r>
          </a:p>
          <a:p>
            <a:pPr eaLnBrk="1" hangingPunct="1">
              <a:spcBef>
                <a:spcPct val="50000"/>
              </a:spcBef>
              <a:buClrTx/>
              <a:buFontTx/>
              <a:buNone/>
            </a:pPr>
            <a:r>
              <a:rPr kumimoji="1" lang="zh-CN" altLang="zh-CN" sz="1400" dirty="0"/>
              <a:t> // 已知 </a:t>
            </a:r>
            <a:r>
              <a:rPr kumimoji="1" lang="en-US" altLang="zh-CN" sz="1400" dirty="0"/>
              <a:t>NEXT </a:t>
            </a:r>
            <a:r>
              <a:rPr kumimoji="1" lang="zh-CN" altLang="zh-CN" sz="1400" dirty="0"/>
              <a:t>函数值，</a:t>
            </a:r>
            <a:r>
              <a:rPr kumimoji="1" lang="en-US" altLang="zh-CN" sz="1400" dirty="0"/>
              <a:t>T </a:t>
            </a:r>
            <a:r>
              <a:rPr kumimoji="1" lang="zh-CN" altLang="zh-CN" sz="1400" dirty="0"/>
              <a:t>非空，</a:t>
            </a:r>
            <a:r>
              <a:rPr kumimoji="1" lang="zh-CN" altLang="zh-CN" sz="1400" dirty="0" smtClean="0"/>
              <a:t>1</a:t>
            </a:r>
            <a:r>
              <a:rPr kumimoji="1" lang="en-US" altLang="zh-CN" sz="1400" dirty="0" smtClean="0"/>
              <a:t> </a:t>
            </a:r>
            <a:r>
              <a:rPr kumimoji="1" lang="zh-CN" altLang="zh-CN" sz="1400" dirty="0" smtClean="0"/>
              <a:t>&lt;=</a:t>
            </a:r>
            <a:r>
              <a:rPr kumimoji="1" lang="en-US" altLang="zh-CN" sz="1400" dirty="0" smtClean="0"/>
              <a:t> </a:t>
            </a:r>
            <a:r>
              <a:rPr kumimoji="1" lang="en-US" altLang="zh-CN" sz="1400" dirty="0" err="1" smtClean="0"/>
              <a:t>pos</a:t>
            </a:r>
            <a:r>
              <a:rPr kumimoji="1" lang="en-US" altLang="zh-CN" sz="1400" dirty="0" smtClean="0"/>
              <a:t> &lt;= </a:t>
            </a:r>
            <a:r>
              <a:rPr kumimoji="1" lang="en-US" altLang="zh-CN" sz="1400" dirty="0" err="1" smtClean="0"/>
              <a:t>strlen</a:t>
            </a:r>
            <a:r>
              <a:rPr kumimoji="1" lang="en-US" altLang="zh-CN" sz="1400" dirty="0" smtClean="0"/>
              <a:t>(S</a:t>
            </a:r>
            <a:r>
              <a:rPr kumimoji="1" lang="en-US" altLang="zh-CN" sz="1400" dirty="0"/>
              <a:t>)</a:t>
            </a:r>
          </a:p>
          <a:p>
            <a:pPr eaLnBrk="1" hangingPunct="1">
              <a:spcBef>
                <a:spcPct val="50000"/>
              </a:spcBef>
              <a:buClrTx/>
              <a:buFontTx/>
              <a:buNone/>
            </a:pPr>
            <a:r>
              <a:rPr kumimoji="1" lang="en-US" altLang="zh-CN" sz="1400" dirty="0"/>
              <a:t>{    </a:t>
            </a:r>
            <a:r>
              <a:rPr kumimoji="1" lang="en-US" altLang="zh-CN" sz="1400" dirty="0" err="1"/>
              <a:t>i</a:t>
            </a:r>
            <a:r>
              <a:rPr kumimoji="1" lang="en-US" altLang="zh-CN" sz="1400" dirty="0"/>
              <a:t> = </a:t>
            </a:r>
            <a:r>
              <a:rPr kumimoji="1" lang="en-US" altLang="zh-CN" sz="1400" dirty="0" err="1"/>
              <a:t>pos</a:t>
            </a:r>
            <a:r>
              <a:rPr kumimoji="1" lang="en-US" altLang="zh-CN" sz="1400" dirty="0"/>
              <a:t> ;  j = 1;</a:t>
            </a:r>
          </a:p>
          <a:p>
            <a:pPr eaLnBrk="1" hangingPunct="1">
              <a:spcBef>
                <a:spcPct val="50000"/>
              </a:spcBef>
              <a:buClrTx/>
              <a:buFontTx/>
              <a:buNone/>
            </a:pPr>
            <a:r>
              <a:rPr kumimoji="1" lang="en-US" altLang="zh-CN" sz="1400" dirty="0"/>
              <a:t>    </a:t>
            </a:r>
            <a:r>
              <a:rPr kumimoji="1" lang="en-US" altLang="zh-CN" sz="1400" b="1" dirty="0"/>
              <a:t>while</a:t>
            </a:r>
            <a:r>
              <a:rPr kumimoji="1" lang="en-US" altLang="zh-CN" sz="1400" dirty="0"/>
              <a:t> ( </a:t>
            </a:r>
            <a:r>
              <a:rPr kumimoji="1" lang="en-US" altLang="zh-CN" sz="1400" dirty="0" err="1"/>
              <a:t>i</a:t>
            </a:r>
            <a:r>
              <a:rPr kumimoji="1" lang="en-US" altLang="zh-CN" sz="1400" dirty="0"/>
              <a:t> &lt;= S[0] </a:t>
            </a:r>
            <a:r>
              <a:rPr kumimoji="1" lang="en-US" altLang="zh-CN" sz="1400" b="1" dirty="0"/>
              <a:t> &amp;&amp;</a:t>
            </a:r>
            <a:r>
              <a:rPr kumimoji="1" lang="en-US" altLang="zh-CN" sz="1400" dirty="0"/>
              <a:t>  j &lt;= T[0] )</a:t>
            </a:r>
          </a:p>
          <a:p>
            <a:pPr eaLnBrk="1" hangingPunct="1">
              <a:spcBef>
                <a:spcPct val="50000"/>
              </a:spcBef>
              <a:buClrTx/>
              <a:buFontTx/>
              <a:buNone/>
            </a:pPr>
            <a:r>
              <a:rPr kumimoji="1" lang="en-US" altLang="zh-CN" sz="1400" dirty="0"/>
              <a:t>     { </a:t>
            </a:r>
            <a:r>
              <a:rPr kumimoji="1" lang="en-US" altLang="zh-CN" sz="1400" b="1" dirty="0"/>
              <a:t> if</a:t>
            </a:r>
            <a:r>
              <a:rPr kumimoji="1" lang="en-US" altLang="zh-CN" sz="1400" dirty="0"/>
              <a:t> ( j == 0       S[</a:t>
            </a:r>
            <a:r>
              <a:rPr kumimoji="1" lang="en-US" altLang="zh-CN" sz="1400" dirty="0" err="1"/>
              <a:t>i</a:t>
            </a:r>
            <a:r>
              <a:rPr kumimoji="1" lang="en-US" altLang="zh-CN" sz="1400" dirty="0"/>
              <a:t>] </a:t>
            </a:r>
            <a:r>
              <a:rPr kumimoji="1" lang="en-US" altLang="zh-CN" sz="1400" dirty="0" smtClean="0"/>
              <a:t>== </a:t>
            </a:r>
            <a:r>
              <a:rPr kumimoji="1" lang="en-US" altLang="zh-CN" sz="1400" dirty="0"/>
              <a:t>T[j] )   { ++</a:t>
            </a:r>
            <a:r>
              <a:rPr kumimoji="1" lang="en-US" altLang="zh-CN" sz="1400" dirty="0" err="1"/>
              <a:t>i</a:t>
            </a:r>
            <a:r>
              <a:rPr kumimoji="1" lang="en-US" altLang="zh-CN" sz="1400" dirty="0"/>
              <a:t> ;  ++j ;  }</a:t>
            </a:r>
          </a:p>
          <a:p>
            <a:pPr eaLnBrk="1" hangingPunct="1">
              <a:spcBef>
                <a:spcPct val="50000"/>
              </a:spcBef>
              <a:buClrTx/>
              <a:buFontTx/>
              <a:buNone/>
            </a:pPr>
            <a:r>
              <a:rPr kumimoji="1" lang="en-US" altLang="zh-CN" sz="1400" dirty="0"/>
              <a:t>       </a:t>
            </a:r>
            <a:r>
              <a:rPr kumimoji="1" lang="en-US" altLang="zh-CN" sz="1400" b="1" dirty="0"/>
              <a:t> else</a:t>
            </a:r>
            <a:r>
              <a:rPr kumimoji="1" lang="en-US" altLang="zh-CN" sz="1400" dirty="0"/>
              <a:t>  j = next[ j ];  </a:t>
            </a:r>
          </a:p>
          <a:p>
            <a:pPr eaLnBrk="1" hangingPunct="1">
              <a:spcBef>
                <a:spcPct val="50000"/>
              </a:spcBef>
              <a:buClrTx/>
              <a:buFontTx/>
              <a:buNone/>
            </a:pPr>
            <a:r>
              <a:rPr kumimoji="1" lang="en-US" altLang="zh-CN" sz="1400" dirty="0"/>
              <a:t>     }</a:t>
            </a:r>
          </a:p>
          <a:p>
            <a:pPr eaLnBrk="1" hangingPunct="1">
              <a:spcBef>
                <a:spcPct val="50000"/>
              </a:spcBef>
              <a:buClrTx/>
              <a:buFontTx/>
              <a:buNone/>
            </a:pPr>
            <a:r>
              <a:rPr kumimoji="1" lang="en-US" altLang="zh-CN" sz="1400" b="1" dirty="0"/>
              <a:t>     if</a:t>
            </a:r>
            <a:r>
              <a:rPr kumimoji="1" lang="en-US" altLang="zh-CN" sz="1400" dirty="0"/>
              <a:t> (  j &gt; T[0] ) </a:t>
            </a:r>
            <a:r>
              <a:rPr kumimoji="1" lang="en-US" altLang="zh-CN" sz="1400" b="1" dirty="0"/>
              <a:t> return</a:t>
            </a:r>
            <a:r>
              <a:rPr kumimoji="1" lang="en-US" altLang="zh-CN" sz="1400" dirty="0"/>
              <a:t>  </a:t>
            </a:r>
            <a:r>
              <a:rPr kumimoji="1" lang="en-US" altLang="zh-CN" sz="1400" dirty="0" err="1"/>
              <a:t>i</a:t>
            </a:r>
            <a:r>
              <a:rPr kumimoji="1" lang="en-US" altLang="zh-CN" sz="1400" dirty="0"/>
              <a:t>-T[0]  //  T</a:t>
            </a:r>
            <a:r>
              <a:rPr kumimoji="1" lang="zh-CN" altLang="zh-CN" sz="1400" dirty="0"/>
              <a:t>在</a:t>
            </a:r>
            <a:r>
              <a:rPr kumimoji="1" lang="en-US" altLang="zh-CN" sz="1400" dirty="0"/>
              <a:t>S</a:t>
            </a:r>
            <a:r>
              <a:rPr kumimoji="1" lang="zh-CN" altLang="zh-CN" sz="1400" dirty="0"/>
              <a:t>中的匹配起始位置</a:t>
            </a:r>
            <a:endParaRPr kumimoji="1" lang="zh-CN" altLang="en-US" sz="1400" dirty="0"/>
          </a:p>
          <a:p>
            <a:pPr eaLnBrk="1" hangingPunct="1">
              <a:spcBef>
                <a:spcPct val="50000"/>
              </a:spcBef>
              <a:buClrTx/>
              <a:buFontTx/>
              <a:buNone/>
            </a:pPr>
            <a:r>
              <a:rPr kumimoji="1" lang="zh-CN" altLang="en-US" sz="1400" dirty="0"/>
              <a:t>     </a:t>
            </a:r>
            <a:r>
              <a:rPr kumimoji="1" lang="en-US" altLang="zh-CN" sz="1400" b="1" dirty="0"/>
              <a:t>else return</a:t>
            </a:r>
            <a:r>
              <a:rPr kumimoji="1" lang="en-US" altLang="zh-CN" sz="1400" dirty="0"/>
              <a:t> </a:t>
            </a:r>
            <a:r>
              <a:rPr kumimoji="1" lang="en-US" altLang="zh-CN" sz="1400" dirty="0" smtClean="0"/>
              <a:t>-1;</a:t>
            </a:r>
            <a:endParaRPr kumimoji="1" lang="en-US" altLang="zh-CN" sz="1400" dirty="0"/>
          </a:p>
          <a:p>
            <a:pPr eaLnBrk="1" hangingPunct="1">
              <a:spcBef>
                <a:spcPct val="50000"/>
              </a:spcBef>
              <a:buClrTx/>
              <a:buFontTx/>
              <a:buNone/>
            </a:pPr>
            <a:r>
              <a:rPr kumimoji="1" lang="en-US" altLang="zh-CN" sz="1400" dirty="0"/>
              <a:t>}  // </a:t>
            </a:r>
            <a:r>
              <a:rPr kumimoji="1" lang="en-US" altLang="zh-CN" sz="1400" dirty="0" err="1"/>
              <a:t>Index_KMP</a:t>
            </a:r>
            <a:endParaRPr kumimoji="1" lang="en-US" altLang="zh-CN" sz="1400" dirty="0"/>
          </a:p>
        </p:txBody>
      </p:sp>
      <p:sp>
        <p:nvSpPr>
          <p:cNvPr id="60428" name="Rectangle 18"/>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60429" name="Rectangle 19"/>
          <p:cNvSpPr>
            <a:spLocks noChangeArrowheads="1"/>
          </p:cNvSpPr>
          <p:nvPr/>
        </p:nvSpPr>
        <p:spPr bwMode="auto">
          <a:xfrm>
            <a:off x="0" y="1323975"/>
            <a:ext cx="8686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a:t>
            </a:r>
            <a:r>
              <a:rPr kumimoji="1" lang="zh-CN" altLang="en-US" sz="1600" b="1">
                <a:solidFill>
                  <a:schemeClr val="folHlink"/>
                </a:solidFill>
              </a:rPr>
              <a:t>利用 </a:t>
            </a:r>
            <a:r>
              <a:rPr kumimoji="1" lang="en-US" altLang="zh-CN" sz="1600" b="1">
                <a:solidFill>
                  <a:schemeClr val="folHlink"/>
                </a:solidFill>
              </a:rPr>
              <a:t>NEXT[j] </a:t>
            </a:r>
            <a:r>
              <a:rPr kumimoji="1" lang="zh-CN" altLang="zh-CN" sz="1600" b="1">
                <a:solidFill>
                  <a:schemeClr val="folHlink"/>
                </a:solidFill>
              </a:rPr>
              <a:t>函数值寻找模式的程序</a:t>
            </a:r>
            <a:r>
              <a:rPr kumimoji="1" lang="zh-CN" altLang="en-US" sz="1600" b="1">
                <a:solidFill>
                  <a:schemeClr val="folHlink"/>
                </a:solidFill>
              </a:rPr>
              <a:t>：</a:t>
            </a:r>
            <a:endParaRPr kumimoji="1" lang="zh-CN" altLang="en-US" sz="2000" b="1">
              <a:solidFill>
                <a:schemeClr val="folHlink"/>
              </a:solidFill>
            </a:endParaRPr>
          </a:p>
        </p:txBody>
      </p:sp>
      <p:grpSp>
        <p:nvGrpSpPr>
          <p:cNvPr id="60430" name="Group 20"/>
          <p:cNvGrpSpPr>
            <a:grpSpLocks/>
          </p:cNvGrpSpPr>
          <p:nvPr/>
        </p:nvGrpSpPr>
        <p:grpSpPr bwMode="auto">
          <a:xfrm>
            <a:off x="3810000" y="3276600"/>
            <a:ext cx="76200" cy="304800"/>
            <a:chOff x="288" y="1872"/>
            <a:chExt cx="48" cy="192"/>
          </a:xfrm>
        </p:grpSpPr>
        <p:sp>
          <p:nvSpPr>
            <p:cNvPr id="60432" name="Line 21"/>
            <p:cNvSpPr>
              <a:spLocks noChangeShapeType="1"/>
            </p:cNvSpPr>
            <p:nvPr/>
          </p:nvSpPr>
          <p:spPr bwMode="auto">
            <a:xfrm>
              <a:off x="288" y="1872"/>
              <a:ext cx="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3" name="Line 22"/>
            <p:cNvSpPr>
              <a:spLocks noChangeShapeType="1"/>
            </p:cNvSpPr>
            <p:nvPr/>
          </p:nvSpPr>
          <p:spPr bwMode="auto">
            <a:xfrm>
              <a:off x="288" y="1872"/>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4" name="Line 23"/>
            <p:cNvSpPr>
              <a:spLocks noChangeShapeType="1"/>
            </p:cNvSpPr>
            <p:nvPr/>
          </p:nvSpPr>
          <p:spPr bwMode="auto">
            <a:xfrm>
              <a:off x="336" y="1872"/>
              <a:ext cx="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431"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3F9CDDD-43D0-4FA6-86F9-B603FAB251C7}"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8239"/>
                                        </p:tgtEl>
                                        <p:attrNameLst>
                                          <p:attrName>style.visibility</p:attrName>
                                        </p:attrNameLst>
                                      </p:cBhvr>
                                      <p:to>
                                        <p:strVal val="visible"/>
                                      </p:to>
                                    </p:set>
                                    <p:animEffect transition="in" filter="box(in)">
                                      <p:cBhvr>
                                        <p:cTn id="7" dur="500"/>
                                        <p:tgtEl>
                                          <p:spTgt spid="30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62467" name="Freeform 3"/>
          <p:cNvSpPr>
            <a:spLocks/>
          </p:cNvSpPr>
          <p:nvPr/>
        </p:nvSpPr>
        <p:spPr bwMode="auto">
          <a:xfrm>
            <a:off x="1835150" y="3625850"/>
            <a:ext cx="2320925" cy="392113"/>
          </a:xfrm>
          <a:custGeom>
            <a:avLst/>
            <a:gdLst>
              <a:gd name="T0" fmla="*/ 0 w 1462"/>
              <a:gd name="T1" fmla="*/ 0 h 247"/>
              <a:gd name="T2" fmla="*/ 2147483646 w 1462"/>
              <a:gd name="T3" fmla="*/ 2147483646 h 247"/>
              <a:gd name="T4" fmla="*/ 2147483646 w 1462"/>
              <a:gd name="T5" fmla="*/ 2147483646 h 247"/>
              <a:gd name="T6" fmla="*/ 2147483646 w 1462"/>
              <a:gd name="T7" fmla="*/ 2147483646 h 247"/>
              <a:gd name="T8" fmla="*/ 2147483646 w 1462"/>
              <a:gd name="T9" fmla="*/ 2147483646 h 247"/>
              <a:gd name="T10" fmla="*/ 2147483646 w 1462"/>
              <a:gd name="T11" fmla="*/ 2147483646 h 247"/>
              <a:gd name="T12" fmla="*/ 2147483646 w 1462"/>
              <a:gd name="T13" fmla="*/ 2147483646 h 247"/>
              <a:gd name="T14" fmla="*/ 2147483646 w 1462"/>
              <a:gd name="T15" fmla="*/ 2147483646 h 2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2" h="247">
                <a:moveTo>
                  <a:pt x="0" y="0"/>
                </a:moveTo>
                <a:cubicBezTo>
                  <a:pt x="175" y="84"/>
                  <a:pt x="375" y="87"/>
                  <a:pt x="567" y="94"/>
                </a:cubicBezTo>
                <a:cubicBezTo>
                  <a:pt x="628" y="105"/>
                  <a:pt x="689" y="117"/>
                  <a:pt x="749" y="131"/>
                </a:cubicBezTo>
                <a:cubicBezTo>
                  <a:pt x="788" y="140"/>
                  <a:pt x="826" y="158"/>
                  <a:pt x="866" y="160"/>
                </a:cubicBezTo>
                <a:cubicBezTo>
                  <a:pt x="963" y="164"/>
                  <a:pt x="1059" y="165"/>
                  <a:pt x="1156" y="167"/>
                </a:cubicBezTo>
                <a:cubicBezTo>
                  <a:pt x="1209" y="184"/>
                  <a:pt x="1171" y="171"/>
                  <a:pt x="1266" y="218"/>
                </a:cubicBezTo>
                <a:cubicBezTo>
                  <a:pt x="1312" y="241"/>
                  <a:pt x="1367" y="227"/>
                  <a:pt x="1418" y="232"/>
                </a:cubicBezTo>
                <a:cubicBezTo>
                  <a:pt x="1452" y="241"/>
                  <a:pt x="1438" y="236"/>
                  <a:pt x="1462" y="247"/>
                </a:cubicBezTo>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8" name="Text Box 4"/>
          <p:cNvSpPr txBox="1">
            <a:spLocks noChangeArrowheads="1"/>
          </p:cNvSpPr>
          <p:nvPr/>
        </p:nvSpPr>
        <p:spPr bwMode="auto">
          <a:xfrm>
            <a:off x="4419600" y="2133600"/>
            <a:ext cx="4608490" cy="2228850"/>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400" b="1" dirty="0"/>
              <a:t>v</a:t>
            </a:r>
            <a:r>
              <a:rPr kumimoji="1" lang="en-US" altLang="zh-CN" sz="1400" b="1" dirty="0" smtClean="0"/>
              <a:t>oid  </a:t>
            </a:r>
            <a:r>
              <a:rPr kumimoji="1" lang="en-US" altLang="zh-CN" sz="1400" b="1" dirty="0" err="1"/>
              <a:t>get_next</a:t>
            </a:r>
            <a:r>
              <a:rPr kumimoji="1" lang="en-US" altLang="zh-CN" sz="1400" b="1" dirty="0"/>
              <a:t> </a:t>
            </a:r>
            <a:r>
              <a:rPr kumimoji="1" lang="en-US" altLang="zh-CN" sz="1400" dirty="0"/>
              <a:t>( </a:t>
            </a:r>
            <a:r>
              <a:rPr kumimoji="1" lang="en-US" altLang="zh-CN" sz="1400" dirty="0" smtClean="0"/>
              <a:t>char  T[ ], </a:t>
            </a:r>
            <a:r>
              <a:rPr kumimoji="1" lang="en-US" altLang="zh-CN" sz="1400" b="1" dirty="0" err="1"/>
              <a:t>int</a:t>
            </a:r>
            <a:r>
              <a:rPr kumimoji="1" lang="en-US" altLang="zh-CN" sz="1400" dirty="0"/>
              <a:t> </a:t>
            </a:r>
            <a:r>
              <a:rPr kumimoji="1" lang="en-US" altLang="zh-CN" sz="1400" dirty="0" smtClean="0"/>
              <a:t>&amp;next </a:t>
            </a:r>
            <a:r>
              <a:rPr kumimoji="1" lang="en-US" altLang="zh-CN" sz="1400" dirty="0"/>
              <a:t>[ ] )</a:t>
            </a:r>
          </a:p>
          <a:p>
            <a:pPr eaLnBrk="1" hangingPunct="1">
              <a:spcBef>
                <a:spcPct val="50000"/>
              </a:spcBef>
              <a:buClrTx/>
              <a:buFontTx/>
              <a:buNone/>
            </a:pPr>
            <a:r>
              <a:rPr kumimoji="1" lang="en-US" altLang="zh-CN" sz="1400" dirty="0"/>
              <a:t> {  </a:t>
            </a:r>
            <a:r>
              <a:rPr kumimoji="1" lang="en-US" altLang="zh-CN" sz="1400" dirty="0" err="1"/>
              <a:t>i</a:t>
            </a:r>
            <a:r>
              <a:rPr kumimoji="1" lang="en-US" altLang="zh-CN" sz="1400" dirty="0"/>
              <a:t> =1 ; next[1] = 0 ; j= 0 ;</a:t>
            </a:r>
          </a:p>
          <a:p>
            <a:pPr eaLnBrk="1" hangingPunct="1">
              <a:spcBef>
                <a:spcPct val="50000"/>
              </a:spcBef>
              <a:buClrTx/>
              <a:buFontTx/>
              <a:buNone/>
            </a:pPr>
            <a:r>
              <a:rPr kumimoji="1" lang="en-US" altLang="zh-CN" sz="1400" dirty="0"/>
              <a:t>    </a:t>
            </a:r>
            <a:r>
              <a:rPr kumimoji="1" lang="en-US" altLang="zh-CN" sz="1400" b="1" dirty="0"/>
              <a:t>while</a:t>
            </a:r>
            <a:r>
              <a:rPr kumimoji="1" lang="en-US" altLang="zh-CN" sz="1400" dirty="0"/>
              <a:t> ( </a:t>
            </a:r>
            <a:r>
              <a:rPr kumimoji="1" lang="en-US" altLang="zh-CN" sz="1400" dirty="0" err="1"/>
              <a:t>i</a:t>
            </a:r>
            <a:r>
              <a:rPr kumimoji="1" lang="en-US" altLang="zh-CN" sz="1400" dirty="0"/>
              <a:t> &lt; T[0] )</a:t>
            </a:r>
          </a:p>
          <a:p>
            <a:pPr eaLnBrk="1" hangingPunct="1">
              <a:spcBef>
                <a:spcPct val="50000"/>
              </a:spcBef>
              <a:buClrTx/>
              <a:buFontTx/>
              <a:buNone/>
            </a:pPr>
            <a:r>
              <a:rPr kumimoji="1" lang="en-US" altLang="zh-CN" sz="1400" dirty="0"/>
              <a:t>     { </a:t>
            </a:r>
            <a:r>
              <a:rPr kumimoji="1" lang="en-US" altLang="zh-CN" sz="1400" b="1" dirty="0"/>
              <a:t> if</a:t>
            </a:r>
            <a:r>
              <a:rPr kumimoji="1" lang="en-US" altLang="zh-CN" sz="1400" dirty="0"/>
              <a:t> ( j == 0       T[</a:t>
            </a:r>
            <a:r>
              <a:rPr kumimoji="1" lang="en-US" altLang="zh-CN" sz="1400" dirty="0" err="1"/>
              <a:t>i</a:t>
            </a:r>
            <a:r>
              <a:rPr kumimoji="1" lang="en-US" altLang="zh-CN" sz="1400" dirty="0"/>
              <a:t>] </a:t>
            </a:r>
            <a:r>
              <a:rPr kumimoji="1" lang="en-US" altLang="zh-CN" sz="1400" dirty="0" smtClean="0"/>
              <a:t>== </a:t>
            </a:r>
            <a:r>
              <a:rPr kumimoji="1" lang="en-US" altLang="zh-CN" sz="1400" dirty="0"/>
              <a:t>T[j] )   { ++</a:t>
            </a:r>
            <a:r>
              <a:rPr kumimoji="1" lang="en-US" altLang="zh-CN" sz="1400" dirty="0" err="1"/>
              <a:t>i</a:t>
            </a:r>
            <a:r>
              <a:rPr kumimoji="1" lang="en-US" altLang="zh-CN" sz="1400" dirty="0"/>
              <a:t> ;  ++j ; next[</a:t>
            </a:r>
            <a:r>
              <a:rPr kumimoji="1" lang="en-US" altLang="zh-CN" sz="1400" dirty="0" err="1"/>
              <a:t>i</a:t>
            </a:r>
            <a:r>
              <a:rPr kumimoji="1" lang="en-US" altLang="zh-CN" sz="1400" dirty="0"/>
              <a:t>] = j; }</a:t>
            </a:r>
          </a:p>
          <a:p>
            <a:pPr eaLnBrk="1" hangingPunct="1">
              <a:spcBef>
                <a:spcPct val="50000"/>
              </a:spcBef>
              <a:buClrTx/>
              <a:buFontTx/>
              <a:buNone/>
            </a:pPr>
            <a:r>
              <a:rPr kumimoji="1" lang="en-US" altLang="zh-CN" sz="1400" dirty="0"/>
              <a:t>       </a:t>
            </a:r>
            <a:r>
              <a:rPr kumimoji="1" lang="en-US" altLang="zh-CN" sz="1400" b="1" dirty="0"/>
              <a:t> else</a:t>
            </a:r>
            <a:r>
              <a:rPr kumimoji="1" lang="en-US" altLang="zh-CN" sz="1400" dirty="0"/>
              <a:t>  j = next[ j ];  </a:t>
            </a:r>
          </a:p>
          <a:p>
            <a:pPr eaLnBrk="1" hangingPunct="1">
              <a:spcBef>
                <a:spcPct val="50000"/>
              </a:spcBef>
              <a:buClrTx/>
              <a:buFontTx/>
              <a:buNone/>
            </a:pPr>
            <a:r>
              <a:rPr kumimoji="1" lang="en-US" altLang="zh-CN" sz="1400" dirty="0"/>
              <a:t>     }</a:t>
            </a:r>
          </a:p>
          <a:p>
            <a:pPr eaLnBrk="1" hangingPunct="1">
              <a:spcBef>
                <a:spcPct val="50000"/>
              </a:spcBef>
              <a:buClrTx/>
              <a:buFontTx/>
              <a:buNone/>
            </a:pPr>
            <a:r>
              <a:rPr kumimoji="1" lang="en-US" altLang="zh-CN" sz="1400" dirty="0"/>
              <a:t>}  // </a:t>
            </a:r>
            <a:r>
              <a:rPr kumimoji="1" lang="en-US" altLang="zh-CN" sz="1400" dirty="0" err="1"/>
              <a:t>get_next</a:t>
            </a:r>
            <a:endParaRPr kumimoji="1" lang="en-US" altLang="zh-CN" sz="1400" dirty="0"/>
          </a:p>
        </p:txBody>
      </p:sp>
      <p:sp>
        <p:nvSpPr>
          <p:cNvPr id="62469" name="Rectangle 5"/>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62470" name="Rectangle 6"/>
          <p:cNvSpPr>
            <a:spLocks noChangeArrowheads="1"/>
          </p:cNvSpPr>
          <p:nvPr/>
        </p:nvSpPr>
        <p:spPr bwMode="auto">
          <a:xfrm>
            <a:off x="0" y="1323975"/>
            <a:ext cx="8686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NEXT[j] </a:t>
            </a:r>
            <a:r>
              <a:rPr kumimoji="1" lang="zh-CN" altLang="zh-CN" sz="1600" b="1">
                <a:solidFill>
                  <a:schemeClr val="folHlink"/>
                </a:solidFill>
              </a:rPr>
              <a:t>函数值的求法</a:t>
            </a:r>
            <a:r>
              <a:rPr kumimoji="1" lang="zh-CN" altLang="en-US" sz="1600" b="1">
                <a:solidFill>
                  <a:schemeClr val="folHlink"/>
                </a:solidFill>
              </a:rPr>
              <a:t>：</a:t>
            </a:r>
            <a:endParaRPr kumimoji="1" lang="zh-CN" altLang="en-US" sz="2000" b="1">
              <a:solidFill>
                <a:schemeClr val="folHlink"/>
              </a:solidFill>
            </a:endParaRPr>
          </a:p>
        </p:txBody>
      </p:sp>
      <p:sp>
        <p:nvSpPr>
          <p:cNvPr id="62471" name="Text Box 7"/>
          <p:cNvSpPr txBox="1">
            <a:spLocks noChangeArrowheads="1"/>
          </p:cNvSpPr>
          <p:nvPr/>
        </p:nvSpPr>
        <p:spPr bwMode="auto">
          <a:xfrm>
            <a:off x="685800" y="1905000"/>
            <a:ext cx="3657600" cy="327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1</a:t>
            </a:r>
            <a:r>
              <a:rPr kumimoji="1" lang="zh-CN" altLang="en-US" sz="1600" b="1"/>
              <a:t>、由定义，</a:t>
            </a:r>
            <a:r>
              <a:rPr kumimoji="1" lang="en-US" altLang="zh-CN" sz="1600" b="1"/>
              <a:t>next[1] = 0</a:t>
            </a:r>
          </a:p>
          <a:p>
            <a:pPr eaLnBrk="1" hangingPunct="1">
              <a:spcBef>
                <a:spcPct val="50000"/>
              </a:spcBef>
              <a:buClrTx/>
              <a:buFontTx/>
              <a:buNone/>
            </a:pPr>
            <a:r>
              <a:rPr kumimoji="1" lang="en-US" altLang="zh-CN" sz="1600" b="1"/>
              <a:t>2</a:t>
            </a:r>
            <a:r>
              <a:rPr kumimoji="1" lang="zh-CN" altLang="en-US" sz="1600" b="1"/>
              <a:t>、</a:t>
            </a:r>
            <a:r>
              <a:rPr kumimoji="1" lang="zh-CN" altLang="zh-CN" sz="1600" b="1"/>
              <a:t>若</a:t>
            </a:r>
            <a:r>
              <a:rPr kumimoji="1" lang="en-US" altLang="zh-CN" sz="1600" b="1"/>
              <a:t>next[j] = k </a:t>
            </a:r>
            <a:r>
              <a:rPr kumimoji="1" lang="zh-CN" altLang="en-US" sz="1600" b="1"/>
              <a:t>，</a:t>
            </a:r>
            <a:r>
              <a:rPr kumimoji="1" lang="zh-CN" altLang="zh-CN" sz="1600" b="1"/>
              <a:t>求 </a:t>
            </a:r>
            <a:r>
              <a:rPr kumimoji="1" lang="en-US" altLang="zh-CN" sz="1600" b="1"/>
              <a:t>next[j+1] = ?</a:t>
            </a:r>
          </a:p>
          <a:p>
            <a:pPr eaLnBrk="1" hangingPunct="1">
              <a:spcBef>
                <a:spcPct val="50000"/>
              </a:spcBef>
              <a:buClrTx/>
              <a:buFontTx/>
              <a:buNone/>
            </a:pPr>
            <a:r>
              <a:rPr kumimoji="1" lang="en-US" altLang="zh-CN" sz="1600" b="1"/>
              <a:t>      </a:t>
            </a:r>
            <a:r>
              <a:rPr kumimoji="1" lang="zh-CN" altLang="zh-CN" sz="1600" b="1"/>
              <a:t>由已知可得：</a:t>
            </a:r>
          </a:p>
          <a:p>
            <a:pPr eaLnBrk="1" hangingPunct="1">
              <a:spcBef>
                <a:spcPct val="50000"/>
              </a:spcBef>
              <a:buClrTx/>
              <a:buFontTx/>
              <a:buNone/>
            </a:pPr>
            <a:r>
              <a:rPr kumimoji="1" lang="zh-CN" altLang="zh-CN" sz="1600" b="1"/>
              <a:t>      </a:t>
            </a:r>
            <a:r>
              <a:rPr kumimoji="1" lang="en-US" altLang="zh-CN" sz="1600" b="1"/>
              <a:t>P</a:t>
            </a:r>
            <a:r>
              <a:rPr kumimoji="1" lang="en-US" altLang="zh-CN" sz="1600" b="1" baseline="-15000"/>
              <a:t>1</a:t>
            </a:r>
            <a:r>
              <a:rPr kumimoji="1" lang="en-US" altLang="zh-CN" sz="1600" b="1"/>
              <a:t>P</a:t>
            </a:r>
            <a:r>
              <a:rPr kumimoji="1" lang="en-US" altLang="zh-CN" sz="1600" b="1" baseline="-15000"/>
              <a:t>2</a:t>
            </a:r>
            <a:r>
              <a:rPr kumimoji="1" lang="en-US" altLang="zh-CN" sz="1600" b="1"/>
              <a:t>… P</a:t>
            </a:r>
            <a:r>
              <a:rPr kumimoji="1" lang="en-US" altLang="zh-CN" sz="1600" b="1" baseline="-15000"/>
              <a:t>k-1</a:t>
            </a:r>
            <a:r>
              <a:rPr kumimoji="1" lang="en-US" altLang="zh-CN" sz="1600" b="1"/>
              <a:t>= P</a:t>
            </a:r>
            <a:r>
              <a:rPr kumimoji="1" lang="en-US" altLang="zh-CN" sz="1600" b="1" baseline="-15000"/>
              <a:t>j-k+1</a:t>
            </a:r>
            <a:r>
              <a:rPr kumimoji="1" lang="en-US" altLang="zh-CN" sz="1600" b="1"/>
              <a:t>P</a:t>
            </a:r>
            <a:r>
              <a:rPr kumimoji="1" lang="en-US" altLang="zh-CN" sz="1600" b="1" baseline="-15000"/>
              <a:t>j-k+2</a:t>
            </a:r>
            <a:r>
              <a:rPr kumimoji="1" lang="en-US" altLang="zh-CN" sz="1600" b="1"/>
              <a:t>…P</a:t>
            </a:r>
            <a:r>
              <a:rPr kumimoji="1" lang="en-US" altLang="zh-CN" sz="1600" b="1" baseline="-15000"/>
              <a:t>j </a:t>
            </a:r>
          </a:p>
          <a:p>
            <a:pPr eaLnBrk="1" hangingPunct="1">
              <a:spcBef>
                <a:spcPct val="50000"/>
              </a:spcBef>
              <a:buClrTx/>
              <a:buFontTx/>
              <a:buNone/>
            </a:pPr>
            <a:r>
              <a:rPr kumimoji="1" lang="en-US" altLang="zh-CN" sz="1600" b="1" baseline="-15000"/>
              <a:t>     </a:t>
            </a:r>
            <a:r>
              <a:rPr kumimoji="1" lang="en-US" altLang="zh-CN" sz="1600" b="1"/>
              <a:t>①</a:t>
            </a:r>
            <a:r>
              <a:rPr kumimoji="1" lang="zh-CN" altLang="en-US" sz="1600" b="1"/>
              <a:t> </a:t>
            </a:r>
            <a:r>
              <a:rPr kumimoji="1" lang="zh-CN" altLang="zh-CN" sz="1600" b="1"/>
              <a:t>若 </a:t>
            </a:r>
            <a:r>
              <a:rPr kumimoji="1" lang="en-US" altLang="zh-CN" sz="1600" b="1"/>
              <a:t>P</a:t>
            </a:r>
            <a:r>
              <a:rPr kumimoji="1" lang="en-US" altLang="zh-CN" sz="1600" b="1" baseline="-15000"/>
              <a:t>k = </a:t>
            </a:r>
            <a:r>
              <a:rPr kumimoji="1" lang="en-US" altLang="zh-CN" sz="1600" b="1"/>
              <a:t>P</a:t>
            </a:r>
            <a:r>
              <a:rPr kumimoji="1" lang="en-US" altLang="zh-CN" sz="1600" b="1" baseline="-15000"/>
              <a:t>j</a:t>
            </a:r>
            <a:r>
              <a:rPr kumimoji="1" lang="en-US" altLang="zh-CN" sz="1600" b="1"/>
              <a:t> </a:t>
            </a:r>
            <a:r>
              <a:rPr kumimoji="1" lang="zh-CN" altLang="en-US" sz="1600" b="1"/>
              <a:t>；</a:t>
            </a:r>
            <a:r>
              <a:rPr kumimoji="1" lang="zh-CN" altLang="zh-CN" sz="1600" b="1"/>
              <a:t>则</a:t>
            </a:r>
          </a:p>
          <a:p>
            <a:pPr eaLnBrk="1" hangingPunct="1">
              <a:spcBef>
                <a:spcPct val="50000"/>
              </a:spcBef>
              <a:buClrTx/>
              <a:buFontTx/>
              <a:buNone/>
            </a:pPr>
            <a:r>
              <a:rPr kumimoji="1" lang="zh-CN" altLang="zh-CN" sz="1600" b="1"/>
              <a:t>     </a:t>
            </a:r>
            <a:r>
              <a:rPr kumimoji="1" lang="en-US" altLang="zh-CN" sz="1600" b="1"/>
              <a:t>P</a:t>
            </a:r>
            <a:r>
              <a:rPr kumimoji="1" lang="en-US" altLang="zh-CN" sz="1600" b="1" baseline="-15000"/>
              <a:t>1</a:t>
            </a:r>
            <a:r>
              <a:rPr kumimoji="1" lang="en-US" altLang="zh-CN" sz="1600" b="1"/>
              <a:t>P</a:t>
            </a:r>
            <a:r>
              <a:rPr kumimoji="1" lang="en-US" altLang="zh-CN" sz="1600" b="1" baseline="-15000"/>
              <a:t>2</a:t>
            </a:r>
            <a:r>
              <a:rPr kumimoji="1" lang="en-US" altLang="zh-CN" sz="1600" b="1"/>
              <a:t>… P</a:t>
            </a:r>
            <a:r>
              <a:rPr kumimoji="1" lang="en-US" altLang="zh-CN" sz="1600" b="1" baseline="-15000"/>
              <a:t>k-1 </a:t>
            </a:r>
            <a:r>
              <a:rPr kumimoji="1" lang="en-US" altLang="zh-CN" sz="1600" b="1"/>
              <a:t>P</a:t>
            </a:r>
            <a:r>
              <a:rPr kumimoji="1" lang="en-US" altLang="zh-CN" sz="1600" b="1" baseline="-15000"/>
              <a:t>k</a:t>
            </a:r>
            <a:r>
              <a:rPr kumimoji="1" lang="en-US" altLang="zh-CN" sz="1600" b="1"/>
              <a:t>=P</a:t>
            </a:r>
            <a:r>
              <a:rPr kumimoji="1" lang="en-US" altLang="zh-CN" sz="1600" b="1" baseline="-15000"/>
              <a:t>j-k+1</a:t>
            </a:r>
            <a:r>
              <a:rPr kumimoji="1" lang="en-US" altLang="zh-CN" sz="1600" b="1"/>
              <a:t>P</a:t>
            </a:r>
            <a:r>
              <a:rPr kumimoji="1" lang="en-US" altLang="zh-CN" sz="1600" b="1" baseline="-15000"/>
              <a:t>j-k+2</a:t>
            </a:r>
            <a:r>
              <a:rPr kumimoji="1" lang="en-US" altLang="zh-CN" sz="1600" b="1"/>
              <a:t>…P</a:t>
            </a:r>
            <a:r>
              <a:rPr kumimoji="1" lang="en-US" altLang="zh-CN" sz="1600" b="1" baseline="-15000"/>
              <a:t>j </a:t>
            </a:r>
            <a:r>
              <a:rPr kumimoji="1" lang="en-US" altLang="zh-CN" sz="1600" b="1"/>
              <a:t>P</a:t>
            </a:r>
            <a:r>
              <a:rPr kumimoji="1" lang="en-US" altLang="zh-CN" sz="1600" b="1" baseline="-15000"/>
              <a:t>j+1</a:t>
            </a:r>
          </a:p>
          <a:p>
            <a:pPr eaLnBrk="1" hangingPunct="1">
              <a:spcBef>
                <a:spcPct val="50000"/>
              </a:spcBef>
              <a:buClrTx/>
              <a:buFontTx/>
              <a:buNone/>
            </a:pPr>
            <a:r>
              <a:rPr kumimoji="1" lang="en-US" altLang="zh-CN" sz="1600" b="1" baseline="-15000"/>
              <a:t>        </a:t>
            </a:r>
            <a:r>
              <a:rPr kumimoji="1" lang="zh-CN" altLang="zh-CN" sz="1600" b="1"/>
              <a:t>所以， </a:t>
            </a:r>
            <a:r>
              <a:rPr kumimoji="1" lang="en-US" altLang="zh-CN" sz="1600" b="1"/>
              <a:t>next[j+1] = k +1</a:t>
            </a:r>
          </a:p>
          <a:p>
            <a:pPr eaLnBrk="1" hangingPunct="1">
              <a:spcBef>
                <a:spcPct val="50000"/>
              </a:spcBef>
              <a:buClrTx/>
              <a:buFontTx/>
              <a:buNone/>
            </a:pPr>
            <a:r>
              <a:rPr kumimoji="1" lang="en-US" altLang="zh-CN" sz="1600" b="1"/>
              <a:t>   ②</a:t>
            </a:r>
            <a:r>
              <a:rPr kumimoji="1" lang="zh-CN" altLang="en-US" sz="1600" b="1"/>
              <a:t> </a:t>
            </a:r>
            <a:r>
              <a:rPr kumimoji="1" lang="zh-CN" altLang="zh-CN" sz="1600" b="1"/>
              <a:t>若 </a:t>
            </a:r>
            <a:r>
              <a:rPr kumimoji="1" lang="en-US" altLang="zh-CN" sz="1600" b="1"/>
              <a:t>P</a:t>
            </a:r>
            <a:r>
              <a:rPr kumimoji="1" lang="en-US" altLang="zh-CN" sz="1600" b="1" baseline="-15000"/>
              <a:t>k  </a:t>
            </a:r>
            <a:r>
              <a:rPr kumimoji="1" lang="en-US" altLang="zh-CN" sz="1600" b="1"/>
              <a:t>!=</a:t>
            </a:r>
            <a:r>
              <a:rPr kumimoji="1" lang="en-US" altLang="zh-CN" sz="1600" b="1" baseline="-15000"/>
              <a:t> </a:t>
            </a:r>
            <a:r>
              <a:rPr kumimoji="1" lang="en-US" altLang="zh-CN" sz="1600" b="1"/>
              <a:t>P</a:t>
            </a:r>
            <a:r>
              <a:rPr kumimoji="1" lang="en-US" altLang="zh-CN" sz="1600" b="1" baseline="-15000"/>
              <a:t>j</a:t>
            </a:r>
            <a:r>
              <a:rPr kumimoji="1" lang="en-US" altLang="zh-CN" sz="1600" b="1"/>
              <a:t> </a:t>
            </a:r>
            <a:r>
              <a:rPr kumimoji="1" lang="zh-CN" altLang="en-US" sz="1600" b="1"/>
              <a:t>；</a:t>
            </a:r>
            <a:r>
              <a:rPr kumimoji="1" lang="zh-CN" altLang="zh-CN" sz="1600" b="1"/>
              <a:t>不得认为</a:t>
            </a:r>
          </a:p>
          <a:p>
            <a:pPr eaLnBrk="1" hangingPunct="1">
              <a:spcBef>
                <a:spcPct val="50000"/>
              </a:spcBef>
              <a:buClrTx/>
              <a:buFontTx/>
              <a:buNone/>
            </a:pPr>
            <a:r>
              <a:rPr kumimoji="1" lang="zh-CN" altLang="zh-CN" sz="1600" b="1"/>
              <a:t>     </a:t>
            </a:r>
            <a:r>
              <a:rPr kumimoji="1" lang="en-US" altLang="zh-CN" sz="1600" b="1"/>
              <a:t>next[j+1] = 1 </a:t>
            </a:r>
            <a:r>
              <a:rPr kumimoji="1" lang="zh-CN" altLang="en-US" sz="1600" b="1"/>
              <a:t>；</a:t>
            </a:r>
            <a:r>
              <a:rPr kumimoji="1" lang="zh-CN" altLang="zh-CN" sz="1600" b="1"/>
              <a:t>参见下述例子：</a:t>
            </a:r>
            <a:endParaRPr kumimoji="1" lang="zh-CN" altLang="en-US" sz="1600" b="1"/>
          </a:p>
        </p:txBody>
      </p:sp>
      <p:sp>
        <p:nvSpPr>
          <p:cNvPr id="62472" name="Rectangle 8"/>
          <p:cNvSpPr>
            <a:spLocks noChangeArrowheads="1"/>
          </p:cNvSpPr>
          <p:nvPr/>
        </p:nvSpPr>
        <p:spPr bwMode="auto">
          <a:xfrm>
            <a:off x="0" y="5562600"/>
            <a:ext cx="6477000" cy="4587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         P=abcabdabcabcwabcabdabcabdx</a:t>
            </a:r>
          </a:p>
          <a:p>
            <a:pPr lvl="1" eaLnBrk="1" hangingPunct="1">
              <a:lnSpc>
                <a:spcPct val="0"/>
              </a:lnSpc>
              <a:spcBef>
                <a:spcPct val="50000"/>
              </a:spcBef>
              <a:buClrTx/>
              <a:buFontTx/>
              <a:buNone/>
            </a:pPr>
            <a:r>
              <a:rPr kumimoji="1" lang="en-US" altLang="zh-CN" sz="1400" b="1"/>
              <a:t>                                          6</a:t>
            </a:r>
            <a:r>
              <a:rPr kumimoji="1" lang="en-US" altLang="zh-CN" sz="1600" b="1"/>
              <a:t>                         </a:t>
            </a:r>
            <a:r>
              <a:rPr kumimoji="1" lang="en-US" altLang="zh-CN" sz="1400" b="1"/>
              <a:t>12?</a:t>
            </a:r>
            <a:endParaRPr kumimoji="1" lang="en-US" altLang="zh-CN" sz="1600" b="1">
              <a:solidFill>
                <a:schemeClr val="folHlink"/>
              </a:solidFill>
            </a:endParaRPr>
          </a:p>
        </p:txBody>
      </p:sp>
      <p:sp>
        <p:nvSpPr>
          <p:cNvPr id="62473" name="AutoShape 9"/>
          <p:cNvSpPr>
            <a:spLocks noChangeArrowheads="1"/>
          </p:cNvSpPr>
          <p:nvPr/>
        </p:nvSpPr>
        <p:spPr bwMode="auto">
          <a:xfrm rot="-2258115">
            <a:off x="4114800" y="5334000"/>
            <a:ext cx="76200" cy="381000"/>
          </a:xfrm>
          <a:prstGeom prst="downArrow">
            <a:avLst>
              <a:gd name="adj1" fmla="val 50000"/>
              <a:gd name="adj2" fmla="val 125000"/>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2474" name="AutoShape 10"/>
          <p:cNvSpPr>
            <a:spLocks noChangeArrowheads="1"/>
          </p:cNvSpPr>
          <p:nvPr/>
        </p:nvSpPr>
        <p:spPr bwMode="auto">
          <a:xfrm rot="2800344">
            <a:off x="4495800" y="5410200"/>
            <a:ext cx="76200" cy="381000"/>
          </a:xfrm>
          <a:prstGeom prst="downArrow">
            <a:avLst>
              <a:gd name="adj1" fmla="val 50000"/>
              <a:gd name="adj2" fmla="val 125000"/>
            </a:avLst>
          </a:prstGeom>
          <a:solidFill>
            <a:schemeClr val="fo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2475" name="Text Box 11"/>
          <p:cNvSpPr txBox="1">
            <a:spLocks noChangeArrowheads="1"/>
          </p:cNvSpPr>
          <p:nvPr/>
        </p:nvSpPr>
        <p:spPr bwMode="auto">
          <a:xfrm>
            <a:off x="2743200" y="5105400"/>
            <a:ext cx="1524000" cy="3460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solidFill>
                  <a:schemeClr val="folHlink"/>
                </a:solidFill>
              </a:rPr>
              <a:t>next[j]=12</a:t>
            </a:r>
            <a:r>
              <a:rPr kumimoji="1" lang="zh-CN" altLang="zh-CN" sz="1600" b="1">
                <a:solidFill>
                  <a:schemeClr val="folHlink"/>
                </a:solidFill>
              </a:rPr>
              <a:t>且</a:t>
            </a:r>
            <a:r>
              <a:rPr kumimoji="1" lang="en-US" altLang="zh-CN" sz="1600" b="1">
                <a:solidFill>
                  <a:schemeClr val="folHlink"/>
                </a:solidFill>
              </a:rPr>
              <a:t>j</a:t>
            </a:r>
          </a:p>
        </p:txBody>
      </p:sp>
      <p:sp>
        <p:nvSpPr>
          <p:cNvPr id="62476" name="Text Box 12"/>
          <p:cNvSpPr txBox="1">
            <a:spLocks noChangeArrowheads="1"/>
          </p:cNvSpPr>
          <p:nvPr/>
        </p:nvSpPr>
        <p:spPr bwMode="auto">
          <a:xfrm>
            <a:off x="4648200" y="5257800"/>
            <a:ext cx="1752600" cy="34607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solidFill>
                  <a:schemeClr val="folHlink"/>
                </a:solidFill>
              </a:rPr>
              <a:t>j+1 </a:t>
            </a:r>
            <a:r>
              <a:rPr kumimoji="1" lang="zh-CN" altLang="zh-CN" sz="1600" b="1">
                <a:solidFill>
                  <a:schemeClr val="folHlink"/>
                </a:solidFill>
              </a:rPr>
              <a:t>求 </a:t>
            </a:r>
            <a:r>
              <a:rPr kumimoji="1" lang="en-US" altLang="zh-CN" sz="1600" b="1">
                <a:solidFill>
                  <a:schemeClr val="folHlink"/>
                </a:solidFill>
              </a:rPr>
              <a:t>next[j+1]</a:t>
            </a:r>
            <a:r>
              <a:rPr kumimoji="1" lang="en-US" altLang="zh-CN" sz="1600" b="1"/>
              <a:t> </a:t>
            </a:r>
          </a:p>
        </p:txBody>
      </p:sp>
      <p:sp>
        <p:nvSpPr>
          <p:cNvPr id="62477" name="Line 13"/>
          <p:cNvSpPr>
            <a:spLocks noChangeShapeType="1"/>
          </p:cNvSpPr>
          <p:nvPr/>
        </p:nvSpPr>
        <p:spPr bwMode="auto">
          <a:xfrm>
            <a:off x="2895600" y="5867400"/>
            <a:ext cx="1295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8" name="Line 14"/>
          <p:cNvSpPr>
            <a:spLocks noChangeShapeType="1"/>
          </p:cNvSpPr>
          <p:nvPr/>
        </p:nvSpPr>
        <p:spPr bwMode="auto">
          <a:xfrm>
            <a:off x="1295400" y="5867400"/>
            <a:ext cx="12954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9" name="Freeform 15"/>
          <p:cNvSpPr>
            <a:spLocks/>
          </p:cNvSpPr>
          <p:nvPr/>
        </p:nvSpPr>
        <p:spPr bwMode="auto">
          <a:xfrm>
            <a:off x="2692400" y="5842000"/>
            <a:ext cx="1552575" cy="469900"/>
          </a:xfrm>
          <a:custGeom>
            <a:avLst/>
            <a:gdLst>
              <a:gd name="T0" fmla="*/ 2147483646 w 978"/>
              <a:gd name="T1" fmla="*/ 2147483646 h 296"/>
              <a:gd name="T2" fmla="*/ 2147483646 w 978"/>
              <a:gd name="T3" fmla="*/ 2147483646 h 296"/>
              <a:gd name="T4" fmla="*/ 2147483646 w 978"/>
              <a:gd name="T5" fmla="*/ 2147483646 h 296"/>
              <a:gd name="T6" fmla="*/ 2147483646 w 978"/>
              <a:gd name="T7" fmla="*/ 2147483646 h 296"/>
              <a:gd name="T8" fmla="*/ 2147483646 w 978"/>
              <a:gd name="T9" fmla="*/ 2147483646 h 296"/>
              <a:gd name="T10" fmla="*/ 2147483646 w 978"/>
              <a:gd name="T11" fmla="*/ 2147483646 h 296"/>
              <a:gd name="T12" fmla="*/ 2147483646 w 978"/>
              <a:gd name="T13" fmla="*/ 2147483646 h 296"/>
              <a:gd name="T14" fmla="*/ 2147483646 w 978"/>
              <a:gd name="T15" fmla="*/ 2147483646 h 296"/>
              <a:gd name="T16" fmla="*/ 2147483646 w 978"/>
              <a:gd name="T17" fmla="*/ 2147483646 h 296"/>
              <a:gd name="T18" fmla="*/ 2147483646 w 978"/>
              <a:gd name="T19" fmla="*/ 2147483646 h 296"/>
              <a:gd name="T20" fmla="*/ 2147483646 w 978"/>
              <a:gd name="T21" fmla="*/ 2147483646 h 296"/>
              <a:gd name="T22" fmla="*/ 2147483646 w 978"/>
              <a:gd name="T23" fmla="*/ 2147483646 h 296"/>
              <a:gd name="T24" fmla="*/ 2147483646 w 978"/>
              <a:gd name="T25" fmla="*/ 2147483646 h 296"/>
              <a:gd name="T26" fmla="*/ 2147483646 w 978"/>
              <a:gd name="T27" fmla="*/ 2147483646 h 296"/>
              <a:gd name="T28" fmla="*/ 2147483646 w 978"/>
              <a:gd name="T29" fmla="*/ 2147483646 h 296"/>
              <a:gd name="T30" fmla="*/ 0 w 978"/>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8" h="296">
                <a:moveTo>
                  <a:pt x="976" y="16"/>
                </a:moveTo>
                <a:cubicBezTo>
                  <a:pt x="973" y="69"/>
                  <a:pt x="978" y="124"/>
                  <a:pt x="968" y="176"/>
                </a:cubicBezTo>
                <a:cubicBezTo>
                  <a:pt x="954" y="248"/>
                  <a:pt x="844" y="287"/>
                  <a:pt x="784" y="296"/>
                </a:cubicBezTo>
                <a:cubicBezTo>
                  <a:pt x="760" y="294"/>
                  <a:pt x="627" y="286"/>
                  <a:pt x="592" y="280"/>
                </a:cubicBezTo>
                <a:cubicBezTo>
                  <a:pt x="570" y="276"/>
                  <a:pt x="549" y="269"/>
                  <a:pt x="528" y="264"/>
                </a:cubicBezTo>
                <a:cubicBezTo>
                  <a:pt x="517" y="261"/>
                  <a:pt x="496" y="256"/>
                  <a:pt x="496" y="256"/>
                </a:cubicBezTo>
                <a:cubicBezTo>
                  <a:pt x="429" y="212"/>
                  <a:pt x="413" y="195"/>
                  <a:pt x="336" y="176"/>
                </a:cubicBezTo>
                <a:cubicBezTo>
                  <a:pt x="325" y="173"/>
                  <a:pt x="314" y="171"/>
                  <a:pt x="304" y="168"/>
                </a:cubicBezTo>
                <a:cubicBezTo>
                  <a:pt x="288" y="163"/>
                  <a:pt x="256" y="152"/>
                  <a:pt x="256" y="152"/>
                </a:cubicBezTo>
                <a:cubicBezTo>
                  <a:pt x="245" y="144"/>
                  <a:pt x="236" y="134"/>
                  <a:pt x="224" y="128"/>
                </a:cubicBezTo>
                <a:cubicBezTo>
                  <a:pt x="214" y="123"/>
                  <a:pt x="202" y="125"/>
                  <a:pt x="192" y="120"/>
                </a:cubicBezTo>
                <a:cubicBezTo>
                  <a:pt x="108" y="72"/>
                  <a:pt x="219" y="113"/>
                  <a:pt x="144" y="88"/>
                </a:cubicBezTo>
                <a:lnTo>
                  <a:pt x="72" y="48"/>
                </a:lnTo>
                <a:cubicBezTo>
                  <a:pt x="72" y="48"/>
                  <a:pt x="72" y="48"/>
                  <a:pt x="72" y="48"/>
                </a:cubicBezTo>
                <a:cubicBezTo>
                  <a:pt x="56" y="37"/>
                  <a:pt x="40" y="27"/>
                  <a:pt x="24" y="16"/>
                </a:cubicBezTo>
                <a:cubicBezTo>
                  <a:pt x="16" y="11"/>
                  <a:pt x="0" y="0"/>
                  <a:pt x="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0" name="Freeform 16"/>
          <p:cNvSpPr>
            <a:spLocks/>
          </p:cNvSpPr>
          <p:nvPr/>
        </p:nvSpPr>
        <p:spPr bwMode="auto">
          <a:xfrm>
            <a:off x="1914525" y="5791200"/>
            <a:ext cx="765175" cy="304800"/>
          </a:xfrm>
          <a:custGeom>
            <a:avLst/>
            <a:gdLst>
              <a:gd name="T0" fmla="*/ 2147483646 w 482"/>
              <a:gd name="T1" fmla="*/ 2147483646 h 192"/>
              <a:gd name="T2" fmla="*/ 2147483646 w 482"/>
              <a:gd name="T3" fmla="*/ 2147483646 h 192"/>
              <a:gd name="T4" fmla="*/ 2147483646 w 482"/>
              <a:gd name="T5" fmla="*/ 2147483646 h 192"/>
              <a:gd name="T6" fmla="*/ 2147483646 w 482"/>
              <a:gd name="T7" fmla="*/ 2147483646 h 192"/>
              <a:gd name="T8" fmla="*/ 2147483646 w 482"/>
              <a:gd name="T9" fmla="*/ 0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192">
                <a:moveTo>
                  <a:pt x="482" y="32"/>
                </a:moveTo>
                <a:cubicBezTo>
                  <a:pt x="473" y="96"/>
                  <a:pt x="464" y="171"/>
                  <a:pt x="386" y="184"/>
                </a:cubicBezTo>
                <a:cubicBezTo>
                  <a:pt x="362" y="188"/>
                  <a:pt x="338" y="189"/>
                  <a:pt x="314" y="192"/>
                </a:cubicBezTo>
                <a:cubicBezTo>
                  <a:pt x="169" y="179"/>
                  <a:pt x="93" y="181"/>
                  <a:pt x="10" y="56"/>
                </a:cubicBezTo>
                <a:cubicBezTo>
                  <a:pt x="0" y="40"/>
                  <a:pt x="10" y="19"/>
                  <a:pt x="10" y="0"/>
                </a:cubicBezTo>
              </a:path>
            </a:pathLst>
          </a:custGeom>
          <a:noFill/>
          <a:ln w="38100"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1" name="Rectangle 17"/>
          <p:cNvSpPr>
            <a:spLocks noChangeArrowheads="1"/>
          </p:cNvSpPr>
          <p:nvPr/>
        </p:nvSpPr>
        <p:spPr bwMode="auto">
          <a:xfrm>
            <a:off x="0" y="6399213"/>
            <a:ext cx="67056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        </a:t>
            </a:r>
            <a:r>
              <a:rPr kumimoji="1" lang="zh-CN" altLang="en-US" sz="1600" b="1"/>
              <a:t>虽然 </a:t>
            </a:r>
            <a:r>
              <a:rPr kumimoji="1" lang="en-US" altLang="zh-CN" sz="1600" b="1"/>
              <a:t>P</a:t>
            </a:r>
            <a:r>
              <a:rPr kumimoji="1" lang="en-US" altLang="zh-CN" sz="1600" b="1" baseline="-15000"/>
              <a:t>12  </a:t>
            </a:r>
            <a:r>
              <a:rPr kumimoji="1" lang="en-US" altLang="zh-CN" sz="1600" b="1"/>
              <a:t>!=</a:t>
            </a:r>
            <a:r>
              <a:rPr kumimoji="1" lang="en-US" altLang="zh-CN" sz="1600" b="1" baseline="-15000"/>
              <a:t> </a:t>
            </a:r>
            <a:r>
              <a:rPr kumimoji="1" lang="en-US" altLang="zh-CN" sz="1600" b="1"/>
              <a:t>P</a:t>
            </a:r>
            <a:r>
              <a:rPr kumimoji="1" lang="en-US" altLang="zh-CN" sz="1600" b="1" baseline="-15000"/>
              <a:t>j</a:t>
            </a:r>
            <a:r>
              <a:rPr kumimoji="1" lang="en-US" altLang="zh-CN" sz="1600" b="1"/>
              <a:t> </a:t>
            </a:r>
            <a:r>
              <a:rPr kumimoji="1" lang="zh-CN" altLang="en-US" sz="1600" b="1"/>
              <a:t>，</a:t>
            </a:r>
            <a:r>
              <a:rPr kumimoji="1" lang="zh-CN" altLang="zh-CN" sz="1600" b="1"/>
              <a:t>但</a:t>
            </a:r>
            <a:r>
              <a:rPr kumimoji="1" lang="en-US" altLang="zh-CN" sz="1600" b="1"/>
              <a:t>P</a:t>
            </a:r>
            <a:r>
              <a:rPr kumimoji="1" lang="en-US" altLang="zh-CN" sz="1600" b="1" baseline="-15000"/>
              <a:t>1</a:t>
            </a:r>
            <a:r>
              <a:rPr kumimoji="1" lang="en-US" altLang="zh-CN" sz="1600" b="1"/>
              <a:t>P</a:t>
            </a:r>
            <a:r>
              <a:rPr kumimoji="1" lang="en-US" altLang="zh-CN" sz="1600" b="1" baseline="-15000"/>
              <a:t>2</a:t>
            </a:r>
            <a:r>
              <a:rPr kumimoji="1" lang="en-US" altLang="zh-CN" sz="1600" b="1"/>
              <a:t>… P</a:t>
            </a:r>
            <a:r>
              <a:rPr kumimoji="1" lang="en-US" altLang="zh-CN" sz="1600" b="1" baseline="-15000"/>
              <a:t>6</a:t>
            </a:r>
            <a:r>
              <a:rPr kumimoji="1" lang="en-US" altLang="zh-CN" sz="1600" b="1"/>
              <a:t>= P</a:t>
            </a:r>
            <a:r>
              <a:rPr kumimoji="1" lang="en-US" altLang="zh-CN" sz="1600" b="1" baseline="-15000"/>
              <a:t>j-5</a:t>
            </a:r>
            <a:r>
              <a:rPr kumimoji="1" lang="en-US" altLang="zh-CN" sz="1600" b="1"/>
              <a:t>P</a:t>
            </a:r>
            <a:r>
              <a:rPr kumimoji="1" lang="en-US" altLang="zh-CN" sz="1600" b="1" baseline="-15000"/>
              <a:t>j-4</a:t>
            </a:r>
            <a:r>
              <a:rPr kumimoji="1" lang="en-US" altLang="zh-CN" sz="1600" b="1"/>
              <a:t>…P</a:t>
            </a:r>
            <a:r>
              <a:rPr kumimoji="1" lang="en-US" altLang="zh-CN" sz="1600" b="1" baseline="-15000"/>
              <a:t>j </a:t>
            </a:r>
            <a:r>
              <a:rPr kumimoji="1" lang="zh-CN" altLang="zh-CN" sz="1600" b="1"/>
              <a:t>推出：</a:t>
            </a:r>
            <a:r>
              <a:rPr kumimoji="1" lang="en-US" altLang="zh-CN" sz="1600" b="1"/>
              <a:t>next[j+1]=7</a:t>
            </a:r>
            <a:endParaRPr kumimoji="1" lang="en-US" altLang="zh-CN" sz="1600" b="1" baseline="-15000"/>
          </a:p>
        </p:txBody>
      </p:sp>
      <p:grpSp>
        <p:nvGrpSpPr>
          <p:cNvPr id="62482" name="Group 18"/>
          <p:cNvGrpSpPr>
            <a:grpSpLocks/>
          </p:cNvGrpSpPr>
          <p:nvPr/>
        </p:nvGrpSpPr>
        <p:grpSpPr bwMode="auto">
          <a:xfrm>
            <a:off x="5791200" y="3048000"/>
            <a:ext cx="76200" cy="381000"/>
            <a:chOff x="3696" y="672"/>
            <a:chExt cx="48" cy="240"/>
          </a:xfrm>
        </p:grpSpPr>
        <p:sp>
          <p:nvSpPr>
            <p:cNvPr id="62484" name="Line 19"/>
            <p:cNvSpPr>
              <a:spLocks noChangeShapeType="1"/>
            </p:cNvSpPr>
            <p:nvPr/>
          </p:nvSpPr>
          <p:spPr bwMode="auto">
            <a:xfrm>
              <a:off x="3696" y="672"/>
              <a:ext cx="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5" name="Line 20"/>
            <p:cNvSpPr>
              <a:spLocks noChangeShapeType="1"/>
            </p:cNvSpPr>
            <p:nvPr/>
          </p:nvSpPr>
          <p:spPr bwMode="auto">
            <a:xfrm>
              <a:off x="3744" y="672"/>
              <a:ext cx="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48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6250A5F-660A-49BF-8634-256813D47616}" type="datetime10">
              <a:rPr lang="zh-CN" altLang="en-US" sz="1000"/>
              <a:pPr>
                <a:spcBef>
                  <a:spcPct val="0"/>
                </a:spcBef>
                <a:buClrTx/>
                <a:buFontTx/>
                <a:buNone/>
              </a:pPr>
              <a:t>12:06</a:t>
            </a:fld>
            <a:endParaRPr lang="en-US" altLang="zh-CN" sz="10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352800" y="2057400"/>
            <a:ext cx="76200" cy="68580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4515" name="Rectangle 3"/>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64516" name="Freeform 4"/>
          <p:cNvSpPr>
            <a:spLocks/>
          </p:cNvSpPr>
          <p:nvPr/>
        </p:nvSpPr>
        <p:spPr bwMode="auto">
          <a:xfrm>
            <a:off x="1835150" y="3625850"/>
            <a:ext cx="2320925" cy="392113"/>
          </a:xfrm>
          <a:custGeom>
            <a:avLst/>
            <a:gdLst>
              <a:gd name="T0" fmla="*/ 0 w 1462"/>
              <a:gd name="T1" fmla="*/ 0 h 247"/>
              <a:gd name="T2" fmla="*/ 2147483646 w 1462"/>
              <a:gd name="T3" fmla="*/ 2147483646 h 247"/>
              <a:gd name="T4" fmla="*/ 2147483646 w 1462"/>
              <a:gd name="T5" fmla="*/ 2147483646 h 247"/>
              <a:gd name="T6" fmla="*/ 2147483646 w 1462"/>
              <a:gd name="T7" fmla="*/ 2147483646 h 247"/>
              <a:gd name="T8" fmla="*/ 2147483646 w 1462"/>
              <a:gd name="T9" fmla="*/ 2147483646 h 247"/>
              <a:gd name="T10" fmla="*/ 2147483646 w 1462"/>
              <a:gd name="T11" fmla="*/ 2147483646 h 247"/>
              <a:gd name="T12" fmla="*/ 2147483646 w 1462"/>
              <a:gd name="T13" fmla="*/ 2147483646 h 247"/>
              <a:gd name="T14" fmla="*/ 2147483646 w 1462"/>
              <a:gd name="T15" fmla="*/ 2147483646 h 2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2" h="247">
                <a:moveTo>
                  <a:pt x="0" y="0"/>
                </a:moveTo>
                <a:cubicBezTo>
                  <a:pt x="175" y="84"/>
                  <a:pt x="375" y="87"/>
                  <a:pt x="567" y="94"/>
                </a:cubicBezTo>
                <a:cubicBezTo>
                  <a:pt x="628" y="105"/>
                  <a:pt x="689" y="117"/>
                  <a:pt x="749" y="131"/>
                </a:cubicBezTo>
                <a:cubicBezTo>
                  <a:pt x="788" y="140"/>
                  <a:pt x="826" y="158"/>
                  <a:pt x="866" y="160"/>
                </a:cubicBezTo>
                <a:cubicBezTo>
                  <a:pt x="963" y="164"/>
                  <a:pt x="1059" y="165"/>
                  <a:pt x="1156" y="167"/>
                </a:cubicBezTo>
                <a:cubicBezTo>
                  <a:pt x="1209" y="184"/>
                  <a:pt x="1171" y="171"/>
                  <a:pt x="1266" y="218"/>
                </a:cubicBezTo>
                <a:cubicBezTo>
                  <a:pt x="1312" y="241"/>
                  <a:pt x="1367" y="227"/>
                  <a:pt x="1418" y="232"/>
                </a:cubicBezTo>
                <a:cubicBezTo>
                  <a:pt x="1452" y="241"/>
                  <a:pt x="1438" y="236"/>
                  <a:pt x="1462" y="247"/>
                </a:cubicBezTo>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64518" name="Rectangle 6"/>
          <p:cNvSpPr>
            <a:spLocks noChangeArrowheads="1"/>
          </p:cNvSpPr>
          <p:nvPr/>
        </p:nvSpPr>
        <p:spPr bwMode="auto">
          <a:xfrm>
            <a:off x="0" y="1323975"/>
            <a:ext cx="69342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a:solidFill>
                  <a:schemeClr val="folHlink"/>
                </a:solidFill>
              </a:rPr>
              <a:t>  KMP </a:t>
            </a:r>
            <a:r>
              <a:rPr kumimoji="1" lang="zh-CN" altLang="en-US" sz="1600" b="1">
                <a:solidFill>
                  <a:schemeClr val="folHlink"/>
                </a:solidFill>
              </a:rPr>
              <a:t>算法的时间复杂性：</a:t>
            </a:r>
            <a:r>
              <a:rPr kumimoji="1" lang="en-US" altLang="zh-CN" sz="1600" b="1">
                <a:solidFill>
                  <a:schemeClr val="folHlink"/>
                </a:solidFill>
              </a:rPr>
              <a:t>O</a:t>
            </a:r>
            <a:r>
              <a:rPr kumimoji="1" lang="zh-CN" altLang="en-US" sz="1600" b="1">
                <a:solidFill>
                  <a:schemeClr val="folHlink"/>
                </a:solidFill>
              </a:rPr>
              <a:t>（</a:t>
            </a:r>
            <a:r>
              <a:rPr kumimoji="1" lang="en-US" altLang="zh-CN" sz="1600" b="1">
                <a:solidFill>
                  <a:schemeClr val="folHlink"/>
                </a:solidFill>
              </a:rPr>
              <a:t>n+m</a:t>
            </a:r>
            <a:r>
              <a:rPr kumimoji="1" lang="zh-CN" altLang="en-US" sz="1600" b="1">
                <a:solidFill>
                  <a:schemeClr val="folHlink"/>
                </a:solidFill>
              </a:rPr>
              <a:t>）</a:t>
            </a:r>
            <a:r>
              <a:rPr kumimoji="1" lang="en-US" altLang="zh-CN" sz="1600" b="1">
                <a:solidFill>
                  <a:schemeClr val="folHlink"/>
                </a:solidFill>
              </a:rPr>
              <a:t>n:</a:t>
            </a:r>
            <a:r>
              <a:rPr kumimoji="1" lang="zh-CN" altLang="en-US" sz="1600" b="1">
                <a:solidFill>
                  <a:schemeClr val="folHlink"/>
                </a:solidFill>
              </a:rPr>
              <a:t>主串长度，</a:t>
            </a:r>
            <a:r>
              <a:rPr kumimoji="1" lang="en-US" altLang="zh-CN" sz="1600" b="1">
                <a:solidFill>
                  <a:schemeClr val="folHlink"/>
                </a:solidFill>
              </a:rPr>
              <a:t>m:</a:t>
            </a:r>
            <a:r>
              <a:rPr kumimoji="1" lang="zh-CN" altLang="zh-CN" sz="1600" b="1">
                <a:solidFill>
                  <a:schemeClr val="folHlink"/>
                </a:solidFill>
              </a:rPr>
              <a:t>模式长度</a:t>
            </a:r>
            <a:r>
              <a:rPr kumimoji="1" lang="zh-CN" altLang="en-US" sz="1600" b="1">
                <a:solidFill>
                  <a:schemeClr val="folHlink"/>
                </a:solidFill>
              </a:rPr>
              <a:t>。</a:t>
            </a:r>
            <a:endParaRPr kumimoji="1" lang="zh-CN" altLang="en-US" sz="2000" b="1">
              <a:solidFill>
                <a:schemeClr val="folHlink"/>
              </a:solidFill>
            </a:endParaRPr>
          </a:p>
        </p:txBody>
      </p:sp>
      <p:sp>
        <p:nvSpPr>
          <p:cNvPr id="64519" name="Text Box 7"/>
          <p:cNvSpPr txBox="1">
            <a:spLocks noChangeArrowheads="1"/>
          </p:cNvSpPr>
          <p:nvPr/>
        </p:nvSpPr>
        <p:spPr bwMode="auto">
          <a:xfrm>
            <a:off x="457200" y="1828800"/>
            <a:ext cx="6324600" cy="336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zh-CN" sz="1600" b="1"/>
              <a:t>考察例子：</a:t>
            </a:r>
          </a:p>
          <a:p>
            <a:pPr eaLnBrk="1" hangingPunct="1">
              <a:spcBef>
                <a:spcPct val="50000"/>
              </a:spcBef>
              <a:buClrTx/>
              <a:buFontTx/>
              <a:buNone/>
            </a:pPr>
            <a:r>
              <a:rPr kumimoji="1" lang="zh-CN" altLang="zh-CN" sz="1600" b="1"/>
              <a:t>       		</a:t>
            </a:r>
            <a:r>
              <a:rPr kumimoji="1" lang="en-US" altLang="zh-CN" sz="1600" b="1"/>
              <a:t>S</a:t>
            </a:r>
            <a:r>
              <a:rPr kumimoji="1" lang="zh-CN" altLang="en-US" sz="1600" b="1"/>
              <a:t>＝</a:t>
            </a:r>
            <a:r>
              <a:rPr kumimoji="1" lang="en-US" altLang="zh-CN" sz="1600" b="1"/>
              <a:t>abcabcabcdabcdef</a:t>
            </a:r>
          </a:p>
          <a:p>
            <a:pPr eaLnBrk="1" hangingPunct="1">
              <a:lnSpc>
                <a:spcPct val="20000"/>
              </a:lnSpc>
              <a:spcBef>
                <a:spcPct val="50000"/>
              </a:spcBef>
              <a:buClrTx/>
              <a:buFontTx/>
              <a:buNone/>
            </a:pPr>
            <a:r>
              <a:rPr kumimoji="1" lang="en-US" altLang="zh-CN" sz="1600" b="1"/>
              <a:t>       		P</a:t>
            </a:r>
            <a:r>
              <a:rPr kumimoji="1" lang="zh-CN" altLang="en-US" sz="1600" b="1"/>
              <a:t>＝</a:t>
            </a:r>
            <a:r>
              <a:rPr kumimoji="1" lang="en-US" altLang="zh-CN" sz="1600" b="1"/>
              <a:t>abcabd</a:t>
            </a:r>
          </a:p>
          <a:p>
            <a:pPr eaLnBrk="1" hangingPunct="1">
              <a:lnSpc>
                <a:spcPct val="110000"/>
              </a:lnSpc>
              <a:spcBef>
                <a:spcPct val="50000"/>
              </a:spcBef>
              <a:buClrTx/>
              <a:buFontTx/>
              <a:buNone/>
            </a:pPr>
            <a:r>
              <a:rPr kumimoji="1" lang="en-US" altLang="zh-CN" sz="1600" b="1"/>
              <a:t>	1</a:t>
            </a:r>
            <a:r>
              <a:rPr kumimoji="1" lang="zh-CN" altLang="en-US" sz="1600" b="1"/>
              <a:t>、</a:t>
            </a:r>
            <a:r>
              <a:rPr kumimoji="1" lang="zh-CN" altLang="zh-CN" sz="1600" b="1"/>
              <a:t>从 </a:t>
            </a:r>
            <a:r>
              <a:rPr kumimoji="1" lang="en-US" altLang="zh-CN" sz="1600" b="1"/>
              <a:t>S </a:t>
            </a:r>
            <a:r>
              <a:rPr kumimoji="1" lang="zh-CN" altLang="zh-CN" sz="1600" b="1"/>
              <a:t>的指针观察， </a:t>
            </a:r>
            <a:r>
              <a:rPr kumimoji="1" lang="en-US" altLang="zh-CN" sz="1600" b="1"/>
              <a:t>Ii </a:t>
            </a:r>
            <a:r>
              <a:rPr kumimoji="1" lang="zh-CN" altLang="zh-CN" sz="1600" b="1"/>
              <a:t>每右移一次，对应一次比较。因  	      此，最多对应着 </a:t>
            </a:r>
            <a:r>
              <a:rPr kumimoji="1" lang="en-US" altLang="zh-CN" sz="1600" b="1"/>
              <a:t>n </a:t>
            </a:r>
            <a:r>
              <a:rPr kumimoji="1" lang="zh-CN" altLang="zh-CN" sz="1600" b="1"/>
              <a:t>次比较。</a:t>
            </a:r>
          </a:p>
          <a:p>
            <a:pPr eaLnBrk="1" hangingPunct="1">
              <a:lnSpc>
                <a:spcPct val="110000"/>
              </a:lnSpc>
              <a:spcBef>
                <a:spcPct val="50000"/>
              </a:spcBef>
              <a:buClrTx/>
              <a:buFontTx/>
              <a:buNone/>
            </a:pPr>
            <a:r>
              <a:rPr kumimoji="1" lang="zh-CN" altLang="zh-CN" sz="1600" b="1"/>
              <a:t>	2、从模式 </a:t>
            </a:r>
            <a:r>
              <a:rPr kumimoji="1" lang="en-US" altLang="zh-CN" sz="1600" b="1"/>
              <a:t>P </a:t>
            </a:r>
            <a:r>
              <a:rPr kumimoji="1" lang="zh-CN" altLang="zh-CN" sz="1600" b="1"/>
              <a:t>进行考察，当失配时，</a:t>
            </a:r>
            <a:r>
              <a:rPr kumimoji="1" lang="en-US" altLang="zh-CN" sz="1600" b="1"/>
              <a:t>j = next[j]</a:t>
            </a:r>
            <a:r>
              <a:rPr kumimoji="1" lang="zh-CN" altLang="en-US" sz="1600" b="1"/>
              <a:t>。</a:t>
            </a:r>
            <a:r>
              <a:rPr kumimoji="1" lang="zh-CN" altLang="zh-CN" sz="1600" b="1"/>
              <a:t>主串失配</a:t>
            </a:r>
          </a:p>
          <a:p>
            <a:pPr eaLnBrk="1" hangingPunct="1">
              <a:lnSpc>
                <a:spcPct val="60000"/>
              </a:lnSpc>
              <a:spcBef>
                <a:spcPct val="50000"/>
              </a:spcBef>
              <a:buClrTx/>
              <a:buFontTx/>
              <a:buNone/>
            </a:pPr>
            <a:r>
              <a:rPr kumimoji="1" lang="zh-CN" altLang="zh-CN" sz="1600" b="1"/>
              <a:t>                     点 </a:t>
            </a:r>
            <a:r>
              <a:rPr kumimoji="1" lang="en-US" altLang="zh-CN" sz="1600" b="1"/>
              <a:t>S</a:t>
            </a:r>
            <a:r>
              <a:rPr kumimoji="1" lang="en-US" altLang="zh-CN" sz="1600" b="1" baseline="-15000"/>
              <a:t>i</a:t>
            </a:r>
            <a:r>
              <a:rPr kumimoji="1" lang="en-US" altLang="zh-CN" sz="1600" b="1"/>
              <a:t> </a:t>
            </a:r>
            <a:r>
              <a:rPr kumimoji="1" lang="zh-CN" altLang="zh-CN" sz="1600" b="1"/>
              <a:t>又将和 </a:t>
            </a:r>
            <a:r>
              <a:rPr kumimoji="1" lang="en-US" altLang="zh-CN" sz="1600" b="1"/>
              <a:t>P</a:t>
            </a:r>
            <a:r>
              <a:rPr kumimoji="1" lang="en-US" altLang="zh-CN" sz="1600" b="1" baseline="-15000"/>
              <a:t>j </a:t>
            </a:r>
            <a:r>
              <a:rPr kumimoji="1" lang="zh-CN" altLang="zh-CN" sz="1600" b="1"/>
              <a:t>进行比较，对应着新增加的比较次数。</a:t>
            </a:r>
          </a:p>
          <a:p>
            <a:pPr eaLnBrk="1" hangingPunct="1">
              <a:lnSpc>
                <a:spcPct val="60000"/>
              </a:lnSpc>
              <a:spcBef>
                <a:spcPct val="50000"/>
              </a:spcBef>
              <a:buClrTx/>
              <a:buFontTx/>
              <a:buNone/>
            </a:pPr>
            <a:r>
              <a:rPr kumimoji="1" lang="zh-CN" altLang="zh-CN" sz="1600" b="1"/>
              <a:t> 	     </a:t>
            </a:r>
            <a:r>
              <a:rPr kumimoji="1" lang="en-US" altLang="zh-CN" sz="1600" b="1"/>
              <a:t>P </a:t>
            </a:r>
            <a:r>
              <a:rPr kumimoji="1" lang="zh-CN" altLang="zh-CN" sz="1600" b="1"/>
              <a:t>相对原来的位置右移。右移位数最多 </a:t>
            </a:r>
            <a:r>
              <a:rPr kumimoji="1" lang="en-US" altLang="zh-CN" sz="1600" b="1"/>
              <a:t>n </a:t>
            </a:r>
            <a:r>
              <a:rPr kumimoji="1" lang="zh-CN" altLang="zh-CN" sz="1600" b="1"/>
              <a:t>次，新增加的</a:t>
            </a:r>
          </a:p>
          <a:p>
            <a:pPr eaLnBrk="1" hangingPunct="1">
              <a:lnSpc>
                <a:spcPct val="60000"/>
              </a:lnSpc>
              <a:spcBef>
                <a:spcPct val="50000"/>
              </a:spcBef>
              <a:buClrTx/>
              <a:buFontTx/>
              <a:buNone/>
            </a:pPr>
            <a:r>
              <a:rPr kumimoji="1" lang="zh-CN" altLang="zh-CN" sz="1600" b="1"/>
              <a:t>	     比较次数最多为 </a:t>
            </a:r>
            <a:r>
              <a:rPr kumimoji="1" lang="en-US" altLang="zh-CN" sz="1600" b="1"/>
              <a:t>n </a:t>
            </a:r>
            <a:r>
              <a:rPr kumimoji="1" lang="zh-CN" altLang="zh-CN" sz="1600" b="1"/>
              <a:t>次。</a:t>
            </a:r>
          </a:p>
          <a:p>
            <a:pPr eaLnBrk="1" hangingPunct="1">
              <a:lnSpc>
                <a:spcPct val="80000"/>
              </a:lnSpc>
              <a:spcBef>
                <a:spcPct val="50000"/>
              </a:spcBef>
              <a:buClrTx/>
              <a:buFontTx/>
              <a:buNone/>
            </a:pPr>
            <a:r>
              <a:rPr kumimoji="1" lang="zh-CN" altLang="zh-CN" sz="1600" b="1"/>
              <a:t>	所以，最多的比较次数最多为 2</a:t>
            </a:r>
            <a:r>
              <a:rPr kumimoji="1" lang="en-US" altLang="zh-CN" sz="1600" b="1"/>
              <a:t>n </a:t>
            </a:r>
            <a:r>
              <a:rPr kumimoji="1" lang="zh-CN" altLang="zh-CN" sz="1600" b="1"/>
              <a:t>次，同理生成 </a:t>
            </a:r>
            <a:r>
              <a:rPr kumimoji="1" lang="en-US" altLang="zh-CN" sz="1600" b="1"/>
              <a:t>next[ ] </a:t>
            </a:r>
            <a:r>
              <a:rPr kumimoji="1" lang="zh-CN" altLang="zh-CN" sz="1600" b="1"/>
              <a:t>函</a:t>
            </a:r>
          </a:p>
          <a:p>
            <a:pPr eaLnBrk="1" hangingPunct="1">
              <a:lnSpc>
                <a:spcPct val="80000"/>
              </a:lnSpc>
              <a:spcBef>
                <a:spcPct val="50000"/>
              </a:spcBef>
              <a:buClrTx/>
              <a:buFontTx/>
              <a:buNone/>
            </a:pPr>
            <a:r>
              <a:rPr kumimoji="1" lang="zh-CN" altLang="zh-CN" sz="1600" b="1"/>
              <a:t>                    数值的代价也不会大于 2</a:t>
            </a:r>
            <a:r>
              <a:rPr kumimoji="1" lang="en-US" altLang="zh-CN" sz="1600" b="1"/>
              <a:t>m </a:t>
            </a:r>
            <a:r>
              <a:rPr kumimoji="1" lang="zh-CN" altLang="en-US" sz="1600" b="1"/>
              <a:t>。</a:t>
            </a:r>
            <a:r>
              <a:rPr kumimoji="1" lang="zh-CN" altLang="zh-CN" sz="1600" b="1"/>
              <a:t>所以，总的代价&lt;2(</a:t>
            </a:r>
            <a:r>
              <a:rPr kumimoji="1" lang="en-US" altLang="zh-CN" sz="1600" b="1"/>
              <a:t>n+m)</a:t>
            </a:r>
          </a:p>
        </p:txBody>
      </p:sp>
      <p:sp>
        <p:nvSpPr>
          <p:cNvPr id="64520" name="Text Box 8"/>
          <p:cNvSpPr txBox="1">
            <a:spLocks noChangeArrowheads="1"/>
          </p:cNvSpPr>
          <p:nvPr/>
        </p:nvSpPr>
        <p:spPr bwMode="auto">
          <a:xfrm>
            <a:off x="2667000" y="1600200"/>
            <a:ext cx="304800" cy="396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i</a:t>
            </a:r>
          </a:p>
        </p:txBody>
      </p:sp>
      <p:sp>
        <p:nvSpPr>
          <p:cNvPr id="64521" name="AutoShape 9"/>
          <p:cNvSpPr>
            <a:spLocks noChangeArrowheads="1"/>
          </p:cNvSpPr>
          <p:nvPr/>
        </p:nvSpPr>
        <p:spPr bwMode="auto">
          <a:xfrm>
            <a:off x="2743200" y="1905000"/>
            <a:ext cx="76200" cy="304800"/>
          </a:xfrm>
          <a:prstGeom prst="downArrow">
            <a:avLst>
              <a:gd name="adj1" fmla="val 50000"/>
              <a:gd name="adj2" fmla="val 100000"/>
            </a:avLst>
          </a:prstGeom>
          <a:solidFill>
            <a:schemeClr val="accent1"/>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4522" name="Line 10"/>
          <p:cNvSpPr>
            <a:spLocks noChangeShapeType="1"/>
          </p:cNvSpPr>
          <p:nvPr/>
        </p:nvSpPr>
        <p:spPr bwMode="auto">
          <a:xfrm>
            <a:off x="2819400" y="1981200"/>
            <a:ext cx="609600"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A6FFC86-A217-43D3-962B-846B448FCF22}" type="datetime10">
              <a:rPr lang="zh-CN" altLang="en-US" sz="1000"/>
              <a:pPr>
                <a:spcBef>
                  <a:spcPct val="0"/>
                </a:spcBef>
                <a:buClrTx/>
                <a:buFontTx/>
                <a:buNone/>
              </a:pPr>
              <a:t>12:06</a:t>
            </a:fld>
            <a:endParaRPr lang="en-US" altLang="zh-CN" sz="100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6418" name="Group 2"/>
          <p:cNvGrpSpPr>
            <a:grpSpLocks/>
          </p:cNvGrpSpPr>
          <p:nvPr/>
        </p:nvGrpSpPr>
        <p:grpSpPr bwMode="auto">
          <a:xfrm>
            <a:off x="5410200" y="5410200"/>
            <a:ext cx="609600" cy="762000"/>
            <a:chOff x="3408" y="3408"/>
            <a:chExt cx="384" cy="480"/>
          </a:xfrm>
        </p:grpSpPr>
        <p:sp>
          <p:nvSpPr>
            <p:cNvPr id="66600" name="Rectangle 3"/>
            <p:cNvSpPr>
              <a:spLocks noChangeArrowheads="1"/>
            </p:cNvSpPr>
            <p:nvPr/>
          </p:nvSpPr>
          <p:spPr bwMode="auto">
            <a:xfrm>
              <a:off x="3744" y="3408"/>
              <a:ext cx="48" cy="48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66601" name="Rectangle 4"/>
            <p:cNvSpPr>
              <a:spLocks noChangeArrowheads="1"/>
            </p:cNvSpPr>
            <p:nvPr/>
          </p:nvSpPr>
          <p:spPr bwMode="auto">
            <a:xfrm>
              <a:off x="3408" y="3408"/>
              <a:ext cx="48" cy="480"/>
            </a:xfrm>
            <a:prstGeom prst="rect">
              <a:avLst/>
            </a:prstGeom>
            <a:solidFill>
              <a:srgbClr val="FFFFFF"/>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pSp>
      <p:sp>
        <p:nvSpPr>
          <p:cNvPr id="66563" name="Rectangle 5"/>
          <p:cNvSpPr>
            <a:spLocks noGrp="1" noChangeArrowheads="1"/>
          </p:cNvSpPr>
          <p:nvPr>
            <p:ph type="title"/>
          </p:nvPr>
        </p:nvSpPr>
        <p:spPr>
          <a:xfrm>
            <a:off x="1516063" y="320675"/>
            <a:ext cx="6713537" cy="717550"/>
          </a:xfrm>
          <a:noFill/>
        </p:spPr>
        <p:txBody>
          <a:bodyPr lIns="92075" tIns="46038" rIns="92075" bIns="46038"/>
          <a:lstStyle/>
          <a:p>
            <a:r>
              <a:rPr lang="zh-CN" altLang="en-US" smtClean="0"/>
              <a:t>串的模式匹配算法</a:t>
            </a:r>
          </a:p>
        </p:txBody>
      </p:sp>
      <p:sp>
        <p:nvSpPr>
          <p:cNvPr id="66564" name="Rectangle 6"/>
          <p:cNvSpPr>
            <a:spLocks noChangeArrowheads="1"/>
          </p:cNvSpPr>
          <p:nvPr/>
        </p:nvSpPr>
        <p:spPr bwMode="auto">
          <a:xfrm>
            <a:off x="0" y="914400"/>
            <a:ext cx="57150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None/>
            </a:pPr>
            <a:r>
              <a:rPr kumimoji="1" lang="en-US" altLang="zh-CN" sz="1600" b="1"/>
              <a:t>3</a:t>
            </a:r>
            <a:r>
              <a:rPr kumimoji="1" lang="zh-CN" altLang="en-US" sz="1600" b="1"/>
              <a:t>、</a:t>
            </a:r>
            <a:r>
              <a:rPr kumimoji="1" lang="en-US" altLang="zh-CN" sz="1600" b="1"/>
              <a:t>Knuth-Morris-Pratt </a:t>
            </a:r>
            <a:r>
              <a:rPr kumimoji="1" lang="zh-CN" altLang="zh-CN" sz="1600" b="1"/>
              <a:t>模式匹配算法（</a:t>
            </a:r>
            <a:r>
              <a:rPr kumimoji="1" lang="en-US" altLang="zh-CN" sz="1600" b="1"/>
              <a:t>KMP </a:t>
            </a:r>
            <a:r>
              <a:rPr kumimoji="1" lang="zh-CN" altLang="zh-CN" sz="1600" b="1"/>
              <a:t>算法）</a:t>
            </a:r>
            <a:endParaRPr kumimoji="1" lang="zh-CN" altLang="en-US" sz="1600" b="1">
              <a:solidFill>
                <a:schemeClr val="folHlink"/>
              </a:solidFill>
            </a:endParaRPr>
          </a:p>
        </p:txBody>
      </p:sp>
      <p:sp>
        <p:nvSpPr>
          <p:cNvPr id="66565" name="Rectangle 7"/>
          <p:cNvSpPr>
            <a:spLocks noChangeArrowheads="1"/>
          </p:cNvSpPr>
          <p:nvPr/>
        </p:nvSpPr>
        <p:spPr bwMode="auto">
          <a:xfrm>
            <a:off x="0" y="1323975"/>
            <a:ext cx="86868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850900" indent="5715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Tx/>
              <a:buFontTx/>
              <a:buChar char="•"/>
            </a:pPr>
            <a:r>
              <a:rPr kumimoji="1" lang="en-US" altLang="zh-CN" sz="1600" b="1" dirty="0">
                <a:solidFill>
                  <a:schemeClr val="folHlink"/>
                </a:solidFill>
              </a:rPr>
              <a:t> </a:t>
            </a:r>
            <a:r>
              <a:rPr kumimoji="1" lang="zh-CN" altLang="en-US" sz="1600" b="1" dirty="0">
                <a:solidFill>
                  <a:schemeClr val="folHlink"/>
                </a:solidFill>
              </a:rPr>
              <a:t>求 </a:t>
            </a:r>
            <a:r>
              <a:rPr kumimoji="1" lang="en-US" altLang="zh-CN" sz="1600" b="1" dirty="0" smtClean="0">
                <a:solidFill>
                  <a:schemeClr val="folHlink"/>
                </a:solidFill>
              </a:rPr>
              <a:t>NEXTVAL[j</a:t>
            </a:r>
            <a:r>
              <a:rPr kumimoji="1" lang="en-US" altLang="zh-CN" sz="1600" b="1" dirty="0">
                <a:solidFill>
                  <a:schemeClr val="folHlink"/>
                </a:solidFill>
              </a:rPr>
              <a:t>] </a:t>
            </a:r>
            <a:r>
              <a:rPr kumimoji="1" lang="zh-CN" altLang="en-US" sz="1600" b="1" dirty="0">
                <a:solidFill>
                  <a:schemeClr val="folHlink"/>
                </a:solidFill>
              </a:rPr>
              <a:t>：</a:t>
            </a:r>
            <a:endParaRPr kumimoji="1" lang="zh-CN" altLang="en-US" sz="2000" b="1" dirty="0">
              <a:solidFill>
                <a:schemeClr val="folHlink"/>
              </a:solidFill>
            </a:endParaRPr>
          </a:p>
        </p:txBody>
      </p:sp>
      <p:sp>
        <p:nvSpPr>
          <p:cNvPr id="66566" name="Text Box 8"/>
          <p:cNvSpPr txBox="1">
            <a:spLocks noChangeArrowheads="1"/>
          </p:cNvSpPr>
          <p:nvPr/>
        </p:nvSpPr>
        <p:spPr bwMode="auto">
          <a:xfrm>
            <a:off x="2133600" y="1447800"/>
            <a:ext cx="7010400" cy="1069975"/>
          </a:xfrm>
          <a:prstGeom prst="rect">
            <a:avLst/>
          </a:prstGeom>
          <a:solidFill>
            <a:schemeClr val="accent1"/>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MAX { k    1 &lt; k &lt; j 	</a:t>
            </a:r>
            <a:r>
              <a:rPr kumimoji="1" lang="zh-CN" altLang="en-US" sz="1600" b="1"/>
              <a:t>且 </a:t>
            </a:r>
            <a:r>
              <a:rPr kumimoji="1" lang="en-US" altLang="zh-CN" sz="1600" b="1"/>
              <a:t>P</a:t>
            </a:r>
            <a:r>
              <a:rPr kumimoji="1" lang="en-US" altLang="zh-CN" sz="1600" b="1" baseline="-15000"/>
              <a:t>1</a:t>
            </a:r>
            <a:r>
              <a:rPr kumimoji="1" lang="en-US" altLang="zh-CN" sz="1600" b="1"/>
              <a:t>……… P</a:t>
            </a:r>
            <a:r>
              <a:rPr kumimoji="1" lang="en-US" altLang="zh-CN" sz="1600" b="1" baseline="-15000"/>
              <a:t>k-1</a:t>
            </a:r>
            <a:r>
              <a:rPr kumimoji="1" lang="en-US" altLang="zh-CN" sz="1600" b="1"/>
              <a:t> = P</a:t>
            </a:r>
            <a:r>
              <a:rPr kumimoji="1" lang="en-US" altLang="zh-CN" sz="1600" b="1" baseline="-15000"/>
              <a:t>j-k+1</a:t>
            </a:r>
            <a:r>
              <a:rPr kumimoji="1" lang="en-US" altLang="zh-CN" sz="1600" b="1"/>
              <a:t>………P</a:t>
            </a:r>
            <a:r>
              <a:rPr kumimoji="1" lang="en-US" altLang="zh-CN" sz="1600" b="1" baseline="-15000"/>
              <a:t>j-1  </a:t>
            </a:r>
            <a:r>
              <a:rPr kumimoji="1" lang="en-US" altLang="zh-CN" sz="1600" b="1"/>
              <a:t>AND P</a:t>
            </a:r>
            <a:r>
              <a:rPr kumimoji="1" lang="en-US" altLang="zh-CN" sz="1600" b="1" baseline="-15000"/>
              <a:t>k</a:t>
            </a:r>
            <a:r>
              <a:rPr kumimoji="1" lang="en-US" altLang="zh-CN" sz="1600" b="1"/>
              <a:t>  != P</a:t>
            </a:r>
            <a:r>
              <a:rPr kumimoji="1" lang="en-US" altLang="zh-CN" sz="1600" b="1" baseline="-15000"/>
              <a:t>j </a:t>
            </a:r>
            <a:r>
              <a:rPr kumimoji="1" lang="en-US" altLang="zh-CN" sz="1600" b="1"/>
              <a:t>}</a:t>
            </a:r>
          </a:p>
          <a:p>
            <a:pPr eaLnBrk="1" hangingPunct="1">
              <a:spcBef>
                <a:spcPct val="50000"/>
              </a:spcBef>
              <a:buClrTx/>
              <a:buFontTx/>
              <a:buNone/>
            </a:pPr>
            <a:r>
              <a:rPr kumimoji="1" lang="en-US" altLang="zh-CN" sz="1600" b="1"/>
              <a:t>1          </a:t>
            </a:r>
            <a:r>
              <a:rPr kumimoji="1" lang="zh-CN" altLang="zh-CN" sz="1600" b="1"/>
              <a:t>上式不成立，且 </a:t>
            </a:r>
            <a:r>
              <a:rPr kumimoji="1" lang="en-US" altLang="zh-CN" sz="1600" b="1"/>
              <a:t>P</a:t>
            </a:r>
            <a:r>
              <a:rPr kumimoji="1" lang="en-US" altLang="zh-CN" sz="1600" b="1" baseline="-15000"/>
              <a:t>j</a:t>
            </a:r>
            <a:r>
              <a:rPr kumimoji="1" lang="en-US" altLang="zh-CN" sz="1600" b="1"/>
              <a:t>  != P</a:t>
            </a:r>
            <a:r>
              <a:rPr kumimoji="1" lang="en-US" altLang="zh-CN" sz="1600" b="1" baseline="-15000"/>
              <a:t>1 </a:t>
            </a:r>
            <a:endParaRPr kumimoji="1" lang="en-US" altLang="zh-CN" sz="1600" b="1"/>
          </a:p>
          <a:p>
            <a:pPr eaLnBrk="1" hangingPunct="1">
              <a:spcBef>
                <a:spcPct val="50000"/>
              </a:spcBef>
              <a:buClrTx/>
              <a:buFontTx/>
              <a:buNone/>
            </a:pPr>
            <a:r>
              <a:rPr kumimoji="1" lang="en-US" altLang="zh-CN" sz="1600" b="1"/>
              <a:t>0          </a:t>
            </a:r>
            <a:r>
              <a:rPr kumimoji="1" lang="zh-CN" altLang="zh-CN" sz="1600" b="1"/>
              <a:t>上二式不成立</a:t>
            </a:r>
            <a:endParaRPr kumimoji="1" lang="zh-CN" altLang="en-US" sz="1600" b="1"/>
          </a:p>
        </p:txBody>
      </p:sp>
      <p:sp>
        <p:nvSpPr>
          <p:cNvPr id="66567" name="Text Box 9"/>
          <p:cNvSpPr txBox="1">
            <a:spLocks noChangeArrowheads="1"/>
          </p:cNvSpPr>
          <p:nvPr/>
        </p:nvSpPr>
        <p:spPr bwMode="auto">
          <a:xfrm>
            <a:off x="609600" y="1905000"/>
            <a:ext cx="1676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NEXVAL[j] =</a:t>
            </a:r>
            <a:r>
              <a:rPr kumimoji="1" lang="en-US" altLang="zh-CN" sz="1600" b="1">
                <a:solidFill>
                  <a:schemeClr val="folHlink"/>
                </a:solidFill>
              </a:rPr>
              <a:t> </a:t>
            </a:r>
          </a:p>
        </p:txBody>
      </p:sp>
      <p:sp>
        <p:nvSpPr>
          <p:cNvPr id="66568" name="AutoShape 10"/>
          <p:cNvSpPr>
            <a:spLocks/>
          </p:cNvSpPr>
          <p:nvPr/>
        </p:nvSpPr>
        <p:spPr bwMode="auto">
          <a:xfrm>
            <a:off x="1981200" y="1600200"/>
            <a:ext cx="77788" cy="1047750"/>
          </a:xfrm>
          <a:prstGeom prst="leftBrace">
            <a:avLst>
              <a:gd name="adj1" fmla="val 112244"/>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endParaRPr kumimoji="1" lang="zh-CN" altLang="zh-CN" sz="2000" b="1"/>
          </a:p>
        </p:txBody>
      </p:sp>
      <p:sp>
        <p:nvSpPr>
          <p:cNvPr id="66569" name="Line 11"/>
          <p:cNvSpPr>
            <a:spLocks noChangeShapeType="1"/>
          </p:cNvSpPr>
          <p:nvPr/>
        </p:nvSpPr>
        <p:spPr bwMode="auto">
          <a:xfrm>
            <a:off x="3048000" y="1371600"/>
            <a:ext cx="1588" cy="4492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0" name="Text Box 12"/>
          <p:cNvSpPr txBox="1">
            <a:spLocks noChangeArrowheads="1"/>
          </p:cNvSpPr>
          <p:nvPr/>
        </p:nvSpPr>
        <p:spPr bwMode="auto">
          <a:xfrm>
            <a:off x="2743200" y="2514600"/>
            <a:ext cx="5638800" cy="97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2000" b="1">
                <a:solidFill>
                  <a:schemeClr val="folHlink"/>
                </a:solidFill>
              </a:rPr>
              <a:t>   …S</a:t>
            </a:r>
            <a:r>
              <a:rPr kumimoji="1" lang="en-US" altLang="zh-CN" sz="2000" b="1" baseline="-15000">
                <a:solidFill>
                  <a:schemeClr val="folHlink"/>
                </a:solidFill>
              </a:rPr>
              <a:t>i-j+1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i-j+2</a:t>
            </a:r>
            <a:r>
              <a:rPr kumimoji="1" lang="en-US" altLang="zh-CN" sz="2000" b="1" baseline="-25000">
                <a:solidFill>
                  <a:schemeClr val="folHlink"/>
                </a:solidFill>
              </a:rPr>
              <a:t> </a:t>
            </a:r>
            <a:r>
              <a:rPr kumimoji="1" lang="en-US" altLang="zh-CN" sz="2000" b="1">
                <a:solidFill>
                  <a:schemeClr val="folHlink"/>
                </a:solidFill>
              </a:rPr>
              <a:t>………… S</a:t>
            </a:r>
            <a:r>
              <a:rPr kumimoji="1" lang="en-US" altLang="zh-CN" sz="2000" b="1" baseline="-15000">
                <a:solidFill>
                  <a:schemeClr val="folHlink"/>
                </a:solidFill>
              </a:rPr>
              <a:t>i-1</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a:t>
            </a:r>
            <a:r>
              <a:rPr kumimoji="1" lang="en-US" altLang="zh-CN" sz="2000" b="1" baseline="-25000">
                <a:solidFill>
                  <a:schemeClr val="folHlink"/>
                </a:solidFill>
              </a:rPr>
              <a:t>    </a:t>
            </a:r>
            <a:r>
              <a:rPr kumimoji="1" lang="en-US" altLang="zh-CN" sz="2000" b="1">
                <a:solidFill>
                  <a:schemeClr val="folHlink"/>
                </a:solidFill>
              </a:rPr>
              <a:t>S</a:t>
            </a:r>
            <a:r>
              <a:rPr kumimoji="1" lang="en-US" altLang="zh-CN" sz="2000" b="1" baseline="-15000">
                <a:solidFill>
                  <a:schemeClr val="folHlink"/>
                </a:solidFill>
              </a:rPr>
              <a:t>i+1</a:t>
            </a:r>
            <a:r>
              <a:rPr kumimoji="1" lang="en-US" altLang="zh-CN" sz="2000" b="1">
                <a:solidFill>
                  <a:schemeClr val="folHlink"/>
                </a:solidFill>
              </a:rPr>
              <a:t>…  </a:t>
            </a:r>
            <a:endParaRPr kumimoji="1" lang="en-US" altLang="zh-CN" sz="2000" b="1"/>
          </a:p>
          <a:p>
            <a:pPr eaLnBrk="1" hangingPunct="1">
              <a:lnSpc>
                <a:spcPct val="140000"/>
              </a:lnSpc>
              <a:spcBef>
                <a:spcPct val="50000"/>
              </a:spcBef>
              <a:buClrTx/>
              <a:buFontTx/>
              <a:buNone/>
            </a:pPr>
            <a:r>
              <a:rPr kumimoji="1" lang="en-US" altLang="zh-CN" sz="2000" b="1"/>
              <a:t>       </a:t>
            </a:r>
            <a:r>
              <a:rPr kumimoji="1" lang="en-US" altLang="zh-CN" sz="2000" b="1">
                <a:solidFill>
                  <a:schemeClr val="accent1"/>
                </a:solidFill>
              </a:rPr>
              <a:t>P</a:t>
            </a:r>
            <a:r>
              <a:rPr kumimoji="1" lang="en-US" altLang="zh-CN" sz="2000" b="1" baseline="-15000">
                <a:solidFill>
                  <a:schemeClr val="accent1"/>
                </a:solidFill>
              </a:rPr>
              <a:t>1     </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2</a:t>
            </a:r>
            <a:r>
              <a:rPr kumimoji="1" lang="en-US" altLang="zh-CN" sz="2000" b="1">
                <a:solidFill>
                  <a:schemeClr val="accent1"/>
                </a:solidFill>
              </a:rPr>
              <a:t>…P</a:t>
            </a:r>
            <a:r>
              <a:rPr kumimoji="1" lang="en-US" altLang="zh-CN" sz="2000" b="1" baseline="-15000">
                <a:solidFill>
                  <a:schemeClr val="accent1"/>
                </a:solidFill>
              </a:rPr>
              <a:t>j-k+1 </a:t>
            </a:r>
            <a:r>
              <a:rPr kumimoji="1" lang="en-US" altLang="zh-CN" sz="2000" b="1">
                <a:solidFill>
                  <a:schemeClr val="accent1"/>
                </a:solidFill>
              </a:rPr>
              <a:t>…</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j-1</a:t>
            </a:r>
            <a:r>
              <a:rPr kumimoji="1" lang="en-US" altLang="zh-CN" sz="2000" b="1" baseline="-25000">
                <a:solidFill>
                  <a:schemeClr val="accent1"/>
                </a:solidFill>
              </a:rPr>
              <a:t> </a:t>
            </a:r>
            <a:r>
              <a:rPr kumimoji="1" lang="en-US" altLang="zh-CN" sz="2000" b="1">
                <a:solidFill>
                  <a:schemeClr val="accent1"/>
                </a:solidFill>
              </a:rPr>
              <a:t>P</a:t>
            </a:r>
            <a:r>
              <a:rPr kumimoji="1" lang="en-US" altLang="zh-CN" sz="2000" b="1" baseline="-15000">
                <a:solidFill>
                  <a:schemeClr val="accent1"/>
                </a:solidFill>
              </a:rPr>
              <a:t>j </a:t>
            </a:r>
            <a:r>
              <a:rPr kumimoji="1" lang="en-US" altLang="zh-CN" sz="2000" b="1">
                <a:solidFill>
                  <a:schemeClr val="accent1"/>
                </a:solidFill>
              </a:rPr>
              <a:t>  …</a:t>
            </a:r>
          </a:p>
        </p:txBody>
      </p:sp>
      <p:grpSp>
        <p:nvGrpSpPr>
          <p:cNvPr id="66571" name="Group 13"/>
          <p:cNvGrpSpPr>
            <a:grpSpLocks/>
          </p:cNvGrpSpPr>
          <p:nvPr/>
        </p:nvGrpSpPr>
        <p:grpSpPr bwMode="auto">
          <a:xfrm>
            <a:off x="5486400" y="2895600"/>
            <a:ext cx="101600" cy="257175"/>
            <a:chOff x="4176" y="3216"/>
            <a:chExt cx="48" cy="144"/>
          </a:xfrm>
        </p:grpSpPr>
        <p:sp>
          <p:nvSpPr>
            <p:cNvPr id="66598" name="Line 14"/>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9" name="Line 15"/>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72" name="Group 16"/>
          <p:cNvGrpSpPr>
            <a:grpSpLocks/>
          </p:cNvGrpSpPr>
          <p:nvPr/>
        </p:nvGrpSpPr>
        <p:grpSpPr bwMode="auto">
          <a:xfrm>
            <a:off x="3962400" y="2895600"/>
            <a:ext cx="101600" cy="257175"/>
            <a:chOff x="4176" y="3216"/>
            <a:chExt cx="48" cy="144"/>
          </a:xfrm>
        </p:grpSpPr>
        <p:sp>
          <p:nvSpPr>
            <p:cNvPr id="66596" name="Line 17"/>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7" name="Line 18"/>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73" name="Group 19"/>
          <p:cNvGrpSpPr>
            <a:grpSpLocks/>
          </p:cNvGrpSpPr>
          <p:nvPr/>
        </p:nvGrpSpPr>
        <p:grpSpPr bwMode="auto">
          <a:xfrm>
            <a:off x="3352800" y="2895600"/>
            <a:ext cx="101600" cy="257175"/>
            <a:chOff x="4176" y="3216"/>
            <a:chExt cx="48" cy="144"/>
          </a:xfrm>
        </p:grpSpPr>
        <p:sp>
          <p:nvSpPr>
            <p:cNvPr id="66594" name="Line 20"/>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5" name="Line 21"/>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74" name="Group 22"/>
          <p:cNvGrpSpPr>
            <a:grpSpLocks/>
          </p:cNvGrpSpPr>
          <p:nvPr/>
        </p:nvGrpSpPr>
        <p:grpSpPr bwMode="auto">
          <a:xfrm>
            <a:off x="5867400" y="2895600"/>
            <a:ext cx="303213" cy="257175"/>
            <a:chOff x="4080" y="3744"/>
            <a:chExt cx="144" cy="144"/>
          </a:xfrm>
        </p:grpSpPr>
        <p:sp>
          <p:nvSpPr>
            <p:cNvPr id="66591" name="Line 23"/>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2" name="Line 24"/>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3" name="Line 25"/>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6442" name="Text Box 26"/>
          <p:cNvSpPr txBox="1">
            <a:spLocks noChangeArrowheads="1"/>
          </p:cNvSpPr>
          <p:nvPr/>
        </p:nvSpPr>
        <p:spPr bwMode="auto">
          <a:xfrm>
            <a:off x="3352800" y="3505200"/>
            <a:ext cx="38274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50000"/>
              </a:spcBef>
              <a:buClrTx/>
              <a:buFontTx/>
              <a:buNone/>
            </a:pPr>
            <a:r>
              <a:rPr kumimoji="1" lang="en-US" altLang="zh-CN" sz="2000" b="1">
                <a:solidFill>
                  <a:schemeClr val="accent1"/>
                </a:solidFill>
              </a:rPr>
              <a:t>              P</a:t>
            </a:r>
            <a:r>
              <a:rPr kumimoji="1" lang="en-US" altLang="zh-CN" sz="2000" b="1" baseline="-15000">
                <a:solidFill>
                  <a:schemeClr val="accent1"/>
                </a:solidFill>
              </a:rPr>
              <a:t>1  ………… </a:t>
            </a:r>
            <a:r>
              <a:rPr kumimoji="1" lang="en-US" altLang="zh-CN" sz="2000" b="1">
                <a:solidFill>
                  <a:schemeClr val="accent1"/>
                </a:solidFill>
              </a:rPr>
              <a:t>P</a:t>
            </a:r>
            <a:r>
              <a:rPr kumimoji="1" lang="en-US" altLang="zh-CN" sz="2000" b="1" baseline="-15000">
                <a:solidFill>
                  <a:schemeClr val="accent1"/>
                </a:solidFill>
              </a:rPr>
              <a:t>k-1</a:t>
            </a:r>
            <a:r>
              <a:rPr kumimoji="1" lang="en-US" altLang="zh-CN" sz="2000" b="1">
                <a:solidFill>
                  <a:schemeClr val="accent1"/>
                </a:solidFill>
              </a:rPr>
              <a:t>P</a:t>
            </a:r>
            <a:r>
              <a:rPr kumimoji="1" lang="en-US" altLang="zh-CN" sz="2000" b="1" baseline="-15000">
                <a:solidFill>
                  <a:schemeClr val="accent1"/>
                </a:solidFill>
              </a:rPr>
              <a:t>k </a:t>
            </a:r>
            <a:r>
              <a:rPr kumimoji="1" lang="en-US" altLang="zh-CN" sz="2000" b="1">
                <a:solidFill>
                  <a:schemeClr val="accent1"/>
                </a:solidFill>
              </a:rPr>
              <a:t> …</a:t>
            </a:r>
            <a:endParaRPr kumimoji="1" lang="en-US" altLang="zh-CN" sz="2000" b="1"/>
          </a:p>
        </p:txBody>
      </p:sp>
      <p:grpSp>
        <p:nvGrpSpPr>
          <p:cNvPr id="66576" name="Group 27"/>
          <p:cNvGrpSpPr>
            <a:grpSpLocks/>
          </p:cNvGrpSpPr>
          <p:nvPr/>
        </p:nvGrpSpPr>
        <p:grpSpPr bwMode="auto">
          <a:xfrm>
            <a:off x="4419600" y="3476625"/>
            <a:ext cx="101600" cy="257175"/>
            <a:chOff x="4176" y="3216"/>
            <a:chExt cx="48" cy="144"/>
          </a:xfrm>
        </p:grpSpPr>
        <p:sp>
          <p:nvSpPr>
            <p:cNvPr id="66589" name="Line 28"/>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0" name="Line 29"/>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77" name="Group 30"/>
          <p:cNvGrpSpPr>
            <a:grpSpLocks/>
          </p:cNvGrpSpPr>
          <p:nvPr/>
        </p:nvGrpSpPr>
        <p:grpSpPr bwMode="auto">
          <a:xfrm>
            <a:off x="5562600" y="3476625"/>
            <a:ext cx="101600" cy="257175"/>
            <a:chOff x="4176" y="3216"/>
            <a:chExt cx="48" cy="144"/>
          </a:xfrm>
        </p:grpSpPr>
        <p:sp>
          <p:nvSpPr>
            <p:cNvPr id="66587" name="Line 31"/>
            <p:cNvSpPr>
              <a:spLocks noChangeShapeType="1"/>
            </p:cNvSpPr>
            <p:nvPr/>
          </p:nvSpPr>
          <p:spPr bwMode="auto">
            <a:xfrm>
              <a:off x="4176"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8" name="Line 32"/>
            <p:cNvSpPr>
              <a:spLocks noChangeShapeType="1"/>
            </p:cNvSpPr>
            <p:nvPr/>
          </p:nvSpPr>
          <p:spPr bwMode="auto">
            <a:xfrm>
              <a:off x="4224" y="3216"/>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578" name="Text Box 33"/>
          <p:cNvSpPr txBox="1">
            <a:spLocks noChangeArrowheads="1"/>
          </p:cNvSpPr>
          <p:nvPr/>
        </p:nvSpPr>
        <p:spPr bwMode="auto">
          <a:xfrm>
            <a:off x="609600" y="2590800"/>
            <a:ext cx="1676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1600" b="1"/>
              <a:t>解释：</a:t>
            </a:r>
            <a:r>
              <a:rPr kumimoji="1" lang="zh-CN" altLang="en-US" sz="1600" b="1">
                <a:solidFill>
                  <a:schemeClr val="folHlink"/>
                </a:solidFill>
              </a:rPr>
              <a:t> </a:t>
            </a:r>
          </a:p>
        </p:txBody>
      </p:sp>
      <p:grpSp>
        <p:nvGrpSpPr>
          <p:cNvPr id="316450" name="Group 34"/>
          <p:cNvGrpSpPr>
            <a:grpSpLocks/>
          </p:cNvGrpSpPr>
          <p:nvPr/>
        </p:nvGrpSpPr>
        <p:grpSpPr bwMode="auto">
          <a:xfrm>
            <a:off x="5791200" y="3429000"/>
            <a:ext cx="303213" cy="257175"/>
            <a:chOff x="4080" y="3744"/>
            <a:chExt cx="144" cy="144"/>
          </a:xfrm>
        </p:grpSpPr>
        <p:sp>
          <p:nvSpPr>
            <p:cNvPr id="66584" name="Line 35"/>
            <p:cNvSpPr>
              <a:spLocks noChangeShapeType="1"/>
            </p:cNvSpPr>
            <p:nvPr/>
          </p:nvSpPr>
          <p:spPr bwMode="auto">
            <a:xfrm>
              <a:off x="4128"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5" name="Line 36"/>
            <p:cNvSpPr>
              <a:spLocks noChangeShapeType="1"/>
            </p:cNvSpPr>
            <p:nvPr/>
          </p:nvSpPr>
          <p:spPr bwMode="auto">
            <a:xfrm>
              <a:off x="4176" y="3744"/>
              <a:ext cx="0" cy="144"/>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Line 37"/>
            <p:cNvSpPr>
              <a:spLocks noChangeShapeType="1"/>
            </p:cNvSpPr>
            <p:nvPr/>
          </p:nvSpPr>
          <p:spPr bwMode="auto">
            <a:xfrm>
              <a:off x="4080" y="3792"/>
              <a:ext cx="144" cy="4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580" name="Text Box 38"/>
          <p:cNvSpPr txBox="1">
            <a:spLocks noChangeArrowheads="1"/>
          </p:cNvSpPr>
          <p:nvPr/>
        </p:nvSpPr>
        <p:spPr bwMode="auto">
          <a:xfrm>
            <a:off x="609600" y="4191000"/>
            <a:ext cx="78486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	</a:t>
            </a:r>
            <a:r>
              <a:rPr kumimoji="1" lang="zh-CN" altLang="en-US" sz="1600" b="1"/>
              <a:t>如果 </a:t>
            </a:r>
            <a:r>
              <a:rPr kumimoji="1" lang="en-US" altLang="zh-CN" sz="1600" b="1"/>
              <a:t>P</a:t>
            </a:r>
            <a:r>
              <a:rPr kumimoji="1" lang="en-US" altLang="zh-CN" sz="1600" b="1" baseline="-15000"/>
              <a:t>k</a:t>
            </a:r>
            <a:r>
              <a:rPr kumimoji="1" lang="en-US" altLang="zh-CN" sz="1600" b="1"/>
              <a:t> </a:t>
            </a:r>
            <a:r>
              <a:rPr kumimoji="1" lang="zh-CN" altLang="zh-CN" sz="1600" b="1"/>
              <a:t>和 </a:t>
            </a:r>
            <a:r>
              <a:rPr kumimoji="1" lang="en-US" altLang="zh-CN" sz="1600" b="1"/>
              <a:t>P</a:t>
            </a:r>
            <a:r>
              <a:rPr kumimoji="1" lang="en-US" altLang="zh-CN" sz="1600" b="1" baseline="-15000"/>
              <a:t>j</a:t>
            </a:r>
            <a:r>
              <a:rPr kumimoji="1" lang="en-US" altLang="zh-CN" sz="1600" b="1"/>
              <a:t> </a:t>
            </a:r>
            <a:r>
              <a:rPr kumimoji="1" lang="zh-CN" altLang="zh-CN" sz="1600" b="1"/>
              <a:t>相等，那么</a:t>
            </a:r>
            <a:r>
              <a:rPr kumimoji="1" lang="zh-CN" altLang="en-US" sz="1600" b="1">
                <a:solidFill>
                  <a:schemeClr val="folHlink"/>
                </a:solidFill>
              </a:rPr>
              <a:t> </a:t>
            </a:r>
            <a:r>
              <a:rPr kumimoji="1" lang="en-US" altLang="zh-CN" sz="1600" b="1">
                <a:solidFill>
                  <a:schemeClr val="folHlink"/>
                </a:solidFill>
              </a:rPr>
              <a:t>S</a:t>
            </a:r>
            <a:r>
              <a:rPr kumimoji="1" lang="en-US" altLang="zh-CN" sz="1600" b="1" baseline="-15000">
                <a:solidFill>
                  <a:schemeClr val="folHlink"/>
                </a:solidFill>
              </a:rPr>
              <a:t>i</a:t>
            </a:r>
            <a:r>
              <a:rPr kumimoji="1" lang="en-US" altLang="zh-CN" sz="1600" b="1">
                <a:solidFill>
                  <a:schemeClr val="folHlink"/>
                </a:solidFill>
              </a:rPr>
              <a:t> </a:t>
            </a:r>
            <a:r>
              <a:rPr kumimoji="1" lang="zh-CN" altLang="en-US" sz="1600" b="1"/>
              <a:t>不可能和 </a:t>
            </a:r>
            <a:r>
              <a:rPr kumimoji="1" lang="en-US" altLang="zh-CN" sz="1600" b="1"/>
              <a:t>P</a:t>
            </a:r>
            <a:r>
              <a:rPr kumimoji="1" lang="en-US" altLang="zh-CN" sz="1600" b="1" baseline="-15000"/>
              <a:t>k</a:t>
            </a:r>
            <a:r>
              <a:rPr kumimoji="1" lang="en-US" altLang="zh-CN" sz="1600" b="1"/>
              <a:t> </a:t>
            </a:r>
            <a:r>
              <a:rPr kumimoji="1" lang="zh-CN" altLang="en-US" sz="1600" b="1"/>
              <a:t>相等。所以，这一步比较可以</a:t>
            </a:r>
          </a:p>
          <a:p>
            <a:pPr eaLnBrk="1" hangingPunct="1">
              <a:spcBef>
                <a:spcPct val="50000"/>
              </a:spcBef>
              <a:buClrTx/>
              <a:buFontTx/>
              <a:buNone/>
            </a:pPr>
            <a:r>
              <a:rPr kumimoji="1" lang="zh-CN" altLang="en-US" sz="1600" b="1"/>
              <a:t>	不予进行。但如 </a:t>
            </a:r>
            <a:r>
              <a:rPr kumimoji="1" lang="en-US" altLang="zh-CN" sz="1600" b="1"/>
              <a:t>P</a:t>
            </a:r>
            <a:r>
              <a:rPr kumimoji="1" lang="en-US" altLang="zh-CN" sz="1600" b="1" baseline="-15000"/>
              <a:t>k</a:t>
            </a:r>
            <a:r>
              <a:rPr kumimoji="1" lang="en-US" altLang="zh-CN" sz="1600" b="1"/>
              <a:t> </a:t>
            </a:r>
            <a:r>
              <a:rPr kumimoji="1" lang="zh-CN" altLang="zh-CN" sz="1600" b="1"/>
              <a:t>和 </a:t>
            </a:r>
            <a:r>
              <a:rPr kumimoji="1" lang="en-US" altLang="zh-CN" sz="1600" b="1"/>
              <a:t>P</a:t>
            </a:r>
            <a:r>
              <a:rPr kumimoji="1" lang="en-US" altLang="zh-CN" sz="1600" b="1" baseline="-15000"/>
              <a:t>j</a:t>
            </a:r>
            <a:r>
              <a:rPr kumimoji="1" lang="en-US" altLang="zh-CN" sz="1600" b="1"/>
              <a:t> </a:t>
            </a:r>
            <a:r>
              <a:rPr kumimoji="1" lang="zh-CN" altLang="zh-CN" sz="1600" b="1"/>
              <a:t>不相等，则有可能 </a:t>
            </a:r>
            <a:r>
              <a:rPr kumimoji="1" lang="en-US" altLang="zh-CN" sz="1600" b="1">
                <a:solidFill>
                  <a:schemeClr val="folHlink"/>
                </a:solidFill>
              </a:rPr>
              <a:t>S</a:t>
            </a:r>
            <a:r>
              <a:rPr kumimoji="1" lang="en-US" altLang="zh-CN" sz="1600" b="1" baseline="-15000">
                <a:solidFill>
                  <a:schemeClr val="folHlink"/>
                </a:solidFill>
              </a:rPr>
              <a:t>i </a:t>
            </a:r>
            <a:r>
              <a:rPr kumimoji="1" lang="zh-CN" altLang="en-US" sz="1600" b="1"/>
              <a:t>可能和 </a:t>
            </a:r>
            <a:r>
              <a:rPr kumimoji="1" lang="en-US" altLang="zh-CN" sz="1600" b="1"/>
              <a:t>P</a:t>
            </a:r>
            <a:r>
              <a:rPr kumimoji="1" lang="en-US" altLang="zh-CN" sz="1600" b="1" baseline="-15000"/>
              <a:t>k</a:t>
            </a:r>
            <a:r>
              <a:rPr kumimoji="1" lang="en-US" altLang="zh-CN" sz="1600" b="1"/>
              <a:t> </a:t>
            </a:r>
            <a:r>
              <a:rPr kumimoji="1" lang="zh-CN" altLang="en-US" sz="1600" b="1"/>
              <a:t>相等。比较不能</a:t>
            </a:r>
          </a:p>
          <a:p>
            <a:pPr eaLnBrk="1" hangingPunct="1">
              <a:spcBef>
                <a:spcPct val="50000"/>
              </a:spcBef>
              <a:buClrTx/>
              <a:buFontTx/>
              <a:buNone/>
            </a:pPr>
            <a:r>
              <a:rPr kumimoji="1" lang="zh-CN" altLang="en-US" sz="1600" b="1"/>
              <a:t>	省略。所以，规定 </a:t>
            </a:r>
            <a:r>
              <a:rPr kumimoji="1" lang="en-US" altLang="zh-CN" sz="1600" b="1"/>
              <a:t>P</a:t>
            </a:r>
            <a:r>
              <a:rPr kumimoji="1" lang="en-US" altLang="zh-CN" sz="1600" b="1" baseline="-15000"/>
              <a:t>j</a:t>
            </a:r>
            <a:r>
              <a:rPr kumimoji="1" lang="en-US" altLang="zh-CN" sz="1600" b="1"/>
              <a:t>  != P</a:t>
            </a:r>
            <a:r>
              <a:rPr kumimoji="1" lang="en-US" altLang="zh-CN" sz="1600" b="1" baseline="-15000"/>
              <a:t>k</a:t>
            </a:r>
            <a:r>
              <a:rPr kumimoji="1" lang="en-US" altLang="zh-CN" sz="1600" b="1"/>
              <a:t> </a:t>
            </a:r>
            <a:r>
              <a:rPr kumimoji="1" lang="zh-CN" altLang="en-US" sz="1600" b="1"/>
              <a:t>可以节约比较的次数，加快匹配过程。</a:t>
            </a:r>
          </a:p>
        </p:txBody>
      </p:sp>
      <p:sp>
        <p:nvSpPr>
          <p:cNvPr id="316455" name="Text Box 39"/>
          <p:cNvSpPr txBox="1">
            <a:spLocks noChangeArrowheads="1"/>
          </p:cNvSpPr>
          <p:nvPr/>
        </p:nvSpPr>
        <p:spPr bwMode="auto">
          <a:xfrm>
            <a:off x="609600" y="5562600"/>
            <a:ext cx="27432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e.g</a:t>
            </a:r>
            <a:r>
              <a:rPr kumimoji="1" lang="zh-CN" altLang="en-US" sz="1600" b="1"/>
              <a:t>：       	</a:t>
            </a:r>
            <a:r>
              <a:rPr kumimoji="1" lang="en-US" altLang="zh-CN" sz="1600" b="1"/>
              <a:t>P=aaaab</a:t>
            </a:r>
          </a:p>
          <a:p>
            <a:pPr eaLnBrk="1" hangingPunct="1">
              <a:spcBef>
                <a:spcPct val="50000"/>
              </a:spcBef>
              <a:buClrTx/>
              <a:buFontTx/>
              <a:buNone/>
            </a:pPr>
            <a:r>
              <a:rPr kumimoji="1" lang="en-US" altLang="zh-CN" sz="1600" b="1"/>
              <a:t>NEXT           </a:t>
            </a:r>
            <a:r>
              <a:rPr kumimoji="1" lang="en-US" altLang="zh-CN" sz="1500" b="1"/>
              <a:t>01234</a:t>
            </a:r>
          </a:p>
          <a:p>
            <a:pPr eaLnBrk="1" hangingPunct="1">
              <a:spcBef>
                <a:spcPct val="50000"/>
              </a:spcBef>
              <a:buClrTx/>
              <a:buFontTx/>
              <a:buNone/>
            </a:pPr>
            <a:r>
              <a:rPr kumimoji="1" lang="en-US" altLang="zh-CN" sz="1500" b="1"/>
              <a:t>NEXTVAL     00004</a:t>
            </a:r>
            <a:endParaRPr kumimoji="1" lang="en-US" altLang="zh-CN" sz="1600" b="1">
              <a:solidFill>
                <a:schemeClr val="folHlink"/>
              </a:solidFill>
            </a:endParaRPr>
          </a:p>
        </p:txBody>
      </p:sp>
      <p:sp>
        <p:nvSpPr>
          <p:cNvPr id="316456" name="Text Box 40"/>
          <p:cNvSpPr txBox="1">
            <a:spLocks noChangeArrowheads="1"/>
          </p:cNvSpPr>
          <p:nvPr/>
        </p:nvSpPr>
        <p:spPr bwMode="auto">
          <a:xfrm>
            <a:off x="3657600" y="5562600"/>
            <a:ext cx="43434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sz="1600" b="1"/>
              <a:t>       	S = aaaxaaaaab</a:t>
            </a:r>
          </a:p>
          <a:p>
            <a:pPr eaLnBrk="1" hangingPunct="1">
              <a:lnSpc>
                <a:spcPct val="20000"/>
              </a:lnSpc>
              <a:spcBef>
                <a:spcPct val="50000"/>
              </a:spcBef>
              <a:buClrTx/>
              <a:buFontTx/>
              <a:buNone/>
            </a:pPr>
            <a:r>
              <a:rPr kumimoji="1" lang="en-US" altLang="zh-CN" sz="1600" b="1"/>
              <a:t>                       aaaab</a:t>
            </a:r>
          </a:p>
          <a:p>
            <a:pPr eaLnBrk="1" hangingPunct="1">
              <a:lnSpc>
                <a:spcPct val="20000"/>
              </a:lnSpc>
              <a:spcBef>
                <a:spcPct val="50000"/>
              </a:spcBef>
              <a:buClrTx/>
              <a:buFontTx/>
              <a:buNone/>
            </a:pPr>
            <a:r>
              <a:rPr kumimoji="1" lang="en-US" altLang="zh-CN" sz="1600" b="1"/>
              <a:t>                               aaaab</a:t>
            </a:r>
          </a:p>
          <a:p>
            <a:pPr eaLnBrk="1" hangingPunct="1">
              <a:lnSpc>
                <a:spcPct val="20000"/>
              </a:lnSpc>
              <a:spcBef>
                <a:spcPct val="50000"/>
              </a:spcBef>
              <a:buClrTx/>
              <a:buFontTx/>
              <a:buNone/>
            </a:pPr>
            <a:r>
              <a:rPr kumimoji="1" lang="en-US" altLang="zh-CN" sz="1600" b="1"/>
              <a:t>                                 aaaab</a:t>
            </a:r>
            <a:endParaRPr kumimoji="1" lang="en-US" altLang="zh-CN" sz="1600" b="1">
              <a:solidFill>
                <a:schemeClr val="folHlink"/>
              </a:solidFill>
            </a:endParaRPr>
          </a:p>
        </p:txBody>
      </p:sp>
      <p:sp>
        <p:nvSpPr>
          <p:cNvPr id="66583"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29856AA-73DE-45B6-B9D7-432D13BB3A33}" type="datetime10">
              <a:rPr lang="zh-CN" altLang="en-US" sz="1000"/>
              <a:pPr>
                <a:spcBef>
                  <a:spcPct val="0"/>
                </a:spcBef>
                <a:buClrTx/>
                <a:buFontTx/>
                <a:buNone/>
              </a:pPr>
              <a:t>12:06</a:t>
            </a:fld>
            <a:endParaRPr lang="en-US" altLang="zh-CN" sz="1000"/>
          </a:p>
        </p:txBody>
      </p:sp>
    </p:spTree>
  </p:cSld>
  <p:clrMapOvr>
    <a:masterClrMapping/>
  </p:clrMapOvr>
  <p:transition>
    <p:wipe dir="d"/>
    <p:sndAc>
      <p:stSnd>
        <p:snd r:embed="rId3" name="REMINDE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16442"/>
                                        </p:tgtEl>
                                        <p:attrNameLst>
                                          <p:attrName>style.visibility</p:attrName>
                                        </p:attrNameLst>
                                      </p:cBhvr>
                                      <p:to>
                                        <p:strVal val="visible"/>
                                      </p:to>
                                    </p:set>
                                    <p:animEffect transition="in" filter="box(in)">
                                      <p:cBhvr>
                                        <p:cTn id="7" dur="500"/>
                                        <p:tgtEl>
                                          <p:spTgt spid="316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16450"/>
                                        </p:tgtEl>
                                        <p:attrNameLst>
                                          <p:attrName>style.visibility</p:attrName>
                                        </p:attrNameLst>
                                      </p:cBhvr>
                                      <p:to>
                                        <p:strVal val="visible"/>
                                      </p:to>
                                    </p:set>
                                    <p:anim calcmode="lin" valueType="num">
                                      <p:cBhvr additive="base">
                                        <p:cTn id="12" dur="500" fill="hold"/>
                                        <p:tgtEl>
                                          <p:spTgt spid="316450"/>
                                        </p:tgtEl>
                                        <p:attrNameLst>
                                          <p:attrName>ppt_x</p:attrName>
                                        </p:attrNameLst>
                                      </p:cBhvr>
                                      <p:tavLst>
                                        <p:tav tm="0">
                                          <p:val>
                                            <p:strVal val="0-#ppt_w/2"/>
                                          </p:val>
                                        </p:tav>
                                        <p:tav tm="100000">
                                          <p:val>
                                            <p:strVal val="#ppt_x"/>
                                          </p:val>
                                        </p:tav>
                                      </p:tavLst>
                                    </p:anim>
                                    <p:anim calcmode="lin" valueType="num">
                                      <p:cBhvr additive="base">
                                        <p:cTn id="13" dur="500" fill="hold"/>
                                        <p:tgtEl>
                                          <p:spTgt spid="3164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REMINDER.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316455"/>
                                        </p:tgtEl>
                                        <p:attrNameLst>
                                          <p:attrName>style.visibility</p:attrName>
                                        </p:attrNameLst>
                                      </p:cBhvr>
                                      <p:to>
                                        <p:strVal val="visible"/>
                                      </p:to>
                                    </p:set>
                                    <p:anim calcmode="lin" valueType="num">
                                      <p:cBhvr>
                                        <p:cTn id="18" dur="500" fill="hold"/>
                                        <p:tgtEl>
                                          <p:spTgt spid="316455"/>
                                        </p:tgtEl>
                                        <p:attrNameLst>
                                          <p:attrName>ppt_w</p:attrName>
                                        </p:attrNameLst>
                                      </p:cBhvr>
                                      <p:tavLst>
                                        <p:tav tm="0">
                                          <p:val>
                                            <p:strVal val="4*#ppt_w"/>
                                          </p:val>
                                        </p:tav>
                                        <p:tav tm="100000">
                                          <p:val>
                                            <p:strVal val="#ppt_w"/>
                                          </p:val>
                                        </p:tav>
                                      </p:tavLst>
                                    </p:anim>
                                    <p:anim calcmode="lin" valueType="num">
                                      <p:cBhvr>
                                        <p:cTn id="19" dur="500" fill="hold"/>
                                        <p:tgtEl>
                                          <p:spTgt spid="31645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REMINDER.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16456"/>
                                        </p:tgtEl>
                                        <p:attrNameLst>
                                          <p:attrName>style.visibility</p:attrName>
                                        </p:attrNameLst>
                                      </p:cBhvr>
                                      <p:to>
                                        <p:strVal val="visible"/>
                                      </p:to>
                                    </p:set>
                                    <p:animEffect transition="in" filter="dissolve">
                                      <p:cBhvr>
                                        <p:cTn id="24" dur="500"/>
                                        <p:tgtEl>
                                          <p:spTgt spid="316456"/>
                                        </p:tgtEl>
                                      </p:cBhvr>
                                    </p:animEffect>
                                  </p:childTnLst>
                                  <p:subTnLst>
                                    <p:audio>
                                      <p:cMediaNode>
                                        <p:cTn display="0" masterRel="sameClick">
                                          <p:stCondLst>
                                            <p:cond evt="begin" delay="0">
                                              <p:tn val="22"/>
                                            </p:cond>
                                          </p:stCondLst>
                                          <p:endCondLst>
                                            <p:cond evt="onStopAudio" delay="0">
                                              <p:tgtEl>
                                                <p:sldTgt/>
                                              </p:tgtEl>
                                            </p:cond>
                                          </p:endCondLst>
                                        </p:cTn>
                                        <p:tgtEl>
                                          <p:sndTgt r:embed="rId4" name="EXPLODE.WAV"/>
                                        </p:tgtEl>
                                      </p:cMediaNode>
                                    </p:audio>
                                  </p:subTnLst>
                                </p:cTn>
                              </p:par>
                            </p:childTnLst>
                          </p:cTn>
                        </p:par>
                        <p:par>
                          <p:cTn id="25" fill="hold" nodeType="afterGroup">
                            <p:stCondLst>
                              <p:cond delay="500"/>
                            </p:stCondLst>
                            <p:childTnLst>
                              <p:par>
                                <p:cTn id="26" presetID="23" presetClass="entr" presetSubtype="32" fill="hold" nodeType="afterEffect">
                                  <p:stCondLst>
                                    <p:cond delay="0"/>
                                  </p:stCondLst>
                                  <p:childTnLst>
                                    <p:set>
                                      <p:cBhvr>
                                        <p:cTn id="27" dur="1" fill="hold">
                                          <p:stCondLst>
                                            <p:cond delay="0"/>
                                          </p:stCondLst>
                                        </p:cTn>
                                        <p:tgtEl>
                                          <p:spTgt spid="316418"/>
                                        </p:tgtEl>
                                        <p:attrNameLst>
                                          <p:attrName>style.visibility</p:attrName>
                                        </p:attrNameLst>
                                      </p:cBhvr>
                                      <p:to>
                                        <p:strVal val="visible"/>
                                      </p:to>
                                    </p:set>
                                    <p:anim calcmode="lin" valueType="num">
                                      <p:cBhvr>
                                        <p:cTn id="28" dur="500" fill="hold"/>
                                        <p:tgtEl>
                                          <p:spTgt spid="316418"/>
                                        </p:tgtEl>
                                        <p:attrNameLst>
                                          <p:attrName>ppt_w</p:attrName>
                                        </p:attrNameLst>
                                      </p:cBhvr>
                                      <p:tavLst>
                                        <p:tav tm="0">
                                          <p:val>
                                            <p:strVal val="4*#ppt_w"/>
                                          </p:val>
                                        </p:tav>
                                        <p:tav tm="100000">
                                          <p:val>
                                            <p:strVal val="#ppt_w"/>
                                          </p:val>
                                        </p:tav>
                                      </p:tavLst>
                                    </p:anim>
                                    <p:anim calcmode="lin" valueType="num">
                                      <p:cBhvr>
                                        <p:cTn id="29" dur="500" fill="hold"/>
                                        <p:tgtEl>
                                          <p:spTgt spid="31641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3" name="REMIND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42" grpId="0" autoUpdateAnimBg="0"/>
      <p:bldP spid="316455" grpId="0" autoUpdateAnimBg="0"/>
      <p:bldP spid="31645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zh-CN" smtClean="0">
                <a:solidFill>
                  <a:schemeClr val="tx1"/>
                </a:solidFill>
              </a:rPr>
              <a:t>4.2</a:t>
            </a:r>
            <a:r>
              <a:rPr lang="zh-CN" altLang="zh-CN" smtClean="0">
                <a:solidFill>
                  <a:schemeClr val="tx1"/>
                </a:solidFill>
                <a:latin typeface="黑体" panose="02010609060101010101" pitchFamily="49" charset="-122"/>
              </a:rPr>
              <a:t> 数组的顺序表示和实现</a:t>
            </a:r>
          </a:p>
        </p:txBody>
      </p:sp>
      <p:sp>
        <p:nvSpPr>
          <p:cNvPr id="10243" name="Rectangle 3"/>
          <p:cNvSpPr>
            <a:spLocks noGrp="1" noChangeArrowheads="1"/>
          </p:cNvSpPr>
          <p:nvPr>
            <p:ph type="body" sz="half" idx="1"/>
          </p:nvPr>
        </p:nvSpPr>
        <p:spPr>
          <a:xfrm>
            <a:off x="457200" y="1600200"/>
            <a:ext cx="4276725" cy="1139825"/>
          </a:xfrm>
        </p:spPr>
        <p:txBody>
          <a:bodyPr/>
          <a:lstStyle/>
          <a:p>
            <a:pPr eaLnBrk="1" hangingPunct="1"/>
            <a:r>
              <a:rPr lang="zh-CN" altLang="en-US" sz="2800" smtClean="0">
                <a:latin typeface="宋体" panose="02010600030101010101" pitchFamily="2" charset="-122"/>
              </a:rPr>
              <a:t>设一</a:t>
            </a:r>
            <a:r>
              <a:rPr lang="en-US" altLang="zh-CN" sz="2800" smtClean="0">
                <a:latin typeface="宋体" panose="02010600030101010101" pitchFamily="2" charset="-122"/>
              </a:rPr>
              <a:t>3</a:t>
            </a:r>
            <a:r>
              <a:rPr lang="zh-CN" altLang="en-US" sz="2800" smtClean="0">
                <a:latin typeface="宋体" panose="02010600030101010101" pitchFamily="2" charset="-122"/>
              </a:rPr>
              <a:t>维数组</a:t>
            </a:r>
            <a:r>
              <a:rPr lang="en-US" altLang="zh-CN" sz="2800" smtClean="0">
                <a:latin typeface="宋体" panose="02010600030101010101" pitchFamily="2" charset="-122"/>
              </a:rPr>
              <a:t>A[4][2][3]</a:t>
            </a:r>
            <a:r>
              <a:rPr lang="zh-CN" altLang="en-US" sz="2800" smtClean="0">
                <a:latin typeface="宋体" panose="02010600030101010101" pitchFamily="2" charset="-122"/>
              </a:rPr>
              <a:t>，存贮在一个顺序线性表</a:t>
            </a:r>
            <a:r>
              <a:rPr lang="en-US" altLang="zh-CN" sz="2800" smtClean="0">
                <a:latin typeface="宋体" panose="02010600030101010101" pitchFamily="2" charset="-122"/>
              </a:rPr>
              <a:t>S</a:t>
            </a:r>
            <a:r>
              <a:rPr lang="zh-CN" altLang="en-US" sz="2800" smtClean="0">
                <a:latin typeface="宋体" panose="02010600030101010101" pitchFamily="2" charset="-122"/>
              </a:rPr>
              <a:t>中，结构如下所示</a:t>
            </a:r>
            <a:r>
              <a:rPr lang="zh-CN" altLang="en-US" smtClean="0">
                <a:latin typeface="宋体" panose="02010600030101010101" pitchFamily="2" charset="-122"/>
              </a:rPr>
              <a:t>：</a:t>
            </a:r>
          </a:p>
        </p:txBody>
      </p:sp>
      <p:grpSp>
        <p:nvGrpSpPr>
          <p:cNvPr id="193597" name="Group 61"/>
          <p:cNvGrpSpPr>
            <a:grpSpLocks/>
          </p:cNvGrpSpPr>
          <p:nvPr/>
        </p:nvGrpSpPr>
        <p:grpSpPr bwMode="auto">
          <a:xfrm>
            <a:off x="4953000" y="1295400"/>
            <a:ext cx="3673475" cy="4176713"/>
            <a:chOff x="0" y="0"/>
            <a:chExt cx="2314" cy="2631"/>
          </a:xfrm>
        </p:grpSpPr>
        <p:grpSp>
          <p:nvGrpSpPr>
            <p:cNvPr id="10283" name="Group 62"/>
            <p:cNvGrpSpPr>
              <a:grpSpLocks/>
            </p:cNvGrpSpPr>
            <p:nvPr/>
          </p:nvGrpSpPr>
          <p:grpSpPr bwMode="auto">
            <a:xfrm>
              <a:off x="862" y="2041"/>
              <a:ext cx="1452" cy="590"/>
              <a:chOff x="0" y="0"/>
              <a:chExt cx="877" cy="590"/>
            </a:xfrm>
          </p:grpSpPr>
          <p:sp>
            <p:nvSpPr>
              <p:cNvPr id="10326" name="Rectangle 63"/>
              <p:cNvSpPr>
                <a:spLocks noChangeArrowheads="1"/>
              </p:cNvSpPr>
              <p:nvPr/>
            </p:nvSpPr>
            <p:spPr bwMode="auto">
              <a:xfrm>
                <a:off x="585"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312</a:t>
                </a:r>
                <a:endParaRPr lang="en-US" altLang="zh-CN" sz="2000"/>
              </a:p>
            </p:txBody>
          </p:sp>
          <p:sp>
            <p:nvSpPr>
              <p:cNvPr id="10327" name="Rectangle 64"/>
              <p:cNvSpPr>
                <a:spLocks noChangeArrowheads="1"/>
              </p:cNvSpPr>
              <p:nvPr/>
            </p:nvSpPr>
            <p:spPr bwMode="auto">
              <a:xfrm>
                <a:off x="292" y="295"/>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311</a:t>
                </a:r>
                <a:endParaRPr lang="en-US" altLang="zh-CN" sz="2000"/>
              </a:p>
            </p:txBody>
          </p:sp>
          <p:sp>
            <p:nvSpPr>
              <p:cNvPr id="10328" name="Rectangle 65"/>
              <p:cNvSpPr>
                <a:spLocks noChangeArrowheads="1"/>
              </p:cNvSpPr>
              <p:nvPr/>
            </p:nvSpPr>
            <p:spPr bwMode="auto">
              <a:xfrm>
                <a:off x="0"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310</a:t>
                </a:r>
              </a:p>
            </p:txBody>
          </p:sp>
          <p:sp>
            <p:nvSpPr>
              <p:cNvPr id="10329" name="Rectangle 66"/>
              <p:cNvSpPr>
                <a:spLocks noChangeArrowheads="1"/>
              </p:cNvSpPr>
              <p:nvPr/>
            </p:nvSpPr>
            <p:spPr bwMode="auto">
              <a:xfrm>
                <a:off x="585"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302</a:t>
                </a:r>
                <a:endParaRPr lang="en-US" altLang="zh-CN" sz="2000"/>
              </a:p>
            </p:txBody>
          </p:sp>
          <p:sp>
            <p:nvSpPr>
              <p:cNvPr id="10330" name="Rectangle 67"/>
              <p:cNvSpPr>
                <a:spLocks noChangeArrowheads="1"/>
              </p:cNvSpPr>
              <p:nvPr/>
            </p:nvSpPr>
            <p:spPr bwMode="auto">
              <a:xfrm>
                <a:off x="292" y="0"/>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301</a:t>
                </a:r>
                <a:endParaRPr lang="en-US" altLang="zh-CN" sz="2000"/>
              </a:p>
            </p:txBody>
          </p:sp>
          <p:sp>
            <p:nvSpPr>
              <p:cNvPr id="10331" name="Rectangle 68"/>
              <p:cNvSpPr>
                <a:spLocks noChangeArrowheads="1"/>
              </p:cNvSpPr>
              <p:nvPr/>
            </p:nvSpPr>
            <p:spPr bwMode="auto">
              <a:xfrm>
                <a:off x="0"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300</a:t>
                </a:r>
                <a:endParaRPr lang="en-US" altLang="zh-CN" sz="2000"/>
              </a:p>
            </p:txBody>
          </p:sp>
          <p:sp>
            <p:nvSpPr>
              <p:cNvPr id="10332" name="Line 69"/>
              <p:cNvSpPr>
                <a:spLocks noChangeShapeType="1"/>
              </p:cNvSpPr>
              <p:nvPr/>
            </p:nvSpPr>
            <p:spPr bwMode="auto">
              <a:xfrm>
                <a:off x="0" y="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33" name="Line 70"/>
              <p:cNvSpPr>
                <a:spLocks noChangeShapeType="1"/>
              </p:cNvSpPr>
              <p:nvPr/>
            </p:nvSpPr>
            <p:spPr bwMode="auto">
              <a:xfrm>
                <a:off x="0" y="295"/>
                <a:ext cx="8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34" name="Line 71"/>
              <p:cNvSpPr>
                <a:spLocks noChangeShapeType="1"/>
              </p:cNvSpPr>
              <p:nvPr/>
            </p:nvSpPr>
            <p:spPr bwMode="auto">
              <a:xfrm>
                <a:off x="0" y="59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35" name="Line 72"/>
              <p:cNvSpPr>
                <a:spLocks noChangeShapeType="1"/>
              </p:cNvSpPr>
              <p:nvPr/>
            </p:nvSpPr>
            <p:spPr bwMode="auto">
              <a:xfrm>
                <a:off x="0"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36" name="Line 73"/>
              <p:cNvSpPr>
                <a:spLocks noChangeShapeType="1"/>
              </p:cNvSpPr>
              <p:nvPr/>
            </p:nvSpPr>
            <p:spPr bwMode="auto">
              <a:xfrm>
                <a:off x="292"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37" name="Line 74"/>
              <p:cNvSpPr>
                <a:spLocks noChangeShapeType="1"/>
              </p:cNvSpPr>
              <p:nvPr/>
            </p:nvSpPr>
            <p:spPr bwMode="auto">
              <a:xfrm>
                <a:off x="585"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38" name="Line 75"/>
              <p:cNvSpPr>
                <a:spLocks noChangeShapeType="1"/>
              </p:cNvSpPr>
              <p:nvPr/>
            </p:nvSpPr>
            <p:spPr bwMode="auto">
              <a:xfrm>
                <a:off x="877"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0284" name="Group 76"/>
            <p:cNvGrpSpPr>
              <a:grpSpLocks/>
            </p:cNvGrpSpPr>
            <p:nvPr/>
          </p:nvGrpSpPr>
          <p:grpSpPr bwMode="auto">
            <a:xfrm>
              <a:off x="499" y="1360"/>
              <a:ext cx="1452" cy="590"/>
              <a:chOff x="0" y="0"/>
              <a:chExt cx="877" cy="590"/>
            </a:xfrm>
          </p:grpSpPr>
          <p:sp>
            <p:nvSpPr>
              <p:cNvPr id="10313" name="Rectangle 77"/>
              <p:cNvSpPr>
                <a:spLocks noChangeArrowheads="1"/>
              </p:cNvSpPr>
              <p:nvPr/>
            </p:nvSpPr>
            <p:spPr bwMode="auto">
              <a:xfrm>
                <a:off x="585"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212</a:t>
                </a:r>
                <a:endParaRPr lang="en-US" altLang="zh-CN" sz="2000"/>
              </a:p>
            </p:txBody>
          </p:sp>
          <p:sp>
            <p:nvSpPr>
              <p:cNvPr id="10314" name="Rectangle 78"/>
              <p:cNvSpPr>
                <a:spLocks noChangeArrowheads="1"/>
              </p:cNvSpPr>
              <p:nvPr/>
            </p:nvSpPr>
            <p:spPr bwMode="auto">
              <a:xfrm>
                <a:off x="292" y="295"/>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211</a:t>
                </a:r>
                <a:endParaRPr lang="en-US" altLang="zh-CN" sz="2000"/>
              </a:p>
            </p:txBody>
          </p:sp>
          <p:sp>
            <p:nvSpPr>
              <p:cNvPr id="10315" name="Rectangle 79"/>
              <p:cNvSpPr>
                <a:spLocks noChangeArrowheads="1"/>
              </p:cNvSpPr>
              <p:nvPr/>
            </p:nvSpPr>
            <p:spPr bwMode="auto">
              <a:xfrm>
                <a:off x="0"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210</a:t>
                </a:r>
                <a:endParaRPr lang="en-US" altLang="zh-CN" sz="2000"/>
              </a:p>
            </p:txBody>
          </p:sp>
          <p:sp>
            <p:nvSpPr>
              <p:cNvPr id="10316" name="Rectangle 80"/>
              <p:cNvSpPr>
                <a:spLocks noChangeArrowheads="1"/>
              </p:cNvSpPr>
              <p:nvPr/>
            </p:nvSpPr>
            <p:spPr bwMode="auto">
              <a:xfrm>
                <a:off x="585"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202</a:t>
                </a:r>
                <a:endParaRPr lang="en-US" altLang="zh-CN" sz="2000"/>
              </a:p>
            </p:txBody>
          </p:sp>
          <p:sp>
            <p:nvSpPr>
              <p:cNvPr id="10317" name="Rectangle 81"/>
              <p:cNvSpPr>
                <a:spLocks noChangeArrowheads="1"/>
              </p:cNvSpPr>
              <p:nvPr/>
            </p:nvSpPr>
            <p:spPr bwMode="auto">
              <a:xfrm>
                <a:off x="292" y="0"/>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201</a:t>
                </a:r>
                <a:endParaRPr lang="en-US" altLang="zh-CN" sz="2000"/>
              </a:p>
            </p:txBody>
          </p:sp>
          <p:sp>
            <p:nvSpPr>
              <p:cNvPr id="10318" name="Rectangle 82"/>
              <p:cNvSpPr>
                <a:spLocks noChangeArrowheads="1"/>
              </p:cNvSpPr>
              <p:nvPr/>
            </p:nvSpPr>
            <p:spPr bwMode="auto">
              <a:xfrm>
                <a:off x="0"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200</a:t>
                </a:r>
              </a:p>
            </p:txBody>
          </p:sp>
          <p:sp>
            <p:nvSpPr>
              <p:cNvPr id="10319" name="Line 83"/>
              <p:cNvSpPr>
                <a:spLocks noChangeShapeType="1"/>
              </p:cNvSpPr>
              <p:nvPr/>
            </p:nvSpPr>
            <p:spPr bwMode="auto">
              <a:xfrm>
                <a:off x="0" y="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20" name="Line 84"/>
              <p:cNvSpPr>
                <a:spLocks noChangeShapeType="1"/>
              </p:cNvSpPr>
              <p:nvPr/>
            </p:nvSpPr>
            <p:spPr bwMode="auto">
              <a:xfrm>
                <a:off x="0" y="295"/>
                <a:ext cx="8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21" name="Line 85"/>
              <p:cNvSpPr>
                <a:spLocks noChangeShapeType="1"/>
              </p:cNvSpPr>
              <p:nvPr/>
            </p:nvSpPr>
            <p:spPr bwMode="auto">
              <a:xfrm>
                <a:off x="0" y="59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22" name="Line 86"/>
              <p:cNvSpPr>
                <a:spLocks noChangeShapeType="1"/>
              </p:cNvSpPr>
              <p:nvPr/>
            </p:nvSpPr>
            <p:spPr bwMode="auto">
              <a:xfrm>
                <a:off x="0"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23" name="Line 87"/>
              <p:cNvSpPr>
                <a:spLocks noChangeShapeType="1"/>
              </p:cNvSpPr>
              <p:nvPr/>
            </p:nvSpPr>
            <p:spPr bwMode="auto">
              <a:xfrm>
                <a:off x="292"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24" name="Line 88"/>
              <p:cNvSpPr>
                <a:spLocks noChangeShapeType="1"/>
              </p:cNvSpPr>
              <p:nvPr/>
            </p:nvSpPr>
            <p:spPr bwMode="auto">
              <a:xfrm>
                <a:off x="585"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25" name="Line 89"/>
              <p:cNvSpPr>
                <a:spLocks noChangeShapeType="1"/>
              </p:cNvSpPr>
              <p:nvPr/>
            </p:nvSpPr>
            <p:spPr bwMode="auto">
              <a:xfrm>
                <a:off x="877"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0285" name="Group 90"/>
            <p:cNvGrpSpPr>
              <a:grpSpLocks/>
            </p:cNvGrpSpPr>
            <p:nvPr/>
          </p:nvGrpSpPr>
          <p:grpSpPr bwMode="auto">
            <a:xfrm>
              <a:off x="181" y="680"/>
              <a:ext cx="1452" cy="590"/>
              <a:chOff x="0" y="0"/>
              <a:chExt cx="877" cy="590"/>
            </a:xfrm>
          </p:grpSpPr>
          <p:sp>
            <p:nvSpPr>
              <p:cNvPr id="10300" name="Rectangle 91"/>
              <p:cNvSpPr>
                <a:spLocks noChangeArrowheads="1"/>
              </p:cNvSpPr>
              <p:nvPr/>
            </p:nvSpPr>
            <p:spPr bwMode="auto">
              <a:xfrm>
                <a:off x="585"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112</a:t>
                </a:r>
                <a:endParaRPr lang="en-US" altLang="zh-CN" sz="2000"/>
              </a:p>
            </p:txBody>
          </p:sp>
          <p:sp>
            <p:nvSpPr>
              <p:cNvPr id="10301" name="Rectangle 92"/>
              <p:cNvSpPr>
                <a:spLocks noChangeArrowheads="1"/>
              </p:cNvSpPr>
              <p:nvPr/>
            </p:nvSpPr>
            <p:spPr bwMode="auto">
              <a:xfrm>
                <a:off x="292" y="295"/>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111</a:t>
                </a:r>
                <a:endParaRPr lang="en-US" altLang="zh-CN" sz="2000"/>
              </a:p>
            </p:txBody>
          </p:sp>
          <p:sp>
            <p:nvSpPr>
              <p:cNvPr id="10302" name="Rectangle 93"/>
              <p:cNvSpPr>
                <a:spLocks noChangeArrowheads="1"/>
              </p:cNvSpPr>
              <p:nvPr/>
            </p:nvSpPr>
            <p:spPr bwMode="auto">
              <a:xfrm>
                <a:off x="0"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110</a:t>
                </a:r>
                <a:endParaRPr lang="en-US" altLang="zh-CN" sz="2000"/>
              </a:p>
            </p:txBody>
          </p:sp>
          <p:sp>
            <p:nvSpPr>
              <p:cNvPr id="10303" name="Rectangle 94"/>
              <p:cNvSpPr>
                <a:spLocks noChangeArrowheads="1"/>
              </p:cNvSpPr>
              <p:nvPr/>
            </p:nvSpPr>
            <p:spPr bwMode="auto">
              <a:xfrm>
                <a:off x="585"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102</a:t>
                </a:r>
                <a:endParaRPr lang="en-US" altLang="zh-CN" sz="2000"/>
              </a:p>
            </p:txBody>
          </p:sp>
          <p:sp>
            <p:nvSpPr>
              <p:cNvPr id="10304" name="Rectangle 95"/>
              <p:cNvSpPr>
                <a:spLocks noChangeArrowheads="1"/>
              </p:cNvSpPr>
              <p:nvPr/>
            </p:nvSpPr>
            <p:spPr bwMode="auto">
              <a:xfrm>
                <a:off x="292" y="0"/>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101</a:t>
                </a:r>
                <a:endParaRPr lang="en-US" altLang="zh-CN" sz="2000"/>
              </a:p>
            </p:txBody>
          </p:sp>
          <p:sp>
            <p:nvSpPr>
              <p:cNvPr id="10305" name="Rectangle 96"/>
              <p:cNvSpPr>
                <a:spLocks noChangeArrowheads="1"/>
              </p:cNvSpPr>
              <p:nvPr/>
            </p:nvSpPr>
            <p:spPr bwMode="auto">
              <a:xfrm>
                <a:off x="0"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100</a:t>
                </a:r>
                <a:endParaRPr lang="en-US" altLang="zh-CN" sz="2000"/>
              </a:p>
            </p:txBody>
          </p:sp>
          <p:sp>
            <p:nvSpPr>
              <p:cNvPr id="10306" name="Line 97"/>
              <p:cNvSpPr>
                <a:spLocks noChangeShapeType="1"/>
              </p:cNvSpPr>
              <p:nvPr/>
            </p:nvSpPr>
            <p:spPr bwMode="auto">
              <a:xfrm>
                <a:off x="0" y="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07" name="Line 98"/>
              <p:cNvSpPr>
                <a:spLocks noChangeShapeType="1"/>
              </p:cNvSpPr>
              <p:nvPr/>
            </p:nvSpPr>
            <p:spPr bwMode="auto">
              <a:xfrm>
                <a:off x="0" y="295"/>
                <a:ext cx="8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08" name="Line 99"/>
              <p:cNvSpPr>
                <a:spLocks noChangeShapeType="1"/>
              </p:cNvSpPr>
              <p:nvPr/>
            </p:nvSpPr>
            <p:spPr bwMode="auto">
              <a:xfrm>
                <a:off x="0" y="59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09" name="Line 100"/>
              <p:cNvSpPr>
                <a:spLocks noChangeShapeType="1"/>
              </p:cNvSpPr>
              <p:nvPr/>
            </p:nvSpPr>
            <p:spPr bwMode="auto">
              <a:xfrm>
                <a:off x="0"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10" name="Line 101"/>
              <p:cNvSpPr>
                <a:spLocks noChangeShapeType="1"/>
              </p:cNvSpPr>
              <p:nvPr/>
            </p:nvSpPr>
            <p:spPr bwMode="auto">
              <a:xfrm>
                <a:off x="292"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11" name="Line 102"/>
              <p:cNvSpPr>
                <a:spLocks noChangeShapeType="1"/>
              </p:cNvSpPr>
              <p:nvPr/>
            </p:nvSpPr>
            <p:spPr bwMode="auto">
              <a:xfrm>
                <a:off x="585"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312" name="Line 103"/>
              <p:cNvSpPr>
                <a:spLocks noChangeShapeType="1"/>
              </p:cNvSpPr>
              <p:nvPr/>
            </p:nvSpPr>
            <p:spPr bwMode="auto">
              <a:xfrm>
                <a:off x="877"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0286" name="Group 104"/>
            <p:cNvGrpSpPr>
              <a:grpSpLocks/>
            </p:cNvGrpSpPr>
            <p:nvPr/>
          </p:nvGrpSpPr>
          <p:grpSpPr bwMode="auto">
            <a:xfrm>
              <a:off x="0" y="0"/>
              <a:ext cx="1452" cy="590"/>
              <a:chOff x="0" y="0"/>
              <a:chExt cx="877" cy="590"/>
            </a:xfrm>
          </p:grpSpPr>
          <p:sp>
            <p:nvSpPr>
              <p:cNvPr id="10287" name="Rectangle 105"/>
              <p:cNvSpPr>
                <a:spLocks noChangeArrowheads="1"/>
              </p:cNvSpPr>
              <p:nvPr/>
            </p:nvSpPr>
            <p:spPr bwMode="auto">
              <a:xfrm>
                <a:off x="585"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012</a:t>
                </a:r>
              </a:p>
            </p:txBody>
          </p:sp>
          <p:sp>
            <p:nvSpPr>
              <p:cNvPr id="10288" name="Rectangle 106"/>
              <p:cNvSpPr>
                <a:spLocks noChangeArrowheads="1"/>
              </p:cNvSpPr>
              <p:nvPr/>
            </p:nvSpPr>
            <p:spPr bwMode="auto">
              <a:xfrm>
                <a:off x="292" y="295"/>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011</a:t>
                </a:r>
                <a:endParaRPr lang="en-US" altLang="zh-CN" sz="2000"/>
              </a:p>
            </p:txBody>
          </p:sp>
          <p:sp>
            <p:nvSpPr>
              <p:cNvPr id="10289" name="Rectangle 107"/>
              <p:cNvSpPr>
                <a:spLocks noChangeArrowheads="1"/>
              </p:cNvSpPr>
              <p:nvPr/>
            </p:nvSpPr>
            <p:spPr bwMode="auto">
              <a:xfrm>
                <a:off x="0" y="295"/>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010</a:t>
                </a:r>
                <a:endParaRPr lang="en-US" altLang="zh-CN" sz="2000"/>
              </a:p>
            </p:txBody>
          </p:sp>
          <p:sp>
            <p:nvSpPr>
              <p:cNvPr id="10290" name="Rectangle 108"/>
              <p:cNvSpPr>
                <a:spLocks noChangeArrowheads="1"/>
              </p:cNvSpPr>
              <p:nvPr/>
            </p:nvSpPr>
            <p:spPr bwMode="auto">
              <a:xfrm>
                <a:off x="585"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002</a:t>
                </a:r>
                <a:endParaRPr lang="en-US" altLang="zh-CN" sz="2000"/>
              </a:p>
            </p:txBody>
          </p:sp>
          <p:sp>
            <p:nvSpPr>
              <p:cNvPr id="10291" name="Rectangle 109"/>
              <p:cNvSpPr>
                <a:spLocks noChangeArrowheads="1"/>
              </p:cNvSpPr>
              <p:nvPr/>
            </p:nvSpPr>
            <p:spPr bwMode="auto">
              <a:xfrm>
                <a:off x="292" y="0"/>
                <a:ext cx="293"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001</a:t>
                </a:r>
                <a:endParaRPr lang="en-US" altLang="zh-CN" sz="2000"/>
              </a:p>
            </p:txBody>
          </p:sp>
          <p:sp>
            <p:nvSpPr>
              <p:cNvPr id="10292" name="Rectangle 110"/>
              <p:cNvSpPr>
                <a:spLocks noChangeArrowheads="1"/>
              </p:cNvSpPr>
              <p:nvPr/>
            </p:nvSpPr>
            <p:spPr bwMode="auto">
              <a:xfrm>
                <a:off x="0" y="0"/>
                <a:ext cx="292" cy="29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000"/>
                  <a:t>A</a:t>
                </a:r>
                <a:r>
                  <a:rPr lang="en-US" altLang="zh-CN" sz="2000" baseline="-25000"/>
                  <a:t>000</a:t>
                </a:r>
              </a:p>
            </p:txBody>
          </p:sp>
          <p:sp>
            <p:nvSpPr>
              <p:cNvPr id="10293" name="Line 111"/>
              <p:cNvSpPr>
                <a:spLocks noChangeShapeType="1"/>
              </p:cNvSpPr>
              <p:nvPr/>
            </p:nvSpPr>
            <p:spPr bwMode="auto">
              <a:xfrm>
                <a:off x="0" y="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294" name="Line 112"/>
              <p:cNvSpPr>
                <a:spLocks noChangeShapeType="1"/>
              </p:cNvSpPr>
              <p:nvPr/>
            </p:nvSpPr>
            <p:spPr bwMode="auto">
              <a:xfrm>
                <a:off x="0" y="295"/>
                <a:ext cx="8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295" name="Line 113"/>
              <p:cNvSpPr>
                <a:spLocks noChangeShapeType="1"/>
              </p:cNvSpPr>
              <p:nvPr/>
            </p:nvSpPr>
            <p:spPr bwMode="auto">
              <a:xfrm>
                <a:off x="0" y="590"/>
                <a:ext cx="8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296" name="Line 114"/>
              <p:cNvSpPr>
                <a:spLocks noChangeShapeType="1"/>
              </p:cNvSpPr>
              <p:nvPr/>
            </p:nvSpPr>
            <p:spPr bwMode="auto">
              <a:xfrm>
                <a:off x="0"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297" name="Line 115"/>
              <p:cNvSpPr>
                <a:spLocks noChangeShapeType="1"/>
              </p:cNvSpPr>
              <p:nvPr/>
            </p:nvSpPr>
            <p:spPr bwMode="auto">
              <a:xfrm>
                <a:off x="292"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298" name="Line 116"/>
              <p:cNvSpPr>
                <a:spLocks noChangeShapeType="1"/>
              </p:cNvSpPr>
              <p:nvPr/>
            </p:nvSpPr>
            <p:spPr bwMode="auto">
              <a:xfrm>
                <a:off x="585" y="0"/>
                <a:ext cx="0" cy="5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299" name="Line 117"/>
              <p:cNvSpPr>
                <a:spLocks noChangeShapeType="1"/>
              </p:cNvSpPr>
              <p:nvPr/>
            </p:nvSpPr>
            <p:spPr bwMode="auto">
              <a:xfrm>
                <a:off x="877" y="0"/>
                <a:ext cx="0" cy="5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graphicFrame>
        <p:nvGraphicFramePr>
          <p:cNvPr id="193654" name="Group 118"/>
          <p:cNvGraphicFramePr>
            <a:graphicFrameLocks noGrp="1"/>
          </p:cNvGraphicFramePr>
          <p:nvPr>
            <p:ph sz="half" idx="2"/>
          </p:nvPr>
        </p:nvGraphicFramePr>
        <p:xfrm>
          <a:off x="658813" y="5449888"/>
          <a:ext cx="8027987" cy="792200"/>
        </p:xfrm>
        <a:graphic>
          <a:graphicData uri="http://schemas.openxmlformats.org/drawingml/2006/table">
            <a:tbl>
              <a:tblPr/>
              <a:tblGrid>
                <a:gridCol w="731837"/>
                <a:gridCol w="725488"/>
                <a:gridCol w="731837"/>
                <a:gridCol w="730250"/>
                <a:gridCol w="728663"/>
                <a:gridCol w="728662"/>
                <a:gridCol w="731838"/>
                <a:gridCol w="727075"/>
                <a:gridCol w="731837"/>
                <a:gridCol w="728663"/>
                <a:gridCol w="731837"/>
              </a:tblGrid>
              <a:tr h="3960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0</a:t>
                      </a:r>
                    </a:p>
                  </a:txBody>
                  <a:tcPr marT="45650" marB="4565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1</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2</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3</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4</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5</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6</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7</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22</a:t>
                      </a:r>
                    </a:p>
                  </a:txBody>
                  <a:tcPr marT="45650" marB="4565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23</a:t>
                      </a:r>
                    </a:p>
                  </a:txBody>
                  <a:tcPr marT="45650" marB="4565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000</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001</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002</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010</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011</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012</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100</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101</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311</a:t>
                      </a: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A</a:t>
                      </a:r>
                      <a:r>
                        <a:rPr kumimoji="0" lang="en-US" altLang="zh-CN" sz="2000" b="0" i="0" u="none" strike="noStrike" cap="none" normalizeH="0" baseline="-25000" smtClean="0">
                          <a:ln>
                            <a:noFill/>
                          </a:ln>
                          <a:solidFill>
                            <a:schemeClr val="tx1"/>
                          </a:solidFill>
                          <a:effectLst/>
                          <a:latin typeface="Arial" pitchFamily="34" charset="0"/>
                          <a:ea typeface="宋体" pitchFamily="2" charset="-122"/>
                        </a:rPr>
                        <a:t>312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2"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0F116DF-8655-4DDE-ABD2-CC740D978FDD}"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35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3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zh-CN" smtClean="0">
                <a:solidFill>
                  <a:schemeClr val="tx1"/>
                </a:solidFill>
              </a:rPr>
              <a:t>4.2</a:t>
            </a:r>
            <a:r>
              <a:rPr lang="zh-CN" altLang="zh-CN" smtClean="0">
                <a:solidFill>
                  <a:schemeClr val="tx1"/>
                </a:solidFill>
                <a:latin typeface="黑体" panose="02010609060101010101" pitchFamily="49" charset="-122"/>
              </a:rPr>
              <a:t> 数组的顺序表示和实现</a:t>
            </a:r>
          </a:p>
        </p:txBody>
      </p:sp>
      <p:sp>
        <p:nvSpPr>
          <p:cNvPr id="11267" name="Rectangle 3"/>
          <p:cNvSpPr>
            <a:spLocks noGrp="1" noChangeArrowheads="1"/>
          </p:cNvSpPr>
          <p:nvPr>
            <p:ph type="body" idx="1"/>
          </p:nvPr>
        </p:nvSpPr>
        <p:spPr>
          <a:xfrm>
            <a:off x="419100" y="1304925"/>
            <a:ext cx="8229600" cy="4530725"/>
          </a:xfrm>
        </p:spPr>
        <p:txBody>
          <a:bodyPr/>
          <a:lstStyle/>
          <a:p>
            <a:pPr eaLnBrk="1" hangingPunct="1"/>
            <a:r>
              <a:rPr lang="zh-CN" altLang="en-US" smtClean="0">
                <a:latin typeface="宋体" panose="02010600030101010101" pitchFamily="2" charset="-122"/>
              </a:rPr>
              <a:t>两种顺序存储方式：</a:t>
            </a:r>
          </a:p>
          <a:p>
            <a:pPr lvl="1" eaLnBrk="1" hangingPunct="1"/>
            <a:r>
              <a:rPr lang="zh-CN" altLang="en-US" smtClean="0">
                <a:latin typeface="宋体" panose="02010600030101010101" pitchFamily="2" charset="-122"/>
              </a:rPr>
              <a:t>行优先顺序</a:t>
            </a:r>
            <a:r>
              <a:rPr lang="en-US" altLang="zh-CN" smtClean="0">
                <a:latin typeface="宋体" panose="02010600030101010101" pitchFamily="2" charset="-122"/>
              </a:rPr>
              <a:t>——</a:t>
            </a:r>
            <a:r>
              <a:rPr lang="zh-CN" altLang="en-US" sz="2000" smtClean="0">
                <a:latin typeface="宋体" panose="02010600030101010101" pitchFamily="2" charset="-122"/>
              </a:rPr>
              <a:t>将数组元素按行排列，第</a:t>
            </a:r>
            <a:r>
              <a:rPr lang="en-US" altLang="zh-CN" sz="2000" smtClean="0">
                <a:latin typeface="宋体" panose="02010600030101010101" pitchFamily="2" charset="-122"/>
              </a:rPr>
              <a:t>i+1</a:t>
            </a:r>
            <a:r>
              <a:rPr lang="zh-CN" altLang="en-US" sz="2000" smtClean="0">
                <a:latin typeface="宋体" panose="02010600030101010101" pitchFamily="2" charset="-122"/>
              </a:rPr>
              <a:t>个行向量紧接在第</a:t>
            </a:r>
            <a:r>
              <a:rPr lang="en-US" altLang="zh-CN" sz="2000" smtClean="0">
                <a:latin typeface="宋体" panose="02010600030101010101" pitchFamily="2" charset="-122"/>
              </a:rPr>
              <a:t>i</a:t>
            </a:r>
            <a:r>
              <a:rPr lang="zh-CN" altLang="en-US" sz="2000" smtClean="0">
                <a:latin typeface="宋体" panose="02010600030101010101" pitchFamily="2" charset="-122"/>
              </a:rPr>
              <a:t>个行向量后面。以二维数组为例，按行优先顺序存储的线性序列为：</a:t>
            </a:r>
            <a:r>
              <a:rPr lang="en-US" altLang="zh-CN" sz="2000" smtClean="0"/>
              <a:t>a</a:t>
            </a:r>
            <a:r>
              <a:rPr lang="en-US" altLang="zh-CN" sz="2000" baseline="-25000" smtClean="0"/>
              <a:t>11</a:t>
            </a:r>
            <a:r>
              <a:rPr lang="en-US" altLang="zh-CN" sz="2000" smtClean="0"/>
              <a:t>,a</a:t>
            </a:r>
            <a:r>
              <a:rPr lang="en-US" altLang="zh-CN" sz="2000" baseline="-25000" smtClean="0"/>
              <a:t>12</a:t>
            </a:r>
            <a:r>
              <a:rPr lang="en-US" altLang="zh-CN" sz="2000" smtClean="0"/>
              <a:t>,…,a</a:t>
            </a:r>
            <a:r>
              <a:rPr lang="en-US" altLang="zh-CN" sz="2000" baseline="-25000" smtClean="0"/>
              <a:t>1n</a:t>
            </a:r>
            <a:r>
              <a:rPr lang="en-US" altLang="zh-CN" sz="2000" smtClean="0"/>
              <a:t>,a</a:t>
            </a:r>
            <a:r>
              <a:rPr lang="en-US" altLang="zh-CN" sz="2000" baseline="-25000" smtClean="0"/>
              <a:t>21</a:t>
            </a:r>
            <a:r>
              <a:rPr lang="en-US" altLang="zh-CN" sz="2000" smtClean="0"/>
              <a:t>,a</a:t>
            </a:r>
            <a:r>
              <a:rPr lang="en-US" altLang="zh-CN" sz="2000" baseline="-25000" smtClean="0"/>
              <a:t>22</a:t>
            </a:r>
            <a:r>
              <a:rPr lang="en-US" altLang="zh-CN" sz="2000" smtClean="0"/>
              <a:t>,…a</a:t>
            </a:r>
            <a:r>
              <a:rPr lang="en-US" altLang="zh-CN" sz="2000" baseline="-25000" smtClean="0"/>
              <a:t>2n</a:t>
            </a:r>
            <a:r>
              <a:rPr lang="en-US" altLang="zh-CN" sz="2000" smtClean="0"/>
              <a:t>,……,a</a:t>
            </a:r>
            <a:r>
              <a:rPr lang="en-US" altLang="zh-CN" sz="2000" baseline="-25000" smtClean="0"/>
              <a:t>m1</a:t>
            </a:r>
            <a:r>
              <a:rPr lang="en-US" altLang="zh-CN" sz="2000" smtClean="0"/>
              <a:t>,a</a:t>
            </a:r>
            <a:r>
              <a:rPr lang="en-US" altLang="zh-CN" sz="2000" baseline="-25000" smtClean="0"/>
              <a:t>m2</a:t>
            </a:r>
            <a:r>
              <a:rPr lang="en-US" altLang="zh-CN" sz="2000" smtClean="0"/>
              <a:t>,…,a</a:t>
            </a:r>
            <a:r>
              <a:rPr lang="en-US" altLang="zh-CN" sz="2000" baseline="-25000" smtClean="0"/>
              <a:t>mn</a:t>
            </a:r>
            <a:r>
              <a:rPr lang="zh-CN" altLang="en-US" sz="2000" smtClean="0">
                <a:latin typeface="宋体" panose="02010600030101010101" pitchFamily="2" charset="-122"/>
              </a:rPr>
              <a:t>。在</a:t>
            </a:r>
            <a:r>
              <a:rPr lang="en-US" altLang="zh-CN" sz="2000" b="1" smtClean="0"/>
              <a:t>PASCAL</a:t>
            </a:r>
            <a:r>
              <a:rPr lang="zh-CN" altLang="en-US" sz="2000" smtClean="0">
                <a:latin typeface="宋体" panose="02010600030101010101" pitchFamily="2" charset="-122"/>
              </a:rPr>
              <a:t>、</a:t>
            </a:r>
            <a:r>
              <a:rPr lang="en-US" altLang="zh-CN" sz="2000" b="1" smtClean="0"/>
              <a:t>C</a:t>
            </a:r>
            <a:r>
              <a:rPr lang="zh-CN" altLang="en-US" sz="2000" smtClean="0">
                <a:latin typeface="宋体" panose="02010600030101010101" pitchFamily="2" charset="-122"/>
              </a:rPr>
              <a:t>语言中，数组就是按行优先顺序存储的。</a:t>
            </a:r>
            <a:r>
              <a:rPr lang="zh-CN" altLang="en-US" sz="2000" smtClean="0">
                <a:solidFill>
                  <a:srgbClr val="FF0000"/>
                </a:solidFill>
              </a:rPr>
              <a:t>行优先顺序推广到多维数组，可规定为先排最右的下标。</a:t>
            </a:r>
            <a:r>
              <a:rPr lang="zh-CN" altLang="en-US" sz="2000" smtClean="0"/>
              <a:t> </a:t>
            </a:r>
            <a:endParaRPr lang="zh-CN" altLang="en-US" sz="2000" smtClean="0">
              <a:latin typeface="宋体" panose="02010600030101010101" pitchFamily="2" charset="-122"/>
            </a:endParaRPr>
          </a:p>
          <a:p>
            <a:pPr lvl="1" eaLnBrk="1" hangingPunct="1"/>
            <a:r>
              <a:rPr lang="zh-CN" altLang="en-US" smtClean="0">
                <a:latin typeface="宋体" panose="02010600030101010101" pitchFamily="2" charset="-122"/>
              </a:rPr>
              <a:t>列优先顺序</a:t>
            </a:r>
            <a:r>
              <a:rPr lang="en-US" altLang="zh-CN" smtClean="0">
                <a:latin typeface="宋体" panose="02010600030101010101" pitchFamily="2" charset="-122"/>
              </a:rPr>
              <a:t>——</a:t>
            </a:r>
            <a:r>
              <a:rPr lang="zh-CN" altLang="en-US" sz="2000" smtClean="0">
                <a:latin typeface="宋体" panose="02010600030101010101" pitchFamily="2" charset="-122"/>
              </a:rPr>
              <a:t>将数组元素按列向量排列，第</a:t>
            </a:r>
            <a:r>
              <a:rPr lang="en-US" altLang="zh-CN" sz="2000" smtClean="0">
                <a:latin typeface="宋体" panose="02010600030101010101" pitchFamily="2" charset="-122"/>
              </a:rPr>
              <a:t>j+1</a:t>
            </a:r>
            <a:r>
              <a:rPr lang="zh-CN" altLang="en-US" sz="2000" smtClean="0">
                <a:latin typeface="宋体" panose="02010600030101010101" pitchFamily="2" charset="-122"/>
              </a:rPr>
              <a:t>个列向量紧接在第</a:t>
            </a:r>
            <a:r>
              <a:rPr lang="en-US" altLang="zh-CN" sz="2000" smtClean="0">
                <a:latin typeface="宋体" panose="02010600030101010101" pitchFamily="2" charset="-122"/>
              </a:rPr>
              <a:t>j</a:t>
            </a:r>
            <a:r>
              <a:rPr lang="zh-CN" altLang="en-US" sz="2000" smtClean="0">
                <a:latin typeface="宋体" panose="02010600030101010101" pitchFamily="2" charset="-122"/>
              </a:rPr>
              <a:t>个列向量之后，</a:t>
            </a:r>
            <a:r>
              <a:rPr lang="en-US" altLang="zh-CN" sz="2000" smtClean="0">
                <a:latin typeface="宋体" panose="02010600030101010101" pitchFamily="2" charset="-122"/>
              </a:rPr>
              <a:t>A</a:t>
            </a:r>
            <a:r>
              <a:rPr lang="zh-CN" altLang="en-US" sz="2000" smtClean="0">
                <a:latin typeface="宋体" panose="02010600030101010101" pitchFamily="2" charset="-122"/>
              </a:rPr>
              <a:t>的</a:t>
            </a:r>
            <a:r>
              <a:rPr lang="en-US" altLang="zh-CN" sz="2000" smtClean="0">
                <a:latin typeface="宋体" panose="02010600030101010101" pitchFamily="2" charset="-122"/>
              </a:rPr>
              <a:t>m*n</a:t>
            </a:r>
            <a:r>
              <a:rPr lang="zh-CN" altLang="en-US" sz="2000" smtClean="0">
                <a:latin typeface="宋体" panose="02010600030101010101" pitchFamily="2" charset="-122"/>
              </a:rPr>
              <a:t>个元素按列优先顺序存储的线性序列为：</a:t>
            </a:r>
            <a:r>
              <a:rPr lang="en-US" altLang="zh-CN" sz="2000" smtClean="0"/>
              <a:t>a</a:t>
            </a:r>
            <a:r>
              <a:rPr lang="en-US" altLang="zh-CN" sz="2000" baseline="-25000" smtClean="0"/>
              <a:t>11</a:t>
            </a:r>
            <a:r>
              <a:rPr lang="en-US" altLang="zh-CN" sz="2000" smtClean="0"/>
              <a:t>,a</a:t>
            </a:r>
            <a:r>
              <a:rPr lang="en-US" altLang="zh-CN" sz="2000" baseline="-25000" smtClean="0"/>
              <a:t>21</a:t>
            </a:r>
            <a:r>
              <a:rPr lang="en-US" altLang="zh-CN" sz="2000" smtClean="0"/>
              <a:t>,…,a</a:t>
            </a:r>
            <a:r>
              <a:rPr lang="en-US" altLang="zh-CN" sz="2000" baseline="-25000" smtClean="0"/>
              <a:t>m1</a:t>
            </a:r>
            <a:r>
              <a:rPr lang="en-US" altLang="zh-CN" sz="2000" smtClean="0"/>
              <a:t>,a</a:t>
            </a:r>
            <a:r>
              <a:rPr lang="en-US" altLang="zh-CN" sz="2000" baseline="-25000" smtClean="0"/>
              <a:t>12</a:t>
            </a:r>
            <a:r>
              <a:rPr lang="en-US" altLang="zh-CN" sz="2000" smtClean="0"/>
              <a:t>,a</a:t>
            </a:r>
            <a:r>
              <a:rPr lang="en-US" altLang="zh-CN" sz="2000" baseline="-25000" smtClean="0"/>
              <a:t>22</a:t>
            </a:r>
            <a:r>
              <a:rPr lang="en-US" altLang="zh-CN" sz="2000" smtClean="0"/>
              <a:t>,…a</a:t>
            </a:r>
            <a:r>
              <a:rPr lang="en-US" altLang="zh-CN" sz="2000" baseline="-25000" smtClean="0"/>
              <a:t>m2</a:t>
            </a:r>
            <a:r>
              <a:rPr lang="en-US" altLang="zh-CN" sz="2000" smtClean="0"/>
              <a:t>,……,a</a:t>
            </a:r>
            <a:r>
              <a:rPr lang="en-US" altLang="zh-CN" sz="2000" baseline="-25000" smtClean="0"/>
              <a:t>n1</a:t>
            </a:r>
            <a:r>
              <a:rPr lang="en-US" altLang="zh-CN" sz="2000" smtClean="0"/>
              <a:t>,a</a:t>
            </a:r>
            <a:r>
              <a:rPr lang="en-US" altLang="zh-CN" sz="2000" baseline="-25000" smtClean="0"/>
              <a:t>n2</a:t>
            </a:r>
            <a:r>
              <a:rPr lang="en-US" altLang="zh-CN" sz="2000" smtClean="0"/>
              <a:t>,…,a</a:t>
            </a:r>
            <a:r>
              <a:rPr lang="en-US" altLang="zh-CN" sz="2000" baseline="-25000" smtClean="0"/>
              <a:t>nm</a:t>
            </a:r>
            <a:r>
              <a:rPr lang="en-US" altLang="zh-CN" sz="2000" smtClean="0">
                <a:latin typeface="宋体" panose="02010600030101010101" pitchFamily="2" charset="-122"/>
              </a:rPr>
              <a:t> </a:t>
            </a:r>
            <a:r>
              <a:rPr lang="zh-CN" altLang="en-US" sz="2000" smtClean="0">
                <a:latin typeface="宋体" panose="02010600030101010101" pitchFamily="2" charset="-122"/>
              </a:rPr>
              <a:t>。在</a:t>
            </a:r>
            <a:r>
              <a:rPr lang="en-US" altLang="zh-CN" sz="2000" b="1" smtClean="0"/>
              <a:t>FORTRAN</a:t>
            </a:r>
            <a:r>
              <a:rPr lang="zh-CN" altLang="en-US" sz="2000" smtClean="0">
                <a:latin typeface="宋体" panose="02010600030101010101" pitchFamily="2" charset="-122"/>
              </a:rPr>
              <a:t>语言中，数组就是按列优先顺序存储的。</a:t>
            </a:r>
            <a:r>
              <a:rPr lang="zh-CN" altLang="en-US" sz="2000" smtClean="0">
                <a:solidFill>
                  <a:srgbClr val="FF0000"/>
                </a:solidFill>
              </a:rPr>
              <a:t>列优先顺序推广到多维数组，可规定为先排最左的下标。 </a:t>
            </a:r>
          </a:p>
        </p:txBody>
      </p:sp>
      <p:sp>
        <p:nvSpPr>
          <p:cNvPr id="11268"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E7E7062-A56F-4527-A457-119F0FE9603D}"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zh-CN" smtClean="0">
                <a:solidFill>
                  <a:schemeClr val="tx1"/>
                </a:solidFill>
              </a:rPr>
              <a:t>4.2</a:t>
            </a:r>
            <a:r>
              <a:rPr lang="zh-CN" altLang="zh-CN" smtClean="0">
                <a:solidFill>
                  <a:schemeClr val="tx1"/>
                </a:solidFill>
                <a:latin typeface="黑体" panose="02010609060101010101" pitchFamily="49" charset="-122"/>
              </a:rPr>
              <a:t> 数组的顺序表示和实现</a:t>
            </a:r>
          </a:p>
        </p:txBody>
      </p:sp>
      <p:sp>
        <p:nvSpPr>
          <p:cNvPr id="12291" name="Rectangle 3"/>
          <p:cNvSpPr>
            <a:spLocks noGrp="1" noChangeArrowheads="1"/>
          </p:cNvSpPr>
          <p:nvPr>
            <p:ph type="body" idx="1"/>
          </p:nvPr>
        </p:nvSpPr>
        <p:spPr/>
        <p:txBody>
          <a:bodyPr/>
          <a:lstStyle/>
          <a:p>
            <a:pPr eaLnBrk="1" hangingPunct="1"/>
            <a:r>
              <a:rPr lang="zh-CN" altLang="en-US" smtClean="0">
                <a:latin typeface="宋体" panose="02010600030101010101" pitchFamily="2" charset="-122"/>
              </a:rPr>
              <a:t>二维数组元素的存取</a:t>
            </a:r>
          </a:p>
          <a:p>
            <a:pPr lvl="1" eaLnBrk="1" hangingPunct="1"/>
            <a:r>
              <a:rPr lang="zh-CN" altLang="en-US" sz="2000" smtClean="0">
                <a:latin typeface="宋体" panose="02010600030101010101" pitchFamily="2" charset="-122"/>
              </a:rPr>
              <a:t>二维数组</a:t>
            </a:r>
            <a:r>
              <a:rPr lang="en-US" altLang="zh-CN" sz="2000" smtClean="0">
                <a:latin typeface="宋体" panose="02010600030101010101" pitchFamily="2" charset="-122"/>
              </a:rPr>
              <a:t>Amn</a:t>
            </a:r>
            <a:r>
              <a:rPr lang="zh-CN" altLang="en-US" sz="2000" smtClean="0">
                <a:latin typeface="宋体" panose="02010600030101010101" pitchFamily="2" charset="-122"/>
              </a:rPr>
              <a:t>按“行优先顺序”存储在内存中，假设每个元素占用</a:t>
            </a:r>
            <a:r>
              <a:rPr lang="en-US" altLang="zh-CN" sz="2000" smtClean="0">
                <a:latin typeface="宋体" panose="02010600030101010101" pitchFamily="2" charset="-122"/>
              </a:rPr>
              <a:t>L</a:t>
            </a:r>
            <a:r>
              <a:rPr lang="zh-CN" altLang="en-US" sz="2000" smtClean="0">
                <a:latin typeface="宋体" panose="02010600030101010101" pitchFamily="2" charset="-122"/>
              </a:rPr>
              <a:t>个存储单元。</a:t>
            </a:r>
          </a:p>
          <a:p>
            <a:pPr lvl="1" eaLnBrk="1" hangingPunct="1"/>
            <a:r>
              <a:rPr lang="zh-CN" altLang="en-US" sz="2000" smtClean="0">
                <a:latin typeface="宋体" panose="02010600030101010101" pitchFamily="2" charset="-122"/>
              </a:rPr>
              <a:t>元素</a:t>
            </a:r>
            <a:r>
              <a:rPr lang="en-US" altLang="zh-CN" sz="2000" smtClean="0">
                <a:latin typeface="宋体" panose="02010600030101010101" pitchFamily="2" charset="-122"/>
              </a:rPr>
              <a:t>a</a:t>
            </a:r>
            <a:r>
              <a:rPr lang="en-US" altLang="zh-CN" sz="2000" baseline="-20000" smtClean="0">
                <a:latin typeface="宋体" panose="02010600030101010101" pitchFamily="2" charset="-122"/>
              </a:rPr>
              <a:t>ij</a:t>
            </a:r>
            <a:r>
              <a:rPr lang="zh-CN" altLang="en-US" sz="2000" smtClean="0">
                <a:latin typeface="宋体" panose="02010600030101010101" pitchFamily="2" charset="-122"/>
              </a:rPr>
              <a:t>的存储地址应是数组的基地址加上排在</a:t>
            </a:r>
            <a:r>
              <a:rPr lang="en-US" altLang="zh-CN" sz="2000" smtClean="0">
                <a:latin typeface="宋体" panose="02010600030101010101" pitchFamily="2" charset="-122"/>
              </a:rPr>
              <a:t>a</a:t>
            </a:r>
            <a:r>
              <a:rPr lang="en-US" altLang="zh-CN" sz="2000" baseline="-20000" smtClean="0">
                <a:latin typeface="宋体" panose="02010600030101010101" pitchFamily="2" charset="-122"/>
              </a:rPr>
              <a:t>ij</a:t>
            </a:r>
            <a:r>
              <a:rPr lang="zh-CN" altLang="en-US" sz="2000" smtClean="0">
                <a:latin typeface="宋体" panose="02010600030101010101" pitchFamily="2" charset="-122"/>
              </a:rPr>
              <a:t>前面的元素所占用的单元数。因为</a:t>
            </a:r>
            <a:r>
              <a:rPr lang="en-US" altLang="zh-CN" sz="2000" smtClean="0">
                <a:latin typeface="宋体" panose="02010600030101010101" pitchFamily="2" charset="-122"/>
              </a:rPr>
              <a:t>a</a:t>
            </a:r>
            <a:r>
              <a:rPr lang="en-US" altLang="zh-CN" sz="2000" baseline="-20000" smtClean="0">
                <a:latin typeface="宋体" panose="02010600030101010101" pitchFamily="2" charset="-122"/>
              </a:rPr>
              <a:t>ij</a:t>
            </a:r>
            <a:r>
              <a:rPr lang="zh-CN" altLang="en-US" sz="2000" smtClean="0">
                <a:latin typeface="宋体" panose="02010600030101010101" pitchFamily="2" charset="-122"/>
              </a:rPr>
              <a:t>位于第</a:t>
            </a:r>
            <a:r>
              <a:rPr lang="en-US" altLang="zh-CN" sz="2000" smtClean="0">
                <a:latin typeface="宋体" panose="02010600030101010101" pitchFamily="2" charset="-122"/>
              </a:rPr>
              <a:t>i</a:t>
            </a:r>
            <a:r>
              <a:rPr lang="zh-CN" altLang="en-US" sz="2000" smtClean="0">
                <a:latin typeface="宋体" panose="02010600030101010101" pitchFamily="2" charset="-122"/>
              </a:rPr>
              <a:t>行、第</a:t>
            </a:r>
            <a:r>
              <a:rPr lang="en-US" altLang="zh-CN" sz="2000" smtClean="0">
                <a:latin typeface="宋体" panose="02010600030101010101" pitchFamily="2" charset="-122"/>
              </a:rPr>
              <a:t>j</a:t>
            </a:r>
            <a:r>
              <a:rPr lang="zh-CN" altLang="en-US" sz="2000" smtClean="0">
                <a:latin typeface="宋体" panose="02010600030101010101" pitchFamily="2" charset="-122"/>
              </a:rPr>
              <a:t>列，前面 </a:t>
            </a:r>
            <a:r>
              <a:rPr lang="en-US" altLang="zh-CN" sz="2000" b="1" smtClean="0">
                <a:latin typeface="Arial Unicode MS" panose="020B0604020202020204" pitchFamily="34" charset="-122"/>
                <a:ea typeface="Arial Unicode MS" panose="020B0604020202020204" pitchFamily="34" charset="-122"/>
                <a:cs typeface="Arial Unicode MS" panose="020B0604020202020204" pitchFamily="34" charset="-122"/>
              </a:rPr>
              <a:t>i-1 </a:t>
            </a:r>
            <a:r>
              <a:rPr lang="zh-CN" altLang="en-US" sz="2000" smtClean="0">
                <a:latin typeface="宋体" panose="02010600030101010101" pitchFamily="2" charset="-122"/>
              </a:rPr>
              <a:t>行一共有</a:t>
            </a:r>
            <a:r>
              <a:rPr lang="en-US" altLang="zh-CN" sz="2000" smtClean="0"/>
              <a:t>(i-1) ×n</a:t>
            </a:r>
            <a:r>
              <a:rPr lang="en-US" altLang="zh-CN" sz="2000" smtClean="0">
                <a:latin typeface="宋体" panose="02010600030101010101" pitchFamily="2" charset="-122"/>
              </a:rPr>
              <a:t> </a:t>
            </a:r>
            <a:r>
              <a:rPr lang="zh-CN" altLang="en-US" sz="2000" smtClean="0">
                <a:latin typeface="宋体" panose="02010600030101010101" pitchFamily="2" charset="-122"/>
              </a:rPr>
              <a:t>个元素，第</a:t>
            </a:r>
            <a:r>
              <a:rPr lang="en-US" altLang="zh-CN" sz="2000" smtClean="0">
                <a:latin typeface="宋体" panose="02010600030101010101" pitchFamily="2" charset="-122"/>
              </a:rPr>
              <a:t>i</a:t>
            </a:r>
            <a:r>
              <a:rPr lang="zh-CN" altLang="en-US" sz="2000" smtClean="0">
                <a:latin typeface="宋体" panose="02010600030101010101" pitchFamily="2" charset="-122"/>
              </a:rPr>
              <a:t>行上</a:t>
            </a:r>
            <a:r>
              <a:rPr lang="en-US" altLang="zh-CN" sz="2000" smtClean="0">
                <a:latin typeface="宋体" panose="02010600030101010101" pitchFamily="2" charset="-122"/>
              </a:rPr>
              <a:t>a</a:t>
            </a:r>
            <a:r>
              <a:rPr lang="en-US" altLang="zh-CN" sz="2000" baseline="-20000" smtClean="0">
                <a:latin typeface="宋体" panose="02010600030101010101" pitchFamily="2" charset="-122"/>
              </a:rPr>
              <a:t>ij</a:t>
            </a:r>
            <a:r>
              <a:rPr lang="zh-CN" altLang="en-US" sz="2000" smtClean="0">
                <a:latin typeface="宋体" panose="02010600030101010101" pitchFamily="2" charset="-122"/>
              </a:rPr>
              <a:t>前面又有</a:t>
            </a:r>
            <a:r>
              <a:rPr lang="en-US" altLang="zh-CN" sz="2000" smtClean="0">
                <a:latin typeface="宋体" panose="02010600030101010101" pitchFamily="2" charset="-122"/>
              </a:rPr>
              <a:t>j-1</a:t>
            </a:r>
            <a:r>
              <a:rPr lang="zh-CN" altLang="en-US" sz="2000" smtClean="0">
                <a:latin typeface="宋体" panose="02010600030101010101" pitchFamily="2" charset="-122"/>
              </a:rPr>
              <a:t>个元素，故它前面一共有</a:t>
            </a:r>
            <a:r>
              <a:rPr lang="en-US" altLang="zh-CN" sz="2000" smtClean="0"/>
              <a:t>(i-1) ×n+j-1</a:t>
            </a:r>
            <a:r>
              <a:rPr lang="zh-CN" altLang="en-US" sz="2000" smtClean="0">
                <a:latin typeface="宋体" panose="02010600030101010101" pitchFamily="2" charset="-122"/>
              </a:rPr>
              <a:t>个元素，因此，</a:t>
            </a:r>
            <a:r>
              <a:rPr lang="en-US" altLang="zh-CN" sz="2000" smtClean="0"/>
              <a:t>a</a:t>
            </a:r>
            <a:r>
              <a:rPr lang="en-US" altLang="zh-CN" sz="2000" baseline="-25000" smtClean="0"/>
              <a:t>ij</a:t>
            </a:r>
            <a:r>
              <a:rPr lang="zh-CN" altLang="en-US" sz="2000" smtClean="0">
                <a:latin typeface="宋体" panose="02010600030101010101" pitchFamily="2" charset="-122"/>
              </a:rPr>
              <a:t>的地址计算函数为：</a:t>
            </a:r>
          </a:p>
          <a:p>
            <a:pPr lvl="1" eaLnBrk="1" hangingPunct="1">
              <a:buFont typeface="Wingdings" panose="05000000000000000000" pitchFamily="2" charset="2"/>
              <a:buNone/>
            </a:pPr>
            <a:r>
              <a:rPr lang="zh-CN" altLang="en-US" sz="2000" smtClean="0">
                <a:latin typeface="宋体" panose="02010600030101010101" pitchFamily="2" charset="-122"/>
              </a:rPr>
              <a:t>   </a:t>
            </a:r>
            <a:r>
              <a:rPr lang="en-US" altLang="zh-CN" sz="2000" b="1" smtClean="0"/>
              <a:t>LOC(a</a:t>
            </a:r>
            <a:r>
              <a:rPr lang="en-US" altLang="zh-CN" sz="2000" b="1" baseline="-25000" smtClean="0"/>
              <a:t>ij</a:t>
            </a:r>
            <a:r>
              <a:rPr lang="en-US" altLang="zh-CN" sz="2000" b="1" smtClean="0"/>
              <a:t>) = LOC(a</a:t>
            </a:r>
            <a:r>
              <a:rPr lang="en-US" altLang="zh-CN" sz="2000" b="1" baseline="-25000" smtClean="0"/>
              <a:t>11</a:t>
            </a:r>
            <a:r>
              <a:rPr lang="en-US" altLang="zh-CN" sz="2000" b="1" smtClean="0"/>
              <a:t>)+[(i-1)*n+j-1]*L</a:t>
            </a:r>
          </a:p>
          <a:p>
            <a:pPr lvl="1" eaLnBrk="1" hangingPunct="1"/>
            <a:r>
              <a:rPr lang="zh-CN" altLang="en-US" sz="2000" smtClean="0">
                <a:latin typeface="宋体" panose="02010600030101010101" pitchFamily="2" charset="-122"/>
              </a:rPr>
              <a:t>在</a:t>
            </a:r>
            <a:r>
              <a:rPr lang="en-US" altLang="zh-CN" sz="2000" smtClean="0">
                <a:latin typeface="宋体" panose="02010600030101010101" pitchFamily="2" charset="-122"/>
              </a:rPr>
              <a:t>C</a:t>
            </a:r>
            <a:r>
              <a:rPr lang="zh-CN" altLang="en-US" sz="2000" smtClean="0">
                <a:latin typeface="宋体" panose="02010600030101010101" pitchFamily="2" charset="-122"/>
              </a:rPr>
              <a:t>语言中，数组各维下标的下界是</a:t>
            </a:r>
            <a:r>
              <a:rPr lang="en-US" altLang="zh-CN" sz="2000" smtClean="0">
                <a:latin typeface="宋体" panose="02010600030101010101" pitchFamily="2" charset="-122"/>
              </a:rPr>
              <a:t>0</a:t>
            </a:r>
            <a:r>
              <a:rPr lang="zh-CN" altLang="en-US" sz="2000" smtClean="0">
                <a:latin typeface="宋体" panose="02010600030101010101" pitchFamily="2" charset="-122"/>
              </a:rPr>
              <a:t>，因此二维数组</a:t>
            </a:r>
            <a:r>
              <a:rPr lang="en-US" altLang="zh-CN" sz="2000" smtClean="0">
                <a:latin typeface="宋体" panose="02010600030101010101" pitchFamily="2" charset="-122"/>
              </a:rPr>
              <a:t>Am</a:t>
            </a:r>
            <a:r>
              <a:rPr lang="en-US" altLang="zh-CN" sz="2000" smtClean="0">
                <a:latin typeface="宋体" panose="02010600030101010101" pitchFamily="2" charset="-122"/>
                <a:sym typeface="Symbol" panose="05050102010706020507" pitchFamily="18" charset="2"/>
              </a:rPr>
              <a:t>n</a:t>
            </a:r>
            <a:r>
              <a:rPr lang="zh-CN" altLang="en-US" sz="2000" smtClean="0">
                <a:latin typeface="宋体" panose="02010600030101010101" pitchFamily="2" charset="-122"/>
              </a:rPr>
              <a:t>的地址计算公式为：</a:t>
            </a:r>
          </a:p>
          <a:p>
            <a:pPr lvl="1" eaLnBrk="1" hangingPunct="1"/>
            <a:r>
              <a:rPr lang="zh-CN" altLang="en-US" sz="2000" smtClean="0">
                <a:latin typeface="宋体" panose="02010600030101010101" pitchFamily="2" charset="-122"/>
              </a:rPr>
              <a:t>   </a:t>
            </a:r>
            <a:r>
              <a:rPr lang="en-US" altLang="zh-CN" sz="2000" smtClean="0">
                <a:latin typeface="宋体" panose="02010600030101010101" pitchFamily="2" charset="-122"/>
              </a:rPr>
              <a:t>LOC(aij) = LOC(a00)+(i*n+j)*L</a:t>
            </a:r>
          </a:p>
          <a:p>
            <a:pPr lvl="1" eaLnBrk="1" hangingPunct="1">
              <a:buFont typeface="Wingdings" panose="05000000000000000000" pitchFamily="2" charset="2"/>
              <a:buNone/>
            </a:pPr>
            <a:endParaRPr lang="en-US" altLang="zh-CN" sz="2000" b="1" smtClean="0"/>
          </a:p>
        </p:txBody>
      </p:sp>
      <p:sp>
        <p:nvSpPr>
          <p:cNvPr id="12292"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6ED749D-35C2-4939-8921-85D28B6D6368}"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zh-CN" smtClean="0"/>
              <a:t>4.3</a:t>
            </a:r>
            <a:r>
              <a:rPr lang="zh-CN" altLang="zh-CN" smtClean="0">
                <a:latin typeface="黑体" panose="02010609060101010101" pitchFamily="49" charset="-122"/>
              </a:rPr>
              <a:t> 矩阵的压缩存储</a:t>
            </a:r>
          </a:p>
        </p:txBody>
      </p:sp>
      <p:sp>
        <p:nvSpPr>
          <p:cNvPr id="13315" name="Rectangle 3"/>
          <p:cNvSpPr>
            <a:spLocks noGrp="1" noChangeArrowheads="1"/>
          </p:cNvSpPr>
          <p:nvPr>
            <p:ph type="body" idx="1"/>
          </p:nvPr>
        </p:nvSpPr>
        <p:spPr/>
        <p:txBody>
          <a:bodyPr/>
          <a:lstStyle/>
          <a:p>
            <a:pPr eaLnBrk="1" hangingPunct="1"/>
            <a:r>
              <a:rPr lang="zh-CN" altLang="en-US" sz="2400" smtClean="0">
                <a:latin typeface="宋体" panose="02010600030101010101" pitchFamily="2" charset="-122"/>
              </a:rPr>
              <a:t>在高级语言编制程序时，将一个矩阵描述为一个二维数组。</a:t>
            </a:r>
          </a:p>
          <a:p>
            <a:pPr eaLnBrk="1" hangingPunct="1"/>
            <a:r>
              <a:rPr lang="zh-CN" altLang="en-US" sz="2400" smtClean="0">
                <a:latin typeface="宋体" panose="02010600030101010101" pitchFamily="2" charset="-122"/>
              </a:rPr>
              <a:t>矩阵在这种存储表示之下，可以对其元素进行随机存取，各种矩阵运算也非常简单，并且存储的密度为</a:t>
            </a:r>
            <a:r>
              <a:rPr lang="en-US" altLang="zh-CN" sz="2400" smtClean="0">
                <a:latin typeface="宋体" panose="02010600030101010101" pitchFamily="2" charset="-122"/>
              </a:rPr>
              <a:t>1</a:t>
            </a:r>
            <a:r>
              <a:rPr lang="zh-CN" altLang="en-US" sz="2400" smtClean="0">
                <a:latin typeface="宋体" panose="02010600030101010101" pitchFamily="2" charset="-122"/>
              </a:rPr>
              <a:t>。但是在矩阵中非零元素呈某种规律分布或者矩阵中出现大量的零元素的情况下，看起来存储密度仍为</a:t>
            </a:r>
            <a:r>
              <a:rPr lang="en-US" altLang="zh-CN" sz="2400" smtClean="0">
                <a:latin typeface="宋体" panose="02010600030101010101" pitchFamily="2" charset="-122"/>
              </a:rPr>
              <a:t>1</a:t>
            </a:r>
            <a:r>
              <a:rPr lang="zh-CN" altLang="en-US" sz="2400" smtClean="0">
                <a:latin typeface="宋体" panose="02010600030101010101" pitchFamily="2" charset="-122"/>
              </a:rPr>
              <a:t>，但实际上占用了许多单元去存储重复的非零元素或零元素，这对高阶矩阵会造成极大的浪费</a:t>
            </a:r>
            <a:r>
              <a:rPr lang="en-US" altLang="zh-CN" sz="2400" smtClean="0">
                <a:latin typeface="宋体" panose="02010600030101010101" pitchFamily="2" charset="-122"/>
              </a:rPr>
              <a:t>.</a:t>
            </a:r>
          </a:p>
          <a:p>
            <a:pPr eaLnBrk="1" hangingPunct="1"/>
            <a:r>
              <a:rPr lang="zh-CN" altLang="en-US" sz="2400" smtClean="0">
                <a:latin typeface="宋体" panose="02010600030101010101" pitchFamily="2" charset="-122"/>
              </a:rPr>
              <a:t>为了节省存储空间， 对这类矩阵进行压缩存储：即为多个相同的非零元素只分配一个存储空间；对零元素不分配空间。</a:t>
            </a:r>
          </a:p>
          <a:p>
            <a:pPr eaLnBrk="1" hangingPunct="1"/>
            <a:endParaRPr lang="en-US" altLang="zh-CN" sz="2400" smtClean="0">
              <a:latin typeface="宋体" panose="02010600030101010101" pitchFamily="2" charset="-122"/>
            </a:endParaRPr>
          </a:p>
        </p:txBody>
      </p:sp>
      <p:sp>
        <p:nvSpPr>
          <p:cNvPr id="13316"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7FE68A4-DCA1-41EE-B3D3-55B50F121046}"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zh-CN" smtClean="0"/>
              <a:t>4.3</a:t>
            </a:r>
            <a:r>
              <a:rPr lang="zh-CN" altLang="zh-CN" smtClean="0">
                <a:latin typeface="黑体" panose="02010609060101010101" pitchFamily="49" charset="-122"/>
              </a:rPr>
              <a:t> 矩阵的压缩存储</a:t>
            </a:r>
          </a:p>
        </p:txBody>
      </p:sp>
      <p:sp>
        <p:nvSpPr>
          <p:cNvPr id="198659" name="Rectangle 3"/>
          <p:cNvSpPr>
            <a:spLocks noGrp="1" noChangeArrowheads="1"/>
          </p:cNvSpPr>
          <p:nvPr>
            <p:ph type="body" idx="1"/>
          </p:nvPr>
        </p:nvSpPr>
        <p:spPr/>
        <p:txBody>
          <a:bodyPr/>
          <a:lstStyle/>
          <a:p>
            <a:pPr>
              <a:buFont typeface="Wingdings" panose="05000000000000000000" pitchFamily="2" charset="2"/>
              <a:buNone/>
              <a:defRPr/>
            </a:pPr>
            <a:r>
              <a:rPr lang="zh-CN" altLang="zh-CN">
                <a:solidFill>
                  <a:srgbClr val="FF0000"/>
                </a:solidFill>
              </a:rPr>
              <a:t>4.3.1</a:t>
            </a:r>
            <a:r>
              <a:rPr lang="zh-CN" altLang="zh-CN">
                <a:solidFill>
                  <a:srgbClr val="FF0000"/>
                </a:solidFill>
                <a:latin typeface="宋体" pitchFamily="2" charset="-122"/>
              </a:rPr>
              <a:t> 特殊矩阵</a:t>
            </a:r>
          </a:p>
          <a:p>
            <a:pPr>
              <a:buFont typeface="Wingdings" panose="05000000000000000000" pitchFamily="2" charset="2"/>
              <a:buNone/>
              <a:defRPr/>
            </a:pPr>
            <a:r>
              <a:rPr lang="zh-CN" altLang="zh-CN">
                <a:latin typeface="宋体" pitchFamily="2" charset="-122"/>
              </a:rPr>
              <a:t>		</a:t>
            </a:r>
            <a:r>
              <a:rPr lang="zh-CN" altLang="zh-CN" sz="2400">
                <a:latin typeface="宋体" pitchFamily="2" charset="-122"/>
              </a:rPr>
              <a:t>所谓</a:t>
            </a:r>
            <a:r>
              <a:rPr lang="zh-CN" altLang="zh-CN" sz="2400">
                <a:effectLst>
                  <a:outerShdw blurRad="38100" dist="38100" dir="2700000" algn="tl">
                    <a:srgbClr val="C0C0C0"/>
                  </a:outerShdw>
                </a:effectLst>
                <a:latin typeface="宋体" pitchFamily="2" charset="-122"/>
              </a:rPr>
              <a:t>特殊矩阵</a:t>
            </a:r>
            <a:r>
              <a:rPr lang="zh-CN" altLang="zh-CN" sz="2400">
                <a:latin typeface="宋体" pitchFamily="2" charset="-122"/>
              </a:rPr>
              <a:t>是指非零元素或零元素的分布有一定规律的矩阵，下面我们讨论几种特殊矩阵的压缩存储。</a:t>
            </a:r>
          </a:p>
          <a:p>
            <a:pPr>
              <a:buFont typeface="Wingdings" panose="05000000000000000000" pitchFamily="2" charset="2"/>
              <a:buNone/>
              <a:defRPr/>
            </a:pPr>
            <a:r>
              <a:rPr lang="zh-CN" altLang="zh-CN">
                <a:latin typeface="宋体" pitchFamily="2" charset="-122"/>
              </a:rPr>
              <a:t>      1、对称矩阵</a:t>
            </a:r>
          </a:p>
          <a:p>
            <a:pPr>
              <a:buFont typeface="Wingdings" panose="05000000000000000000" pitchFamily="2" charset="2"/>
              <a:buNone/>
              <a:defRPr/>
            </a:pPr>
            <a:r>
              <a:rPr lang="zh-CN" altLang="zh-CN">
                <a:latin typeface="宋体" pitchFamily="2" charset="-122"/>
              </a:rPr>
              <a:t>      2、对角矩阵</a:t>
            </a:r>
          </a:p>
        </p:txBody>
      </p:sp>
      <p:sp>
        <p:nvSpPr>
          <p:cNvPr id="14340" name="日期占位符 1"/>
          <p:cNvSpPr>
            <a:spLocks noGrp="1"/>
          </p:cNvSpPr>
          <p:nvPr>
            <p:ph type="dt" sz="quarter" idx="10"/>
          </p:nvPr>
        </p:nvSpPr>
        <p:spPr>
          <a:noFill/>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B019807-B111-4A02-9522-1B5961C2EE46}" type="datetime10">
              <a:rPr lang="zh-CN" altLang="en-US" sz="1000"/>
              <a:pPr>
                <a:spcBef>
                  <a:spcPct val="0"/>
                </a:spcBef>
                <a:buClrTx/>
                <a:buFontTx/>
                <a:buNone/>
              </a:pPr>
              <a:t>12:06</a:t>
            </a:fld>
            <a:endParaRPr lang="en-US" altLang="zh-CN" sz="1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2367</TotalTime>
  <Words>4233</Words>
  <Application>Microsoft Office PowerPoint</Application>
  <PresentationFormat>全屏显示(4:3)</PresentationFormat>
  <Paragraphs>828</Paragraphs>
  <Slides>49</Slides>
  <Notes>13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5" baseType="lpstr">
      <vt:lpstr>Arial Unicode MS</vt:lpstr>
      <vt:lpstr>仿宋_GB2312</vt:lpstr>
      <vt:lpstr>黑体</vt:lpstr>
      <vt:lpstr>华文楷体</vt:lpstr>
      <vt:lpstr>楷体_GB2312</vt:lpstr>
      <vt:lpstr>宋体</vt:lpstr>
      <vt:lpstr>Arial</vt:lpstr>
      <vt:lpstr>Cambria Math</vt:lpstr>
      <vt:lpstr>Consolas</vt:lpstr>
      <vt:lpstr>Symbol</vt:lpstr>
      <vt:lpstr>Times New Roman</vt:lpstr>
      <vt:lpstr>Wingdings</vt:lpstr>
      <vt:lpstr>Watermark</vt:lpstr>
      <vt:lpstr>Microsoft 公式 3.0</vt:lpstr>
      <vt:lpstr>Visio</vt:lpstr>
      <vt:lpstr>剪辑</vt:lpstr>
      <vt:lpstr>第4章 数组与字符串</vt:lpstr>
      <vt:lpstr>PowerPoint 演示文稿</vt:lpstr>
      <vt:lpstr>4.1 数组的定义</vt:lpstr>
      <vt:lpstr>4.1 数组的定义</vt:lpstr>
      <vt:lpstr>4.2 数组的顺序表示和实现</vt:lpstr>
      <vt:lpstr>4.2 数组的顺序表示和实现</vt:lpstr>
      <vt:lpstr>4.2 数组的顺序表示和实现</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PowerPoint 演示文稿</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4.3 矩阵的压缩存储</vt:lpstr>
      <vt:lpstr>PowerPoint 演示文稿</vt:lpstr>
      <vt:lpstr>4.4 广义表</vt:lpstr>
      <vt:lpstr>PowerPoint 演示文稿</vt:lpstr>
      <vt:lpstr> 广义表</vt:lpstr>
      <vt:lpstr> 广义表</vt:lpstr>
      <vt:lpstr> 广义表的存储结构</vt:lpstr>
      <vt:lpstr>广义表的存储结构</vt:lpstr>
      <vt:lpstr>广义表的存储结构</vt:lpstr>
      <vt:lpstr>广义表的存储结构</vt:lpstr>
      <vt:lpstr>广义表的存储结构</vt:lpstr>
      <vt:lpstr>串的模式匹配算法</vt:lpstr>
      <vt:lpstr>串的模式匹配算法</vt:lpstr>
      <vt:lpstr>串的模式匹配算法</vt:lpstr>
      <vt:lpstr>串的模式匹配算法</vt:lpstr>
      <vt:lpstr>串的模式匹配算法</vt:lpstr>
      <vt:lpstr>串的模式匹配算法</vt:lpstr>
      <vt:lpstr>串的模式匹配算法</vt:lpstr>
      <vt:lpstr>串的模式匹配算法</vt:lpstr>
      <vt:lpstr>串的模式匹配算法</vt:lpstr>
      <vt:lpstr>串的模式匹配算法</vt:lpstr>
      <vt:lpstr>串的模式匹配算法</vt:lpstr>
      <vt:lpstr>串的模式匹配算法</vt:lpstr>
    </vt:vector>
  </TitlesOfParts>
  <Manager/>
  <Company>sj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数组</dc:title>
  <dc:creator>hyg</dc:creator>
  <cp:lastModifiedBy>czx</cp:lastModifiedBy>
  <cp:revision>328</cp:revision>
  <cp:lastPrinted>2017-04-07T04:08:57Z</cp:lastPrinted>
  <dcterms:created xsi:type="dcterms:W3CDTF">1999-12-23T15:23:06Z</dcterms:created>
  <dcterms:modified xsi:type="dcterms:W3CDTF">2017-04-07T04:11:07Z</dcterms:modified>
</cp:coreProperties>
</file>