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77" r:id="rId8"/>
    <p:sldId id="276" r:id="rId9"/>
    <p:sldId id="261" r:id="rId10"/>
    <p:sldId id="278" r:id="rId11"/>
    <p:sldId id="262" r:id="rId12"/>
    <p:sldId id="264" r:id="rId13"/>
    <p:sldId id="275" r:id="rId14"/>
    <p:sldId id="265" r:id="rId15"/>
    <p:sldId id="266" r:id="rId16"/>
    <p:sldId id="267" r:id="rId17"/>
    <p:sldId id="268" r:id="rId18"/>
    <p:sldId id="269" r:id="rId19"/>
    <p:sldId id="270" r:id="rId20"/>
    <p:sldId id="271" r:id="rId22"/>
    <p:sldId id="272" r:id="rId23"/>
    <p:sldId id="273" r:id="rId24"/>
    <p:sldId id="274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9" r:id="rId38"/>
    <p:sldId id="291" r:id="rId39"/>
    <p:sldId id="292" r:id="rId40"/>
    <p:sldId id="293" r:id="rId41"/>
    <p:sldId id="300" r:id="rId42"/>
    <p:sldId id="294" r:id="rId43"/>
    <p:sldId id="295" r:id="rId44"/>
    <p:sldId id="296" r:id="rId45"/>
    <p:sldId id="297" r:id="rId46"/>
    <p:sldId id="301" r:id="rId47"/>
    <p:sldId id="302" r:id="rId48"/>
    <p:sldId id="298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D4D4D4"/>
    <a:srgbClr val="7F2C8B"/>
    <a:srgbClr val="FFFFFF"/>
    <a:srgbClr val="CACACA"/>
    <a:srgbClr val="B4B4B4"/>
    <a:srgbClr val="868686"/>
    <a:srgbClr val="F37565"/>
    <a:srgbClr val="171617"/>
    <a:srgbClr val="B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88973" autoAdjust="0"/>
  </p:normalViewPr>
  <p:slideViewPr>
    <p:cSldViewPr snapToGrid="0">
      <p:cViewPr>
        <p:scale>
          <a:sx n="100" d="100"/>
          <a:sy n="100" d="100"/>
        </p:scale>
        <p:origin x="1376" y="256"/>
      </p:cViewPr>
      <p:guideLst>
        <p:guide orient="horz" pos="1620"/>
        <p:guide pos="2880"/>
        <p:guide pos="930"/>
        <p:guide pos="2154"/>
        <p:guide pos="2313"/>
        <p:guide pos="3492"/>
        <p:guide pos="3651"/>
        <p:guide pos="4808"/>
        <p:guide orient="horz" pos="690"/>
        <p:guide orient="horz" pos="1348"/>
        <p:guide orient="horz" pos="1507"/>
        <p:guide orient="horz" pos="2164"/>
        <p:guide orient="horz" pos="2278"/>
        <p:guide orient="horz" pos="29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8EFC7-AF8B-4FD2-B313-B5C6E709FD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7C7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eb.stanford.edu/class/cs20si/syllabus.html" TargetMode="Externa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eepmind.com/blog/article/wavenet-generative-model-raw-audio" TargetMode="Externa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tensorflow.org/api_docs/python/tf?hl=zh_cn" TargetMode="Externa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Tensorflow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pytorch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余海林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Tensorflow</a:t>
            </a:r>
            <a:r>
              <a:rPr kumimoji="1" lang="zh-CN" altLang="en-US" dirty="0"/>
              <a:t>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2400" dirty="0"/>
              <a:t>pip</a:t>
            </a:r>
            <a:r>
              <a:rPr lang="zh-CN" altLang="en-US" sz="2400" dirty="0"/>
              <a:t> </a:t>
            </a:r>
            <a:r>
              <a:rPr lang="en-GB" altLang="zh-CN" sz="2400" dirty="0"/>
              <a:t>install </a:t>
            </a:r>
            <a:r>
              <a:rPr lang="en-GB" altLang="zh-CN" sz="2400" dirty="0" err="1"/>
              <a:t>tensorflow</a:t>
            </a:r>
            <a:endParaRPr lang="en-GB" altLang="zh-CN" sz="2400" dirty="0"/>
          </a:p>
          <a:p>
            <a:r>
              <a:rPr lang="en-GB" altLang="zh-CN" sz="2400" dirty="0"/>
              <a:t>pip install </a:t>
            </a:r>
            <a:r>
              <a:rPr lang="en-GB" altLang="zh-CN" sz="2400" dirty="0" err="1"/>
              <a:t>tensorflow-gpu</a:t>
            </a:r>
            <a:endParaRPr lang="en-GB" altLang="zh-CN" sz="2400" dirty="0"/>
          </a:p>
          <a:p>
            <a:pPr marL="0" indent="0">
              <a:buNone/>
            </a:pPr>
            <a:r>
              <a:rPr lang="en-GB" altLang="zh-CN" sz="2400" dirty="0"/>
              <a:t>TensorFlow 2 </a:t>
            </a:r>
            <a:r>
              <a:rPr lang="zh-CN" altLang="en-GB" sz="2400" dirty="0"/>
              <a:t>需要</a:t>
            </a:r>
            <a:r>
              <a:rPr lang="zh-CN" altLang="en-US" sz="2400" dirty="0"/>
              <a:t> </a:t>
            </a:r>
            <a:r>
              <a:rPr lang="en-GB" altLang="zh-CN" sz="2400" dirty="0"/>
              <a:t>pip</a:t>
            </a:r>
            <a:r>
              <a:rPr lang="zh-CN" altLang="en-GB" sz="2400" dirty="0"/>
              <a:t>版本</a:t>
            </a:r>
            <a:r>
              <a:rPr lang="en-GB" altLang="zh-CN" sz="2400" dirty="0"/>
              <a:t> &gt;19.0.</a:t>
            </a:r>
            <a:r>
              <a:rPr kumimoji="1" lang="en-US" altLang="zh-CN" sz="2400" dirty="0"/>
              <a:t> 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en-GB" altLang="zh-CN" sz="2400" dirty="0"/>
              <a:t>pip install </a:t>
            </a:r>
            <a:r>
              <a:rPr lang="en-GB" altLang="zh-CN" sz="2400" dirty="0" err="1"/>
              <a:t>tensorflow</a:t>
            </a:r>
            <a:r>
              <a:rPr lang="en-GB" altLang="zh-CN" sz="2400" dirty="0"/>
              <a:t>==1.15</a:t>
            </a:r>
            <a:endParaRPr lang="en-GB" altLang="zh-CN" sz="2400" dirty="0"/>
          </a:p>
          <a:p>
            <a:pPr marL="0" indent="0">
              <a:buNone/>
            </a:pPr>
            <a:r>
              <a:rPr lang="zh-CN" altLang="en-US" sz="2400" dirty="0"/>
              <a:t>查看版本</a:t>
            </a:r>
            <a:endParaRPr lang="en-GB" altLang="zh-CN" sz="2400" dirty="0"/>
          </a:p>
          <a:p>
            <a:pPr marL="0" indent="0">
              <a:buNone/>
            </a:pPr>
            <a:r>
              <a:rPr lang="en-GB" altLang="zh-CN" sz="2400" dirty="0"/>
              <a:t>import </a:t>
            </a:r>
            <a:r>
              <a:rPr lang="en-GB" altLang="zh-CN" sz="2400" dirty="0" err="1"/>
              <a:t>tensorflow</a:t>
            </a:r>
            <a:r>
              <a:rPr lang="en-GB" altLang="zh-CN" sz="2400" dirty="0"/>
              <a:t> as </a:t>
            </a:r>
            <a:r>
              <a:rPr lang="en-GB" altLang="zh-CN" sz="2400" dirty="0" err="1"/>
              <a:t>tf</a:t>
            </a:r>
            <a:endParaRPr lang="en-GB" altLang="zh-CN" sz="2400" dirty="0"/>
          </a:p>
          <a:p>
            <a:pPr marL="0" indent="0">
              <a:buNone/>
            </a:pPr>
            <a:r>
              <a:rPr lang="en-GB" altLang="zh-CN" sz="2400" dirty="0" err="1"/>
              <a:t>tf</a:t>
            </a:r>
            <a:r>
              <a:rPr lang="en-GB" altLang="zh-CN" sz="2400" dirty="0"/>
              <a:t>.__version__</a:t>
            </a:r>
            <a:endParaRPr lang="en-GB" altLang="zh-CN" sz="2400" dirty="0"/>
          </a:p>
          <a:p>
            <a:pPr marL="0" indent="0">
              <a:buNone/>
            </a:pPr>
            <a:endParaRPr kumimoji="1"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16000"/>
            <a:ext cx="7886700" cy="361672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TensorFlow</a:t>
            </a:r>
            <a:r>
              <a:rPr lang="zh-CN" altLang="en-US" sz="2400" dirty="0"/>
              <a:t>是一个基于</a:t>
            </a:r>
            <a:r>
              <a:rPr lang="zh-CN" altLang="en-US" sz="2400" b="1" dirty="0">
                <a:solidFill>
                  <a:srgbClr val="FF0000"/>
                </a:solidFill>
              </a:rPr>
              <a:t>数据流编程</a:t>
            </a:r>
            <a:r>
              <a:rPr lang="zh-CN" altLang="en-US" sz="2400" dirty="0"/>
              <a:t>（</a:t>
            </a:r>
            <a:r>
              <a:rPr lang="en-US" altLang="zh-CN" sz="2400" dirty="0"/>
              <a:t>dataflow programming</a:t>
            </a:r>
            <a:r>
              <a:rPr lang="zh-CN" altLang="en-US" sz="2400" dirty="0"/>
              <a:t>）的符号数学系统，被广泛应用于各类机器学习（</a:t>
            </a:r>
            <a:r>
              <a:rPr lang="en-US" altLang="zh-CN" sz="2400" dirty="0"/>
              <a:t>machine learning</a:t>
            </a:r>
            <a:r>
              <a:rPr lang="zh-CN" altLang="en-US" sz="2400" dirty="0"/>
              <a:t>）算法的编程实现，其前身是                 的神经网络算法库</a:t>
            </a:r>
            <a:r>
              <a:rPr lang="en-US" altLang="zh-CN" sz="2400" dirty="0" err="1"/>
              <a:t>DistBelief</a:t>
            </a:r>
            <a:r>
              <a:rPr lang="en-US" altLang="zh-CN" sz="2400" dirty="0"/>
              <a:t> 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en-US" altLang="zh-CN" sz="2400" dirty="0" err="1"/>
              <a:t>Tensorflow</a:t>
            </a:r>
            <a:r>
              <a:rPr lang="zh-CN" altLang="en-US" sz="2400" dirty="0"/>
              <a:t>拥有多层级结构，可部署于各类服务器、</a:t>
            </a:r>
            <a:r>
              <a:rPr lang="en-US" altLang="zh-CN" sz="2400" dirty="0"/>
              <a:t>PC</a:t>
            </a:r>
            <a:r>
              <a:rPr lang="zh-CN" altLang="en-US" sz="2400" dirty="0"/>
              <a:t>终端和网页并支持</a:t>
            </a:r>
            <a:r>
              <a:rPr lang="en-US" altLang="zh-CN" sz="2400" dirty="0"/>
              <a:t>GPU</a:t>
            </a:r>
            <a:r>
              <a:rPr lang="zh-CN" altLang="en-US" sz="2400" dirty="0"/>
              <a:t>和</a:t>
            </a:r>
            <a:r>
              <a:rPr lang="en-US" altLang="zh-CN" sz="2400" dirty="0"/>
              <a:t>TPU</a:t>
            </a:r>
            <a:r>
              <a:rPr lang="zh-CN" altLang="en-US" sz="2400" dirty="0"/>
              <a:t>高性能数值计算，被广泛应用于谷歌内部的产品开发和各领域的科学研究</a:t>
            </a:r>
            <a:endParaRPr lang="zh-CN" altLang="en-US" sz="2400" dirty="0"/>
          </a:p>
          <a:p>
            <a:r>
              <a:rPr lang="en-US" altLang="zh-CN" sz="2400" dirty="0"/>
              <a:t>TensorFlow</a:t>
            </a:r>
            <a:r>
              <a:rPr lang="zh-CN" altLang="en-US" sz="2400" dirty="0"/>
              <a:t>由自</a:t>
            </a:r>
            <a:r>
              <a:rPr lang="en-US" altLang="zh-CN" sz="2400" dirty="0"/>
              <a:t>2015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</a:t>
            </a:r>
            <a:r>
              <a:rPr lang="en-US" altLang="zh-CN" sz="2400" dirty="0"/>
              <a:t>9</a:t>
            </a:r>
            <a:r>
              <a:rPr lang="zh-CN" altLang="en-US" sz="2400" dirty="0"/>
              <a:t>日起，</a:t>
            </a:r>
            <a:r>
              <a:rPr lang="en-US" altLang="zh-CN" sz="2400" dirty="0"/>
              <a:t>TensorFlow</a:t>
            </a:r>
            <a:r>
              <a:rPr lang="zh-CN" altLang="en-US" sz="2400" dirty="0"/>
              <a:t>依据阿帕奇授权协议（</a:t>
            </a:r>
            <a:r>
              <a:rPr lang="en-US" altLang="zh-CN" sz="2400" dirty="0"/>
              <a:t>Apache 2.0 open source license</a:t>
            </a:r>
            <a:r>
              <a:rPr lang="zh-CN" altLang="en-US" sz="2400" dirty="0"/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开放源代码 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4800" y="201017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谷歌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深度学习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计算图方法（</a:t>
            </a:r>
            <a:r>
              <a:rPr lang="en-US" altLang="zh-CN" sz="3600" b="1" dirty="0"/>
              <a:t>graph</a:t>
            </a:r>
            <a:r>
              <a:rPr lang="zh-CN" altLang="en-US" sz="3600" b="1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200" dirty="0"/>
              <a:t>静态图和动态图</a:t>
            </a:r>
            <a:endParaRPr kumimoji="1" lang="en-US" altLang="zh-CN" sz="3200" dirty="0"/>
          </a:p>
          <a:p>
            <a:r>
              <a:rPr kumimoji="1" lang="zh-CN" altLang="en-US" sz="3200" dirty="0"/>
              <a:t>静态图：先定义，再计算，</a:t>
            </a:r>
            <a:r>
              <a:rPr lang="zh-CN" altLang="en-US" sz="3200" b="1" dirty="0"/>
              <a:t>再次运行的时候就不再需要重新构建计算图</a:t>
            </a:r>
            <a:endParaRPr lang="en-US" altLang="zh-CN" sz="3200" b="1" dirty="0"/>
          </a:p>
          <a:p>
            <a:r>
              <a:rPr kumimoji="1" lang="zh-CN" altLang="en-US" sz="3200" dirty="0"/>
              <a:t>动态图：</a:t>
            </a:r>
            <a:r>
              <a:rPr lang="zh-CN" altLang="en-US" sz="3200" dirty="0"/>
              <a:t>每次计算都会</a:t>
            </a:r>
            <a:r>
              <a:rPr lang="zh-CN" altLang="en-US" sz="3200" b="1" dirty="0"/>
              <a:t>重新构建一个新的计算图</a:t>
            </a:r>
            <a:endParaRPr kumimoji="1" lang="en-US" altLang="zh-CN" sz="3200" b="1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计算图方法（</a:t>
            </a:r>
            <a:r>
              <a:rPr lang="en-US" altLang="zh-CN" sz="3600" b="1" dirty="0"/>
              <a:t>graph</a:t>
            </a:r>
            <a:r>
              <a:rPr lang="zh-CN" altLang="en-US" sz="3600" b="1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13" y="13399"/>
            <a:ext cx="2857537" cy="51167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计算图方法（</a:t>
            </a:r>
            <a:r>
              <a:rPr lang="en-US" altLang="zh-CN" sz="3600" b="1" dirty="0"/>
              <a:t>graph</a:t>
            </a:r>
            <a:r>
              <a:rPr lang="zh-CN" altLang="en-US" sz="3600" b="1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sz="3200" dirty="0" err="1"/>
              <a:t>tf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1.X</a:t>
            </a:r>
            <a:r>
              <a:rPr kumimoji="1" lang="zh-CN" altLang="en-US" sz="3200" dirty="0"/>
              <a:t> 静态图</a:t>
            </a:r>
            <a:endParaRPr kumimoji="1" lang="en-US" altLang="zh-CN" sz="3200" dirty="0"/>
          </a:p>
          <a:p>
            <a:r>
              <a:rPr kumimoji="1" lang="en-US" altLang="zh-CN" sz="3200" dirty="0" err="1"/>
              <a:t>tf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2.0 </a:t>
            </a:r>
            <a:r>
              <a:rPr kumimoji="1" lang="zh-CN" altLang="en-US" sz="3200" dirty="0"/>
              <a:t>默认动态图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/>
              <a:t>张量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64707"/>
          </a:xfrm>
        </p:spPr>
        <p:txBody>
          <a:bodyPr>
            <a:normAutofit lnSpcReduction="10000"/>
          </a:bodyPr>
          <a:lstStyle/>
          <a:p>
            <a:r>
              <a:rPr lang="en-GB" altLang="zh-CN" dirty="0" err="1"/>
              <a:t>tf.Tensor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 err="1"/>
              <a:t>tf.Tensor</a:t>
            </a:r>
            <a:r>
              <a:rPr lang="en-GB" altLang="zh-CN" dirty="0"/>
              <a:t>(id,</a:t>
            </a:r>
            <a:r>
              <a:rPr lang="zh-CN" altLang="en-US" dirty="0"/>
              <a:t> </a:t>
            </a:r>
            <a:r>
              <a:rPr lang="en-GB" altLang="zh-CN" dirty="0"/>
              <a:t>shape=(), </a:t>
            </a:r>
            <a:r>
              <a:rPr lang="en-GB" altLang="zh-CN" dirty="0" err="1"/>
              <a:t>dtype</a:t>
            </a:r>
            <a:r>
              <a:rPr lang="en-GB" altLang="zh-CN" dirty="0"/>
              <a:t>, value, </a:t>
            </a:r>
            <a:r>
              <a:rPr lang="en-GB" altLang="zh-CN" dirty="0">
                <a:solidFill>
                  <a:srgbClr val="FF0000"/>
                </a:solidFill>
              </a:rPr>
              <a:t>graph, name</a:t>
            </a:r>
            <a:r>
              <a:rPr lang="en-GB" altLang="zh-CN" dirty="0"/>
              <a:t>)</a:t>
            </a:r>
            <a:endParaRPr lang="en-GB" altLang="zh-CN" dirty="0"/>
          </a:p>
          <a:p>
            <a:pPr marL="0" indent="0">
              <a:buNone/>
            </a:pPr>
            <a:r>
              <a:rPr kumimoji="1" lang="zh-CN" altLang="en-US" dirty="0"/>
              <a:t>常量</a:t>
            </a:r>
            <a:endParaRPr kumimoji="1" lang="en-US" altLang="zh-CN" dirty="0"/>
          </a:p>
          <a:p>
            <a:pPr marL="0" indent="0">
              <a:buNone/>
            </a:pPr>
            <a:r>
              <a:rPr lang="en-GB" altLang="zh-CN" dirty="0"/>
              <a:t>a = </a:t>
            </a:r>
            <a:r>
              <a:rPr lang="en-GB" altLang="zh-CN" dirty="0" err="1"/>
              <a:t>tf.constant</a:t>
            </a:r>
            <a:r>
              <a:rPr lang="en-GB" altLang="zh-CN" dirty="0"/>
              <a:t>(2)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a = </a:t>
            </a:r>
            <a:r>
              <a:rPr lang="en-GB" altLang="zh-CN" dirty="0" err="1"/>
              <a:t>tf.constant</a:t>
            </a:r>
            <a:r>
              <a:rPr lang="en-GB" altLang="zh-CN" dirty="0"/>
              <a:t>(2, name = ‘a’)</a:t>
            </a:r>
            <a:endParaRPr lang="en-GB" altLang="zh-CN" dirty="0"/>
          </a:p>
          <a:p>
            <a:pPr marL="0" indent="0">
              <a:buNone/>
            </a:pPr>
            <a:r>
              <a:rPr lang="zh-CN" altLang="en-GB" dirty="0"/>
              <a:t>值</a:t>
            </a:r>
            <a:endParaRPr lang="en-US" altLang="zh-CN" dirty="0"/>
          </a:p>
          <a:p>
            <a:pPr marL="0" indent="0">
              <a:buNone/>
            </a:pPr>
            <a:r>
              <a:rPr lang="en-GB" altLang="zh-CN" dirty="0" err="1"/>
              <a:t>a.numpy</a:t>
            </a:r>
            <a:r>
              <a:rPr lang="en-GB" altLang="zh-CN" dirty="0"/>
              <a:t>()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Shape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 err="1"/>
              <a:t>a.get_shape</a:t>
            </a:r>
            <a:r>
              <a:rPr lang="en-GB" altLang="zh-CN" dirty="0"/>
              <a:t>()</a:t>
            </a: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/>
              <a:t>张量操作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tf.add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tf.sub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tf.and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tf.or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tf</a:t>
            </a:r>
            <a:r>
              <a:rPr kumimoji="1" lang="en-US" altLang="zh-CN" dirty="0"/>
              <a:t>.</a:t>
            </a:r>
            <a:r>
              <a:rPr lang="en-GB" altLang="zh-CN" dirty="0" err="1"/>
              <a:t>matmul</a:t>
            </a:r>
            <a:endParaRPr lang="en-GB" altLang="zh-CN" dirty="0" err="1"/>
          </a:p>
          <a:p>
            <a:pPr marL="0" indent="0">
              <a:buNone/>
            </a:pPr>
            <a:r>
              <a:rPr lang="zh-CN" altLang="en-US" dirty="0" err="1"/>
              <a:t>注意：</a:t>
            </a:r>
            <a:r>
              <a:rPr lang="en-US" altLang="en-GB" dirty="0" err="1"/>
              <a:t>2.0</a:t>
            </a:r>
            <a:r>
              <a:rPr lang="zh-CN" altLang="en-US" dirty="0" err="1"/>
              <a:t>之后可以直接使用</a:t>
            </a:r>
            <a:r>
              <a:rPr lang="en-US" altLang="zh-CN" dirty="0" err="1"/>
              <a:t>(+-*/)</a:t>
            </a:r>
            <a:r>
              <a:rPr lang="zh-CN" altLang="en-US" dirty="0" err="1"/>
              <a:t>进行操作</a:t>
            </a:r>
            <a:endParaRPr lang="en-GB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变量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2800" dirty="0" err="1"/>
              <a:t>tf.Variable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tf.Variable</a:t>
            </a:r>
            <a:r>
              <a:rPr lang="zh-CN" altLang="en-US" sz="2800" dirty="0"/>
              <a:t>（</a:t>
            </a:r>
            <a:r>
              <a:rPr lang="en-US" altLang="zh-CN" sz="2800" dirty="0"/>
              <a:t>name</a:t>
            </a:r>
            <a:r>
              <a:rPr lang="zh-CN" altLang="en-US" sz="2800" dirty="0"/>
              <a:t>，</a:t>
            </a:r>
            <a:r>
              <a:rPr lang="en-US" altLang="zh-CN" sz="2800" dirty="0"/>
              <a:t>shape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dtype</a:t>
            </a:r>
            <a:r>
              <a:rPr lang="zh-CN" altLang="en-US" sz="2800" dirty="0"/>
              <a:t>，</a:t>
            </a:r>
            <a:r>
              <a:rPr lang="en-US" altLang="zh-CN" sz="2800" dirty="0"/>
              <a:t>value</a:t>
            </a:r>
            <a:r>
              <a:rPr lang="zh-CN" altLang="en-US" sz="2800" dirty="0"/>
              <a:t>）</a:t>
            </a:r>
            <a:endParaRPr lang="en-GB" altLang="zh-CN" sz="2800" dirty="0"/>
          </a:p>
          <a:p>
            <a:r>
              <a:rPr lang="en-GB" altLang="zh-CN" sz="2800" dirty="0"/>
              <a:t>s = </a:t>
            </a:r>
            <a:r>
              <a:rPr lang="en-GB" altLang="zh-CN" sz="2800" dirty="0" err="1"/>
              <a:t>tf.Variable</a:t>
            </a:r>
            <a:r>
              <a:rPr lang="en-GB" altLang="zh-CN" sz="2800" dirty="0"/>
              <a:t>(2, name="scalar") </a:t>
            </a:r>
            <a:endParaRPr lang="en-GB" altLang="zh-CN" sz="2800" dirty="0"/>
          </a:p>
          <a:p>
            <a:r>
              <a:rPr lang="en-GB" altLang="zh-CN" sz="2800" dirty="0"/>
              <a:t>m = </a:t>
            </a:r>
            <a:r>
              <a:rPr lang="en-GB" altLang="zh-CN" sz="2800" dirty="0" err="1"/>
              <a:t>tf.Variable</a:t>
            </a:r>
            <a:r>
              <a:rPr lang="en-GB" altLang="zh-CN" sz="2800" dirty="0"/>
              <a:t>([[0, 1], [2, 3]], name="matrix") </a:t>
            </a:r>
            <a:endParaRPr lang="en-GB" altLang="zh-CN" sz="2800" dirty="0"/>
          </a:p>
          <a:p>
            <a:r>
              <a:rPr lang="en-GB" altLang="zh-CN" sz="2800" dirty="0"/>
              <a:t>W = </a:t>
            </a:r>
            <a:r>
              <a:rPr lang="en-GB" altLang="zh-CN" sz="2800" dirty="0" err="1"/>
              <a:t>tf.Variable</a:t>
            </a:r>
            <a:r>
              <a:rPr lang="en-GB" altLang="zh-CN" sz="2800" dirty="0"/>
              <a:t>(</a:t>
            </a:r>
            <a:r>
              <a:rPr lang="en-GB" altLang="zh-CN" sz="2800" dirty="0" err="1"/>
              <a:t>tf.zeros</a:t>
            </a:r>
            <a:r>
              <a:rPr lang="en-GB" altLang="zh-CN" sz="2800" dirty="0"/>
              <a:t>([784,10]))</a:t>
            </a:r>
            <a:endParaRPr lang="en-GB" altLang="zh-CN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变量操作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2800" dirty="0" err="1"/>
              <a:t>tf.assign</a:t>
            </a:r>
            <a:r>
              <a:rPr lang="en-GB" altLang="zh-CN" sz="2800" dirty="0"/>
              <a:t>()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a = </a:t>
            </a:r>
            <a:r>
              <a:rPr lang="en-GB" altLang="zh-CN" sz="2800" dirty="0" err="1"/>
              <a:t>tf.Variable</a:t>
            </a:r>
            <a:r>
              <a:rPr lang="en-GB" altLang="zh-CN" sz="2800" dirty="0"/>
              <a:t>(1) 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b = (a+2) *3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b = (</a:t>
            </a:r>
            <a:r>
              <a:rPr lang="en-GB" altLang="zh-CN" sz="2800" dirty="0" err="1"/>
              <a:t>a.assign_add</a:t>
            </a:r>
            <a:r>
              <a:rPr lang="en-GB" altLang="zh-CN" sz="2800" dirty="0"/>
              <a:t>(2)) *3</a:t>
            </a:r>
            <a:endParaRPr lang="en-GB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6201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规矩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/>
              <a:t>上课时间：周六</a:t>
            </a:r>
            <a:r>
              <a:rPr kumimoji="1" lang="en-US" altLang="zh-CN" sz="3600" dirty="0"/>
              <a:t>8:00-11:00</a:t>
            </a:r>
            <a:endParaRPr kumimoji="1" lang="en-US" altLang="zh-CN" sz="3600" dirty="0"/>
          </a:p>
          <a:p>
            <a:r>
              <a:rPr kumimoji="1" lang="zh-CN" altLang="en-US" sz="3600" dirty="0"/>
              <a:t>课间休息</a:t>
            </a:r>
            <a:endParaRPr kumimoji="1" lang="en-US" altLang="zh-CN" sz="3600" dirty="0"/>
          </a:p>
          <a:p>
            <a:r>
              <a:rPr kumimoji="1" lang="zh-CN" altLang="en-US" sz="3600" dirty="0"/>
              <a:t>课堂提问与回答</a:t>
            </a:r>
            <a:endParaRPr kumimoji="1" lang="zh-CN" altLang="en-US" sz="3600" dirty="0"/>
          </a:p>
          <a:p>
            <a:r>
              <a:rPr kumimoji="1" lang="zh-CN" altLang="en-US" sz="3600" dirty="0"/>
              <a:t>本节课对应</a:t>
            </a:r>
            <a:r>
              <a:rPr kumimoji="1" lang="en-US" altLang="zh-CN" sz="3600" dirty="0"/>
              <a:t>gitHub</a:t>
            </a:r>
            <a:r>
              <a:rPr kumimoji="1" lang="zh-CN" altLang="en-US" sz="3600" dirty="0"/>
              <a:t>笔记 </a:t>
            </a:r>
            <a:r>
              <a:rPr kumimoji="1" lang="en-US" altLang="zh-CN" sz="3600" dirty="0"/>
              <a:t>tf2.0</a:t>
            </a:r>
            <a:endParaRPr kumimoji="1" lang="en-US" altLang="zh-CN" sz="3600" dirty="0"/>
          </a:p>
          <a:p>
            <a:pPr marL="0" indent="0">
              <a:buNone/>
            </a:pPr>
            <a:endParaRPr kumimoji="1" lang="en-US" altLang="zh-CN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变量跟踪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zh-CN" sz="2800" dirty="0"/>
              <a:t>class </a:t>
            </a:r>
            <a:r>
              <a:rPr lang="en-GB" altLang="zh-CN" sz="2800" dirty="0" err="1"/>
              <a:t>MyModule</a:t>
            </a:r>
            <a:r>
              <a:rPr lang="en-GB" altLang="zh-CN" sz="2800" dirty="0"/>
              <a:t> (</a:t>
            </a:r>
            <a:r>
              <a:rPr lang="en-GB" altLang="zh-CN" sz="2800" dirty="0" err="1"/>
              <a:t>tf.Module</a:t>
            </a:r>
            <a:r>
              <a:rPr lang="en-GB" altLang="zh-CN" sz="2800" dirty="0"/>
              <a:t>):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    def __</a:t>
            </a:r>
            <a:r>
              <a:rPr lang="en-GB" altLang="zh-CN" sz="2800" dirty="0" err="1"/>
              <a:t>init</a:t>
            </a:r>
            <a:r>
              <a:rPr lang="en-GB" altLang="zh-CN" sz="2800" dirty="0"/>
              <a:t>__(self):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        self.v0 = </a:t>
            </a:r>
            <a:r>
              <a:rPr lang="en-GB" altLang="zh-CN" sz="2800" dirty="0" err="1"/>
              <a:t>tf.Variable</a:t>
            </a:r>
            <a:r>
              <a:rPr lang="en-GB" altLang="zh-CN" sz="2800" dirty="0"/>
              <a:t>(1.0)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        </a:t>
            </a:r>
            <a:r>
              <a:rPr lang="en-GB" altLang="zh-CN" sz="2800" dirty="0" err="1"/>
              <a:t>self.vs</a:t>
            </a:r>
            <a:r>
              <a:rPr lang="en-GB" altLang="zh-CN" sz="2800" dirty="0"/>
              <a:t> = [</a:t>
            </a:r>
            <a:r>
              <a:rPr lang="en-GB" altLang="zh-CN" sz="2800" dirty="0" err="1"/>
              <a:t>tf.Variable</a:t>
            </a:r>
            <a:r>
              <a:rPr lang="en-GB" altLang="zh-CN" sz="2800" dirty="0"/>
              <a:t>(x) for x in range(10)]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m </a:t>
            </a:r>
            <a:r>
              <a:rPr lang="en-GB" altLang="zh-CN" sz="2800" b="1" dirty="0"/>
              <a:t>=</a:t>
            </a:r>
            <a:r>
              <a:rPr lang="en-GB" altLang="zh-CN" sz="2800" dirty="0"/>
              <a:t> </a:t>
            </a:r>
            <a:r>
              <a:rPr lang="en-GB" altLang="zh-CN" sz="2800" dirty="0" err="1"/>
              <a:t>MyModule</a:t>
            </a:r>
            <a:r>
              <a:rPr lang="en-GB" altLang="zh-CN" sz="2800" dirty="0"/>
              <a:t>() 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m</a:t>
            </a:r>
            <a:r>
              <a:rPr lang="en-GB" altLang="zh-CN" sz="2800" b="1" dirty="0" err="1"/>
              <a:t>.</a:t>
            </a:r>
            <a:r>
              <a:rPr lang="en-GB" altLang="zh-CN" sz="2800" dirty="0" err="1"/>
              <a:t>variables </a:t>
            </a:r>
            <a:r>
              <a:rPr lang="en-US" altLang="en-GB" sz="2800" dirty="0" err="1"/>
              <a:t>#</a:t>
            </a:r>
            <a:r>
              <a:rPr lang="zh-CN" altLang="en-US" sz="2800" dirty="0" err="1"/>
              <a:t>输出模型的所有变量</a:t>
            </a:r>
            <a:endParaRPr lang="en-GB" altLang="zh-CN" sz="2800" dirty="0"/>
          </a:p>
          <a:p>
            <a:endParaRPr lang="en-GB" altLang="zh-CN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数据类型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zh-CN" sz="2800" dirty="0"/>
          </a:p>
        </p:txBody>
      </p:sp>
      <p:pic>
        <p:nvPicPr>
          <p:cNvPr id="5" name="Picture 2" descr="https://lh4.googleusercontent.com/Ir3Pd3Q9aWKm8bpCez4IPK-VyIde5ydxivAo3n8goLxVCZdssY6ELn66VH7M68q-zrLuATfsPjwpucfKaKiyx_MgA4cWX2XDLIDJrSCPtMabQT4eX1EwDJAmRg-N0MbHG6bPpvyrR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41" y="368300"/>
            <a:ext cx="4669036" cy="45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err="1"/>
              <a:t>tf.data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GB" sz="2800" dirty="0"/>
              <a:t>使用</a:t>
            </a:r>
            <a:r>
              <a:rPr lang="zh-CN" altLang="en-US" sz="2800" dirty="0"/>
              <a:t>简单的结构构建复杂的数据流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创建数据集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高效</a:t>
            </a:r>
            <a:r>
              <a:rPr lang="en-US" altLang="zh-CN" sz="2800" dirty="0"/>
              <a:t>pipeline</a:t>
            </a:r>
            <a:endParaRPr lang="en-GB" altLang="zh-CN" sz="2800" dirty="0"/>
          </a:p>
        </p:txBody>
      </p:sp>
      <p:pic>
        <p:nvPicPr>
          <p:cNvPr id="7" name="图片 6" descr="手机截图图社交软件的信息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62" y="1897143"/>
            <a:ext cx="5297638" cy="31725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创建数据集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800" dirty="0" err="1"/>
              <a:t>tf.data.Dataset.from_tensors</a:t>
            </a:r>
            <a:r>
              <a:rPr lang="en-GB" altLang="zh-CN" sz="2800" dirty="0"/>
              <a:t>((features, labels))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tf.data.Dataset.from_tensor_slices</a:t>
            </a:r>
            <a:r>
              <a:rPr lang="en-GB" altLang="zh-CN" sz="2800" dirty="0"/>
              <a:t>((features, labels))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tf.data.Dataset.from_generator</a:t>
            </a:r>
            <a:r>
              <a:rPr lang="en-GB" altLang="zh-CN" sz="2800" dirty="0"/>
              <a:t>(gen, </a:t>
            </a:r>
            <a:r>
              <a:rPr lang="en-GB" altLang="zh-CN" sz="2800" dirty="0" err="1"/>
              <a:t>output_types</a:t>
            </a:r>
            <a:r>
              <a:rPr lang="en-GB" altLang="zh-CN" sz="2800" dirty="0"/>
              <a:t>, </a:t>
            </a:r>
            <a:r>
              <a:rPr lang="en-GB" altLang="zh-CN" sz="2800" dirty="0" err="1"/>
              <a:t>output_shapes</a:t>
            </a:r>
            <a:r>
              <a:rPr lang="en-GB" altLang="zh-CN" sz="2800" dirty="0"/>
              <a:t>)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读取数据集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zh-CN" sz="2800" dirty="0"/>
              <a:t>#</a:t>
            </a:r>
            <a:r>
              <a:rPr lang="zh-CN" altLang="en-US" sz="2800" dirty="0"/>
              <a:t>包含多个</a:t>
            </a:r>
            <a:r>
              <a:rPr lang="en-GB" altLang="zh-CN" sz="2800" dirty="0"/>
              <a:t>txt</a:t>
            </a:r>
            <a:r>
              <a:rPr lang="zh-CN" altLang="en-US" sz="2800" dirty="0"/>
              <a:t>文件的行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tf.data.TextLineDataset</a:t>
            </a:r>
            <a:r>
              <a:rPr lang="en-GB" altLang="zh-CN" sz="2800" dirty="0"/>
              <a:t>(filenames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>
              <a:buNone/>
            </a:pPr>
            <a:r>
              <a:rPr lang="en-GB" altLang="zh-CN" sz="2800" dirty="0"/>
              <a:t>#</a:t>
            </a:r>
            <a:r>
              <a:rPr lang="zh-CN" altLang="en-US" sz="2800" dirty="0"/>
              <a:t>来自一个或多个二进制文件的固定长度记录的数据集</a:t>
            </a:r>
            <a:endParaRPr lang="zh-CN" altLang="en-US" sz="2800" dirty="0"/>
          </a:p>
          <a:p>
            <a:pPr marL="0" indent="0">
              <a:buNone/>
            </a:pPr>
            <a:r>
              <a:rPr lang="en-GB" altLang="zh-CN" sz="2800" dirty="0" err="1"/>
              <a:t>tf.data.FixedLengthRecordDataset</a:t>
            </a:r>
            <a:r>
              <a:rPr lang="en-GB" altLang="zh-CN" sz="2800" dirty="0"/>
              <a:t>(filenames</a:t>
            </a:r>
            <a:r>
              <a:rPr lang="zh-CN" altLang="en-US" sz="2800" dirty="0"/>
              <a:t>）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#</a:t>
            </a:r>
            <a:r>
              <a:rPr lang="zh-CN" altLang="en-US" sz="2800" dirty="0"/>
              <a:t>包含多个</a:t>
            </a:r>
            <a:r>
              <a:rPr lang="en-GB" altLang="zh-CN" sz="2800" dirty="0" err="1"/>
              <a:t>TFRecord</a:t>
            </a:r>
            <a:r>
              <a:rPr lang="zh-CN" altLang="en-US" sz="2800" dirty="0"/>
              <a:t>文件的记录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tf.data.TFRecordDataset</a:t>
            </a:r>
            <a:r>
              <a:rPr lang="en-GB" altLang="zh-CN" sz="2800" dirty="0"/>
              <a:t>(filenames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0" indent="0">
              <a:buNone/>
            </a:pPr>
            <a:endParaRPr lang="en-GB" altLang="zh-C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数据迭代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800" dirty="0"/>
              <a:t>dataset = </a:t>
            </a:r>
            <a:r>
              <a:rPr lang="en-GB" altLang="zh-CN" sz="2800" dirty="0" err="1"/>
              <a:t>tf.data.Dataset.from_tensor_slices</a:t>
            </a:r>
            <a:r>
              <a:rPr lang="en-GB" altLang="zh-CN" sz="2800" dirty="0"/>
              <a:t>([])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for element in dataset: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  print(</a:t>
            </a:r>
            <a:r>
              <a:rPr lang="en-GB" altLang="zh-CN" sz="2800" dirty="0" err="1"/>
              <a:t>element.numpy</a:t>
            </a:r>
            <a:r>
              <a:rPr lang="en-GB" altLang="zh-CN" sz="2800" dirty="0"/>
              <a:t>())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it = </a:t>
            </a:r>
            <a:r>
              <a:rPr lang="en-GB" altLang="zh-CN" sz="2800" dirty="0" err="1"/>
              <a:t>iter</a:t>
            </a:r>
            <a:r>
              <a:rPr lang="en-GB" altLang="zh-CN" sz="2800" dirty="0"/>
              <a:t>(dataset)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print(next(it).</a:t>
            </a:r>
            <a:r>
              <a:rPr lang="en-GB" altLang="zh-CN" sz="2800" dirty="0" err="1"/>
              <a:t>numpy</a:t>
            </a:r>
            <a:r>
              <a:rPr lang="en-GB" altLang="zh-CN" sz="2800" dirty="0"/>
              <a:t>())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数据集合并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800" dirty="0"/>
              <a:t>dataset3 = </a:t>
            </a:r>
            <a:r>
              <a:rPr lang="en-GB" altLang="zh-CN" sz="2800" dirty="0" err="1"/>
              <a:t>tf.data.Dataset.zip</a:t>
            </a:r>
            <a:r>
              <a:rPr lang="en-GB" altLang="zh-CN" sz="2800" dirty="0"/>
              <a:t>((dataset1, dataset2))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dataset3</a:t>
            </a:r>
            <a:endParaRPr lang="en-GB" altLang="zh-CN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取</a:t>
            </a:r>
            <a:r>
              <a:rPr kumimoji="1" lang="en-US" altLang="zh-CN" b="1" dirty="0"/>
              <a:t>batch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800" dirty="0" err="1"/>
              <a:t>batched_dataset</a:t>
            </a:r>
            <a:r>
              <a:rPr lang="en-GB" altLang="zh-CN" sz="2800" dirty="0"/>
              <a:t> = </a:t>
            </a:r>
            <a:r>
              <a:rPr lang="en-GB" altLang="zh-CN" sz="2800" dirty="0" err="1"/>
              <a:t>dataset.batch</a:t>
            </a:r>
            <a:r>
              <a:rPr lang="en-GB" altLang="zh-CN" sz="2800" dirty="0"/>
              <a:t>(</a:t>
            </a:r>
            <a:r>
              <a:rPr lang="en-US" altLang="zh-CN" sz="2800" dirty="0"/>
              <a:t>4</a:t>
            </a:r>
            <a:r>
              <a:rPr lang="en-GB" altLang="zh-CN" sz="2800" dirty="0"/>
              <a:t>)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r>
              <a:rPr lang="en-US" altLang="en-GB" sz="2800" dirty="0"/>
              <a:t>note:</a:t>
            </a:r>
            <a:r>
              <a:rPr lang="zh-CN" altLang="en-US" sz="1800" dirty="0"/>
              <a:t>比如</a:t>
            </a:r>
            <a:r>
              <a:rPr lang="en-US" altLang="zh-CN" sz="1800" dirty="0"/>
              <a:t>dataset</a:t>
            </a:r>
            <a:r>
              <a:rPr lang="zh-CN" altLang="en-US" sz="1800" dirty="0"/>
              <a:t>有</a:t>
            </a:r>
            <a:r>
              <a:rPr lang="en-US" altLang="zh-CN" sz="1800" dirty="0"/>
              <a:t>100</a:t>
            </a:r>
            <a:r>
              <a:rPr lang="zh-CN" altLang="en-US" sz="1800" dirty="0"/>
              <a:t>个数据，那么</a:t>
            </a:r>
            <a:r>
              <a:rPr lang="en-GB" altLang="zh-CN" sz="1800" dirty="0" err="1">
                <a:sym typeface="+mn-ea"/>
              </a:rPr>
              <a:t>batched_dataset</a:t>
            </a:r>
            <a:r>
              <a:rPr lang="zh-CN" altLang="en-GB" sz="1800" dirty="0" err="1">
                <a:sym typeface="+mn-ea"/>
              </a:rPr>
              <a:t>为</a:t>
            </a:r>
            <a:r>
              <a:rPr lang="en-US" altLang="zh-CN" sz="1800" dirty="0" err="1">
                <a:sym typeface="+mn-ea"/>
              </a:rPr>
              <a:t>4</a:t>
            </a:r>
            <a:r>
              <a:rPr lang="zh-CN" altLang="en-US" sz="1800" dirty="0" err="1">
                <a:sym typeface="+mn-ea"/>
              </a:rPr>
              <a:t>组，每组</a:t>
            </a:r>
            <a:r>
              <a:rPr lang="en-US" altLang="zh-CN" sz="1800" dirty="0" err="1">
                <a:sym typeface="+mn-ea"/>
              </a:rPr>
              <a:t>25</a:t>
            </a:r>
            <a:r>
              <a:rPr lang="zh-CN" altLang="en-US" sz="1800" dirty="0" err="1">
                <a:sym typeface="+mn-ea"/>
              </a:rPr>
              <a:t>个数据，使用</a:t>
            </a:r>
            <a:r>
              <a:rPr lang="en-US" altLang="zh-CN" sz="1800" dirty="0" err="1">
                <a:sym typeface="+mn-ea"/>
              </a:rPr>
              <a:t>dataset.take(4),</a:t>
            </a:r>
            <a:r>
              <a:rPr lang="zh-CN" altLang="en-US" sz="1800" dirty="0" err="1">
                <a:sym typeface="+mn-ea"/>
              </a:rPr>
              <a:t>可以取出</a:t>
            </a:r>
            <a:r>
              <a:rPr lang="en-US" altLang="zh-CN" sz="1800" dirty="0" err="1">
                <a:sym typeface="+mn-ea"/>
              </a:rPr>
              <a:t>4</a:t>
            </a:r>
            <a:r>
              <a:rPr lang="zh-CN" altLang="en-US" sz="1800" dirty="0" err="1">
                <a:sym typeface="+mn-ea"/>
              </a:rPr>
              <a:t>个数据</a:t>
            </a:r>
            <a:endParaRPr lang="zh-CN" altLang="en-US" sz="1800" dirty="0" err="1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随机选取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800" dirty="0"/>
              <a:t>dataset = </a:t>
            </a:r>
            <a:r>
              <a:rPr lang="en-GB" altLang="zh-CN" sz="2800" dirty="0" err="1"/>
              <a:t>dataset.shuffle</a:t>
            </a:r>
            <a:r>
              <a:rPr lang="en-GB" altLang="zh-CN" sz="2800" dirty="0"/>
              <a:t>(</a:t>
            </a:r>
            <a:r>
              <a:rPr lang="en-GB" altLang="zh-CN" sz="2800" dirty="0" err="1"/>
              <a:t>buffer_size</a:t>
            </a:r>
            <a:r>
              <a:rPr lang="en-GB" altLang="zh-CN" sz="2800" dirty="0"/>
              <a:t>=100)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r>
              <a:rPr lang="en-US" altLang="en-GB" sz="2800" dirty="0"/>
              <a:t>note:</a:t>
            </a:r>
            <a:r>
              <a:rPr lang="en-GB" altLang="zh-CN" sz="2800" dirty="0" err="1">
                <a:sym typeface="+mn-ea"/>
              </a:rPr>
              <a:t>buffer_size</a:t>
            </a:r>
            <a:r>
              <a:rPr lang="zh-CN" altLang="en-GB" sz="2800" dirty="0" err="1">
                <a:sym typeface="+mn-ea"/>
              </a:rPr>
              <a:t>：杂乱程度</a:t>
            </a:r>
            <a:endParaRPr lang="zh-CN" altLang="en-GB" sz="2800" dirty="0" err="1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常用数据集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800" dirty="0" err="1"/>
              <a:t>tf.keras.datasets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tf.keras.datasets</a:t>
            </a:r>
            <a:r>
              <a:rPr lang="en-GB" altLang="zh-CN" sz="2800" dirty="0"/>
              <a:t>.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xx.load_data</a:t>
            </a:r>
            <a:r>
              <a:rPr lang="en-US" altLang="zh-CN" sz="2800" dirty="0"/>
              <a:t>()</a:t>
            </a:r>
            <a:endParaRPr lang="en-GB" altLang="zh-CN" sz="2800" dirty="0"/>
          </a:p>
        </p:txBody>
      </p:sp>
      <p:pic>
        <p:nvPicPr>
          <p:cNvPr id="6" name="图片 5" descr="手机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85" y="1369219"/>
            <a:ext cx="5724867" cy="3263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3600" dirty="0" err="1"/>
              <a:t>Tensorflow</a:t>
            </a:r>
            <a:r>
              <a:rPr kumimoji="1" lang="zh-CN" altLang="en-US" sz="3600" dirty="0"/>
              <a:t>：</a:t>
            </a:r>
            <a:r>
              <a:rPr kumimoji="1" lang="en-US" altLang="zh-CN" sz="3600" dirty="0"/>
              <a:t>3</a:t>
            </a:r>
            <a:r>
              <a:rPr kumimoji="1" lang="zh-CN" altLang="en-US" sz="3600" dirty="0"/>
              <a:t>节</a:t>
            </a:r>
            <a:endParaRPr kumimoji="1" lang="en-US" altLang="zh-CN" sz="3600" dirty="0"/>
          </a:p>
          <a:p>
            <a:pPr marL="0" indent="0">
              <a:buNone/>
            </a:pPr>
            <a:r>
              <a:rPr lang="en-GB" altLang="zh-CN" sz="3600" dirty="0">
                <a:hlinkClick r:id="rId2"/>
              </a:rPr>
              <a:t>https://web.stanford.edu/class/cs20si/syllabus.html</a:t>
            </a:r>
            <a:endParaRPr kumimoji="1" lang="en-US" altLang="zh-CN" sz="3600" dirty="0"/>
          </a:p>
          <a:p>
            <a:r>
              <a:rPr kumimoji="1" lang="en-US" altLang="zh-CN" sz="3600" dirty="0" err="1"/>
              <a:t>Pytorch</a:t>
            </a:r>
            <a:r>
              <a:rPr kumimoji="1" lang="zh-CN" altLang="en-US" sz="3600" dirty="0"/>
              <a:t>：</a:t>
            </a:r>
            <a:r>
              <a:rPr kumimoji="1" lang="en-US" altLang="zh-CN" sz="3600" dirty="0"/>
              <a:t>2-3</a:t>
            </a:r>
            <a:r>
              <a:rPr kumimoji="1" lang="zh-CN" altLang="en-US" sz="3600" dirty="0"/>
              <a:t>节</a:t>
            </a:r>
            <a:endParaRPr kumimoji="1" lang="en-US" altLang="zh-CN" sz="3600" dirty="0"/>
          </a:p>
          <a:p>
            <a:r>
              <a:rPr kumimoji="1" lang="zh-CN" altLang="en-US" sz="3600" dirty="0"/>
              <a:t>一半讲基础，一半讲项目</a:t>
            </a:r>
            <a:endParaRPr kumimoji="1" lang="en-US" altLang="zh-CN" sz="3600" dirty="0"/>
          </a:p>
          <a:p>
            <a:r>
              <a:rPr kumimoji="1" lang="zh-CN" altLang="en-US" sz="3600" dirty="0"/>
              <a:t>作业？</a:t>
            </a:r>
            <a:endParaRPr kumimoji="1" lang="zh-CN" alt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模型存取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GB" sz="2800" dirty="0"/>
              <a:t>保存</a:t>
            </a:r>
            <a:r>
              <a:rPr lang="en-GB" altLang="zh-CN" sz="2800" dirty="0"/>
              <a:t>checkpoints </a:t>
            </a:r>
            <a:r>
              <a:rPr lang="en-US" altLang="en-GB" sz="2800" dirty="0"/>
              <a:t>-&gt;</a:t>
            </a:r>
            <a:r>
              <a:rPr lang="zh-CN" altLang="en-US" sz="1600" dirty="0"/>
              <a:t>只保存权重</a:t>
            </a:r>
            <a:r>
              <a:rPr lang="en-US" altLang="zh-CN" sz="1600" dirty="0"/>
              <a:t>weights</a:t>
            </a:r>
            <a:r>
              <a:rPr lang="zh-CN" altLang="en-US" sz="1600" dirty="0"/>
              <a:t>，结构没有保存全</a:t>
            </a:r>
            <a:endParaRPr lang="en-GB" altLang="zh-CN" sz="1600" dirty="0"/>
          </a:p>
          <a:p>
            <a:pPr marL="0" indent="0">
              <a:buNone/>
            </a:pPr>
            <a:r>
              <a:rPr lang="zh-CN" altLang="en-GB" sz="2800" dirty="0"/>
              <a:t>保存</a:t>
            </a:r>
            <a:r>
              <a:rPr lang="zh-CN" altLang="en-US" sz="2800" dirty="0"/>
              <a:t>整个模型</a:t>
            </a:r>
            <a:endParaRPr lang="en-GB" altLang="zh-CN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750"/>
              </a:spcBef>
            </a:pPr>
            <a:r>
              <a:rPr lang="zh-CN" altLang="en-GB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存</a:t>
            </a:r>
            <a:r>
              <a:rPr lang="zh-CN" altLang="en-US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取</a:t>
            </a:r>
            <a:r>
              <a:rPr lang="en-GB" altLang="zh-CN" sz="32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checkpoints</a:t>
            </a:r>
            <a:endParaRPr kumimoji="1"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800" dirty="0"/>
              <a:t>model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model.save_weights</a:t>
            </a:r>
            <a:r>
              <a:rPr lang="en-GB" altLang="zh-CN" sz="2800" dirty="0"/>
              <a:t>('checkpoint’)</a:t>
            </a:r>
            <a:endParaRPr lang="en-GB" altLang="zh-CN" sz="2800" dirty="0"/>
          </a:p>
          <a:p>
            <a:pPr marL="0" indent="0">
              <a:buNone/>
            </a:pPr>
            <a:r>
              <a:rPr lang="zh-CN" altLang="en-GB" sz="2800" dirty="0"/>
              <a:t>获得</a:t>
            </a:r>
            <a:r>
              <a:rPr lang="zh-CN" altLang="en-US" sz="2800" dirty="0"/>
              <a:t>最新的检查点</a:t>
            </a:r>
            <a:endParaRPr lang="en-US" altLang="zh-CN" sz="2800" dirty="0"/>
          </a:p>
          <a:p>
            <a:pPr marL="0" indent="0">
              <a:buNone/>
            </a:pPr>
            <a:r>
              <a:rPr lang="en-GB" altLang="zh-CN" sz="2800" dirty="0" err="1"/>
              <a:t>ckpt</a:t>
            </a:r>
            <a:r>
              <a:rPr lang="en-GB" altLang="zh-CN" sz="2800" dirty="0"/>
              <a:t> = </a:t>
            </a:r>
            <a:r>
              <a:rPr lang="en-GB" altLang="zh-CN" sz="2800" dirty="0" err="1"/>
              <a:t>tf.train.latest_checkpoint</a:t>
            </a:r>
            <a:r>
              <a:rPr lang="en-GB" altLang="zh-CN" sz="2800" dirty="0"/>
              <a:t>('./</a:t>
            </a:r>
            <a:r>
              <a:rPr lang="en-GB" altLang="zh-CN" sz="2800" dirty="0" err="1"/>
              <a:t>tf_ckpts</a:t>
            </a:r>
            <a:r>
              <a:rPr lang="en-GB" altLang="zh-CN" sz="2800" dirty="0"/>
              <a:t>/)</a:t>
            </a:r>
            <a:endParaRPr lang="en-GB" altLang="zh-CN" sz="2800" dirty="0"/>
          </a:p>
          <a:p>
            <a:pPr marL="0" indent="0">
              <a:buNone/>
            </a:pPr>
            <a:r>
              <a:rPr lang="zh-CN" altLang="en-GB" sz="2800" dirty="0"/>
              <a:t>读取</a:t>
            </a:r>
            <a:r>
              <a:rPr lang="zh-CN" altLang="en-US" sz="2800" dirty="0"/>
              <a:t>到模型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model.restore</a:t>
            </a:r>
            <a:r>
              <a:rPr lang="en-GB" altLang="zh-CN" sz="2800" dirty="0"/>
              <a:t>(</a:t>
            </a:r>
            <a:r>
              <a:rPr lang="en-GB" altLang="zh-CN" sz="2800" dirty="0" err="1"/>
              <a:t>ckpt</a:t>
            </a:r>
            <a:r>
              <a:rPr lang="en-GB" altLang="zh-CN" sz="2800" dirty="0"/>
              <a:t>)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GB" sz="3600" b="1" dirty="0"/>
              <a:t>保存</a:t>
            </a:r>
            <a:r>
              <a:rPr lang="zh-CN" altLang="en-US" sz="3600" b="1" dirty="0"/>
              <a:t>整个模型</a:t>
            </a:r>
            <a:r>
              <a:rPr lang="zh-CN" altLang="zh-CN" b="1" dirty="0"/>
              <a:t> 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800" dirty="0"/>
              <a:t>from </a:t>
            </a:r>
            <a:r>
              <a:rPr lang="en-GB" altLang="zh-CN" sz="2800" dirty="0" err="1"/>
              <a:t>keras.models</a:t>
            </a:r>
            <a:r>
              <a:rPr lang="en-GB" altLang="zh-CN" sz="2800" dirty="0"/>
              <a:t> import </a:t>
            </a:r>
            <a:r>
              <a:rPr lang="en-GB" altLang="zh-CN" sz="2800" dirty="0" err="1"/>
              <a:t>load_model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model.save</a:t>
            </a:r>
            <a:r>
              <a:rPr lang="en-GB" altLang="zh-CN" sz="2800" dirty="0"/>
              <a:t>('my_model.h5’)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/>
              <a:t>model = </a:t>
            </a:r>
            <a:r>
              <a:rPr lang="en-GB" altLang="zh-CN" sz="2800" dirty="0" err="1"/>
              <a:t>load_model</a:t>
            </a:r>
            <a:r>
              <a:rPr lang="en-GB" altLang="zh-CN" sz="2800" dirty="0"/>
              <a:t>('my_model.h5')</a:t>
            </a:r>
            <a:endParaRPr lang="en-GB" altLang="zh-CN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可视化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800" dirty="0" err="1"/>
              <a:t>Tensorboard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tensorboard_callback</a:t>
            </a:r>
            <a:r>
              <a:rPr lang="en-GB" altLang="zh-CN" sz="2800" dirty="0"/>
              <a:t> = </a:t>
            </a:r>
            <a:r>
              <a:rPr lang="en-GB" altLang="zh-CN" sz="2800" dirty="0" err="1"/>
              <a:t>tf.keras.callbacks.TensorBoard</a:t>
            </a:r>
            <a:r>
              <a:rPr lang="en-GB" altLang="zh-CN" sz="2800" dirty="0"/>
              <a:t>(</a:t>
            </a:r>
            <a:r>
              <a:rPr lang="en-GB" altLang="zh-CN" sz="2800" dirty="0" err="1"/>
              <a:t>log_dir</a:t>
            </a:r>
            <a:r>
              <a:rPr lang="en-GB" altLang="zh-CN" sz="2800" dirty="0"/>
              <a:t>=</a:t>
            </a:r>
            <a:r>
              <a:rPr lang="en-GB" altLang="zh-CN" sz="2800" dirty="0" err="1"/>
              <a:t>log_dir</a:t>
            </a:r>
            <a:r>
              <a:rPr lang="en-GB" altLang="zh-CN" sz="2800" dirty="0"/>
              <a:t>, </a:t>
            </a:r>
            <a:r>
              <a:rPr lang="en-GB" altLang="zh-CN" sz="2800" dirty="0" err="1"/>
              <a:t>histogram_freq</a:t>
            </a:r>
            <a:r>
              <a:rPr lang="en-GB" altLang="zh-CN" sz="2800" dirty="0"/>
              <a:t>=1)</a:t>
            </a:r>
            <a:endParaRPr lang="en-GB" altLang="zh-CN" sz="2800" dirty="0"/>
          </a:p>
          <a:p>
            <a:pPr marL="0" indent="0">
              <a:buNone/>
            </a:pPr>
            <a:r>
              <a:rPr lang="zh-CN" altLang="en-GB" sz="2800" dirty="0"/>
              <a:t>命令</a:t>
            </a:r>
            <a:r>
              <a:rPr lang="zh-CN" altLang="en-US" sz="2800" dirty="0"/>
              <a:t>行输入</a:t>
            </a:r>
            <a:endParaRPr lang="en-GB" altLang="zh-CN" sz="2800" dirty="0"/>
          </a:p>
          <a:p>
            <a:pPr marL="0" indent="0">
              <a:buNone/>
            </a:pPr>
            <a:r>
              <a:rPr lang="en-GB" altLang="zh-CN" sz="2800" dirty="0" err="1"/>
              <a:t>tensorboard</a:t>
            </a:r>
            <a:r>
              <a:rPr lang="en-GB" altLang="zh-CN" sz="2800" dirty="0"/>
              <a:t> --</a:t>
            </a:r>
            <a:r>
              <a:rPr lang="en-GB" altLang="zh-CN" sz="2800" dirty="0" err="1"/>
              <a:t>logdir</a:t>
            </a:r>
            <a:r>
              <a:rPr lang="en-GB" altLang="zh-CN" sz="2800" dirty="0"/>
              <a:t> </a:t>
            </a:r>
            <a:endParaRPr lang="en-GB" altLang="zh-CN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可视化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800" dirty="0" err="1"/>
              <a:t>Tensorboard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304"/>
            <a:ext cx="9144000" cy="38991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3450" y="2074664"/>
            <a:ext cx="7886700" cy="994172"/>
          </a:xfrm>
        </p:spPr>
        <p:txBody>
          <a:bodyPr>
            <a:normAutofit/>
          </a:bodyPr>
          <a:lstStyle/>
          <a:p>
            <a:r>
              <a:rPr kumimoji="1" lang="en-US" altLang="zh-CN" b="1" dirty="0" err="1"/>
              <a:t>Tensorflow</a:t>
            </a:r>
            <a:r>
              <a:rPr kumimoji="1" lang="zh-CN" altLang="en-US" b="1" dirty="0"/>
              <a:t> 高级</a:t>
            </a:r>
            <a:r>
              <a:rPr kumimoji="1" lang="en-US" altLang="zh-CN" b="1" dirty="0"/>
              <a:t>API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keras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err="1"/>
              <a:t>keras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628650" y="1369219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keras是TensorFlow对keras API规范的实现。这是一个用于构建和训练模型的</a:t>
            </a:r>
            <a:r>
              <a:rPr lang="zh-CN" altLang="en-US" sz="3200" dirty="0">
                <a:solidFill>
                  <a:srgbClr val="FF0000"/>
                </a:solidFill>
              </a:rPr>
              <a:t>高级API</a:t>
            </a:r>
            <a:r>
              <a:rPr lang="zh-CN" altLang="en-US" sz="3200" dirty="0"/>
              <a:t>，其中包括对TensorFlow特定功能的一流支持，例如快速执行、tf.data </a:t>
            </a:r>
            <a:r>
              <a:rPr lang="en-US" altLang="zh-CN" sz="3200" dirty="0"/>
              <a:t>pipeline</a:t>
            </a:r>
            <a:r>
              <a:rPr lang="zh-CN" altLang="en-US" sz="3200" dirty="0"/>
              <a:t>和估计器。</a:t>
            </a:r>
            <a:r>
              <a:rPr lang="en-US" altLang="zh-CN" sz="3200" dirty="0" err="1"/>
              <a:t>tf</a:t>
            </a:r>
            <a:r>
              <a:rPr lang="zh-CN" altLang="en-US" sz="3200" dirty="0"/>
              <a:t>.</a:t>
            </a:r>
            <a:r>
              <a:rPr lang="en-US" altLang="zh-CN" sz="3200" dirty="0" err="1"/>
              <a:t>keras</a:t>
            </a:r>
            <a:r>
              <a:rPr lang="zh-CN" altLang="en-US" sz="3200" dirty="0"/>
              <a:t>使得张量流更容易使用而</a:t>
            </a:r>
            <a:r>
              <a:rPr lang="zh-CN" altLang="en-US" sz="3200" dirty="0">
                <a:solidFill>
                  <a:srgbClr val="FF0000"/>
                </a:solidFill>
              </a:rPr>
              <a:t>不牺牲灵活性和性能。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全连接层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500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altLang="zh-CN" sz="2900" dirty="0" err="1"/>
              <a:t>tf.keras.layers.Dense</a:t>
            </a:r>
            <a:endParaRPr lang="en-GB" altLang="zh-CN" sz="2900" dirty="0"/>
          </a:p>
          <a:p>
            <a:pPr marL="0" indent="0">
              <a:buNone/>
            </a:pPr>
            <a:r>
              <a:rPr lang="en-GB" altLang="zh-CN" sz="2900" dirty="0"/>
              <a:t>__</a:t>
            </a:r>
            <a:r>
              <a:rPr lang="en-GB" altLang="zh-CN" sz="2900" dirty="0" err="1"/>
              <a:t>init</a:t>
            </a:r>
            <a:r>
              <a:rPr lang="en-GB" altLang="zh-CN" sz="2900" dirty="0"/>
              <a:t>__(</a:t>
            </a:r>
            <a:br>
              <a:rPr lang="en-GB" altLang="zh-CN" sz="2900" dirty="0"/>
            </a:br>
            <a:r>
              <a:rPr lang="en-GB" altLang="zh-CN" sz="2900" dirty="0"/>
              <a:t>    units,</a:t>
            </a:r>
            <a:br>
              <a:rPr lang="en-GB" altLang="zh-CN" sz="2900" dirty="0"/>
            </a:br>
            <a:r>
              <a:rPr lang="en-GB" altLang="zh-CN" sz="2900" dirty="0"/>
              <a:t>    activation=None,</a:t>
            </a:r>
            <a:br>
              <a:rPr lang="en-GB" altLang="zh-CN" sz="2900" dirty="0"/>
            </a:br>
            <a:r>
              <a:rPr lang="en-GB" altLang="zh-CN" sz="2900" dirty="0"/>
              <a:t>    </a:t>
            </a:r>
            <a:r>
              <a:rPr lang="en-GB" altLang="zh-CN" sz="2900" dirty="0" err="1"/>
              <a:t>use_bias</a:t>
            </a:r>
            <a:r>
              <a:rPr lang="en-GB" altLang="zh-CN" sz="2900" dirty="0"/>
              <a:t>=True,</a:t>
            </a:r>
            <a:br>
              <a:rPr lang="en-GB" altLang="zh-CN" sz="2900" dirty="0"/>
            </a:br>
            <a:r>
              <a:rPr lang="en-GB" altLang="zh-CN" sz="2900" dirty="0"/>
              <a:t>    </a:t>
            </a:r>
            <a:r>
              <a:rPr lang="en-GB" altLang="zh-CN" sz="2900" dirty="0" err="1"/>
              <a:t>kernel_initializer</a:t>
            </a:r>
            <a:r>
              <a:rPr lang="en-GB" altLang="zh-CN" sz="2900" dirty="0"/>
              <a:t>='</a:t>
            </a:r>
            <a:r>
              <a:rPr lang="en-GB" altLang="zh-CN" sz="2900" dirty="0" err="1"/>
              <a:t>glorot_uniform</a:t>
            </a:r>
            <a:r>
              <a:rPr lang="en-GB" altLang="zh-CN" sz="2900" dirty="0"/>
              <a:t>',</a:t>
            </a:r>
            <a:br>
              <a:rPr lang="en-GB" altLang="zh-CN" sz="2900" dirty="0"/>
            </a:br>
            <a:r>
              <a:rPr lang="en-GB" altLang="zh-CN" sz="2900" dirty="0"/>
              <a:t>    </a:t>
            </a:r>
            <a:r>
              <a:rPr lang="en-GB" altLang="zh-CN" sz="2900" dirty="0" err="1"/>
              <a:t>bias_initializer</a:t>
            </a:r>
            <a:r>
              <a:rPr lang="en-GB" altLang="zh-CN" sz="2900" dirty="0"/>
              <a:t>='zeros',</a:t>
            </a:r>
            <a:br>
              <a:rPr lang="en-GB" altLang="zh-CN" sz="2900" dirty="0"/>
            </a:br>
            <a:r>
              <a:rPr lang="en-GB" altLang="zh-CN" sz="2900" dirty="0"/>
              <a:t>    </a:t>
            </a:r>
            <a:r>
              <a:rPr lang="en-GB" altLang="zh-CN" sz="2900" dirty="0" err="1"/>
              <a:t>kernel_regularizer</a:t>
            </a:r>
            <a:r>
              <a:rPr lang="en-GB" altLang="zh-CN" sz="2900" dirty="0"/>
              <a:t>=None,</a:t>
            </a:r>
            <a:br>
              <a:rPr lang="en-GB" altLang="zh-CN" sz="2900" dirty="0"/>
            </a:br>
            <a:r>
              <a:rPr lang="en-GB" altLang="zh-CN" sz="2900" dirty="0"/>
              <a:t>    </a:t>
            </a:r>
            <a:r>
              <a:rPr lang="en-GB" altLang="zh-CN" sz="2900" dirty="0" err="1"/>
              <a:t>bias_regularizer</a:t>
            </a:r>
            <a:r>
              <a:rPr lang="en-GB" altLang="zh-CN" sz="2900" dirty="0"/>
              <a:t>=None,</a:t>
            </a:r>
            <a:br>
              <a:rPr lang="en-GB" altLang="zh-CN" sz="2900" dirty="0"/>
            </a:br>
            <a:r>
              <a:rPr lang="en-GB" altLang="zh-CN" sz="2900" dirty="0"/>
              <a:t>    </a:t>
            </a:r>
            <a:r>
              <a:rPr lang="en-GB" altLang="zh-CN" sz="2900" dirty="0" err="1"/>
              <a:t>activity_regularizer</a:t>
            </a:r>
            <a:r>
              <a:rPr lang="en-GB" altLang="zh-CN" sz="2900" dirty="0"/>
              <a:t>=None,</a:t>
            </a:r>
            <a:br>
              <a:rPr lang="en-GB" altLang="zh-CN" sz="2900" dirty="0"/>
            </a:br>
            <a:r>
              <a:rPr lang="en-GB" altLang="zh-CN" sz="2900" dirty="0"/>
              <a:t>    </a:t>
            </a:r>
            <a:r>
              <a:rPr lang="en-GB" altLang="zh-CN" sz="2900" dirty="0" err="1"/>
              <a:t>kernel_constraint</a:t>
            </a:r>
            <a:r>
              <a:rPr lang="en-GB" altLang="zh-CN" sz="2900" dirty="0"/>
              <a:t>=None,</a:t>
            </a:r>
            <a:br>
              <a:rPr lang="en-GB" altLang="zh-CN" sz="2900" dirty="0"/>
            </a:br>
            <a:r>
              <a:rPr lang="en-GB" altLang="zh-CN" sz="2900" dirty="0"/>
              <a:t>    </a:t>
            </a:r>
            <a:r>
              <a:rPr lang="en-GB" altLang="zh-CN" sz="2900" dirty="0" err="1"/>
              <a:t>bias_constraint</a:t>
            </a:r>
            <a:r>
              <a:rPr lang="en-GB" altLang="zh-CN" sz="2900" dirty="0"/>
              <a:t>=None,</a:t>
            </a:r>
            <a:br>
              <a:rPr lang="en-GB" altLang="zh-CN" sz="2900" dirty="0"/>
            </a:br>
            <a:r>
              <a:rPr lang="en-GB" altLang="zh-CN" sz="2900" dirty="0"/>
              <a:t>    **</a:t>
            </a:r>
            <a:r>
              <a:rPr lang="en-GB" altLang="zh-CN" sz="2900" dirty="0" err="1"/>
              <a:t>kwargs</a:t>
            </a:r>
            <a:br>
              <a:rPr lang="en-GB" altLang="zh-CN" sz="2900" dirty="0"/>
            </a:br>
            <a:r>
              <a:rPr lang="en-GB" altLang="zh-CN" sz="2900" dirty="0"/>
              <a:t>)</a:t>
            </a:r>
            <a:endParaRPr lang="en-GB" altLang="zh-CN" sz="2900" dirty="0"/>
          </a:p>
          <a:p>
            <a:pPr marL="0" indent="0">
              <a:buNone/>
            </a:pPr>
            <a:endParaRPr lang="en-GB" altLang="zh-CN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卷积层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54100"/>
            <a:ext cx="7886700" cy="38155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altLang="zh-CN" sz="2600" dirty="0"/>
              <a:t>tf.keras.layers.Conv2D</a:t>
            </a:r>
            <a:r>
              <a:rPr lang="zh-CN" altLang="en-US" sz="2600" dirty="0"/>
              <a:t>， </a:t>
            </a:r>
            <a:r>
              <a:rPr lang="en-US" altLang="zh-CN" sz="2600" dirty="0"/>
              <a:t>1D</a:t>
            </a:r>
            <a:r>
              <a:rPr lang="zh-CN" altLang="en-US" sz="2600" dirty="0"/>
              <a:t>， </a:t>
            </a:r>
            <a:r>
              <a:rPr lang="en-US" altLang="zh-CN" sz="2600" dirty="0"/>
              <a:t>3D</a:t>
            </a:r>
            <a:endParaRPr lang="en-US" altLang="zh-CN" sz="2600" dirty="0"/>
          </a:p>
          <a:p>
            <a:pPr marL="0" indent="0">
              <a:buNone/>
            </a:pPr>
            <a:r>
              <a:rPr lang="en-GB" altLang="zh-CN" sz="2600" dirty="0"/>
              <a:t>__</a:t>
            </a:r>
            <a:r>
              <a:rPr lang="en-GB" altLang="zh-CN" sz="2600" dirty="0" err="1"/>
              <a:t>init</a:t>
            </a:r>
            <a:r>
              <a:rPr lang="en-GB" altLang="zh-CN" sz="2600" dirty="0"/>
              <a:t>__(</a:t>
            </a:r>
            <a:br>
              <a:rPr lang="en-GB" altLang="zh-CN" sz="2600" dirty="0"/>
            </a:br>
            <a:r>
              <a:rPr lang="en-GB" altLang="zh-CN" sz="2600" dirty="0"/>
              <a:t>    filters,</a:t>
            </a:r>
            <a:br>
              <a:rPr lang="en-GB" altLang="zh-CN" sz="2600" dirty="0"/>
            </a:br>
            <a:r>
              <a:rPr lang="en-GB" altLang="zh-CN" sz="2600" dirty="0"/>
              <a:t>    </a:t>
            </a:r>
            <a:r>
              <a:rPr lang="en-GB" altLang="zh-CN" sz="2600" dirty="0" err="1"/>
              <a:t>kernel_size</a:t>
            </a:r>
            <a:r>
              <a:rPr lang="en-GB" altLang="zh-CN" sz="2600" dirty="0"/>
              <a:t>,</a:t>
            </a:r>
            <a:br>
              <a:rPr lang="en-GB" altLang="zh-CN" sz="2600" dirty="0"/>
            </a:br>
            <a:r>
              <a:rPr lang="en-GB" altLang="zh-CN" sz="2600" dirty="0"/>
              <a:t>    strides=(1, 1),</a:t>
            </a:r>
            <a:br>
              <a:rPr lang="en-GB" altLang="zh-CN" sz="2600" dirty="0"/>
            </a:br>
            <a:r>
              <a:rPr lang="en-GB" altLang="zh-CN" sz="2600" dirty="0"/>
              <a:t>    padding='valid',</a:t>
            </a:r>
            <a:br>
              <a:rPr lang="en-GB" altLang="zh-CN" sz="2600" dirty="0"/>
            </a:br>
            <a:r>
              <a:rPr lang="en-GB" altLang="zh-CN" sz="2600" dirty="0"/>
              <a:t>    </a:t>
            </a:r>
            <a:r>
              <a:rPr lang="en-GB" altLang="zh-CN" sz="2600" dirty="0" err="1"/>
              <a:t>data_format</a:t>
            </a:r>
            <a:r>
              <a:rPr lang="en-GB" altLang="zh-CN" sz="2600" dirty="0"/>
              <a:t>=None,</a:t>
            </a:r>
            <a:br>
              <a:rPr lang="en-GB" altLang="zh-CN" sz="2600" dirty="0"/>
            </a:br>
            <a:r>
              <a:rPr lang="en-GB" altLang="zh-CN" sz="2600" dirty="0"/>
              <a:t>    activation=None,</a:t>
            </a:r>
            <a:br>
              <a:rPr lang="en-GB" altLang="zh-CN" sz="2600" dirty="0"/>
            </a:br>
            <a:r>
              <a:rPr lang="en-GB" altLang="zh-CN" sz="2600" dirty="0"/>
              <a:t>    </a:t>
            </a:r>
            <a:r>
              <a:rPr lang="en-GB" altLang="zh-CN" sz="2600" dirty="0" err="1"/>
              <a:t>use_bias</a:t>
            </a:r>
            <a:r>
              <a:rPr lang="en-GB" altLang="zh-CN" sz="2600" dirty="0"/>
              <a:t>=True,</a:t>
            </a:r>
            <a:br>
              <a:rPr lang="en-GB" altLang="zh-CN" sz="2600" dirty="0"/>
            </a:br>
            <a:r>
              <a:rPr lang="en-GB" altLang="zh-CN" sz="2600" dirty="0"/>
              <a:t>    </a:t>
            </a:r>
            <a:r>
              <a:rPr lang="en-GB" altLang="zh-CN" sz="2600" dirty="0" err="1"/>
              <a:t>kernel_initializer</a:t>
            </a:r>
            <a:r>
              <a:rPr lang="en-GB" altLang="zh-CN" sz="2600" dirty="0"/>
              <a:t>='</a:t>
            </a:r>
            <a:r>
              <a:rPr lang="en-GB" altLang="zh-CN" sz="2600" dirty="0" err="1"/>
              <a:t>glorot_uniform</a:t>
            </a:r>
            <a:r>
              <a:rPr lang="en-GB" altLang="zh-CN" sz="2600" dirty="0"/>
              <a:t>',</a:t>
            </a:r>
            <a:br>
              <a:rPr lang="en-GB" altLang="zh-CN" sz="2600" dirty="0"/>
            </a:br>
            <a:r>
              <a:rPr lang="en-GB" altLang="zh-CN" sz="2600" dirty="0"/>
              <a:t>    </a:t>
            </a:r>
            <a:r>
              <a:rPr lang="en-GB" altLang="zh-CN" sz="2600" dirty="0" err="1"/>
              <a:t>bias_initializer</a:t>
            </a:r>
            <a:r>
              <a:rPr lang="en-GB" altLang="zh-CN" sz="2600" dirty="0"/>
              <a:t>='zeros',</a:t>
            </a:r>
            <a:br>
              <a:rPr lang="en-GB" altLang="zh-CN" sz="2600" dirty="0"/>
            </a:br>
            <a:r>
              <a:rPr lang="en-GB" altLang="zh-CN" sz="2600" dirty="0"/>
              <a:t>    </a:t>
            </a:r>
            <a:r>
              <a:rPr lang="en-GB" altLang="zh-CN" sz="2600" dirty="0" err="1"/>
              <a:t>kernel_regularizer</a:t>
            </a:r>
            <a:r>
              <a:rPr lang="en-GB" altLang="zh-CN" sz="2600" dirty="0"/>
              <a:t>=None,</a:t>
            </a:r>
            <a:br>
              <a:rPr lang="en-GB" altLang="zh-CN" sz="2600" dirty="0"/>
            </a:br>
            <a:r>
              <a:rPr lang="en-GB" altLang="zh-CN" sz="2600" dirty="0"/>
              <a:t>    </a:t>
            </a:r>
            <a:r>
              <a:rPr lang="en-GB" altLang="zh-CN" sz="2600" dirty="0" err="1"/>
              <a:t>bias_regularizer</a:t>
            </a:r>
            <a:r>
              <a:rPr lang="en-GB" altLang="zh-CN" sz="2600" dirty="0"/>
              <a:t>=None,</a:t>
            </a:r>
            <a:br>
              <a:rPr lang="en-GB" altLang="zh-CN" sz="2600" dirty="0"/>
            </a:br>
            <a:r>
              <a:rPr lang="en-GB" altLang="zh-CN" sz="2600" dirty="0"/>
              <a:t>    </a:t>
            </a:r>
            <a:r>
              <a:rPr lang="en-GB" altLang="zh-CN" sz="2600" dirty="0" err="1"/>
              <a:t>activity_regularizer</a:t>
            </a:r>
            <a:r>
              <a:rPr lang="en-GB" altLang="zh-CN" sz="2600" dirty="0"/>
              <a:t>=None,</a:t>
            </a:r>
            <a:br>
              <a:rPr lang="en-GB" altLang="zh-CN" sz="2600" dirty="0"/>
            </a:br>
            <a:r>
              <a:rPr lang="en-GB" altLang="zh-CN" sz="2600" dirty="0"/>
              <a:t>    </a:t>
            </a:r>
            <a:r>
              <a:rPr lang="en-GB" altLang="zh-CN" sz="2600" dirty="0" err="1"/>
              <a:t>kernel_constraint</a:t>
            </a:r>
            <a:r>
              <a:rPr lang="en-GB" altLang="zh-CN" sz="2600" dirty="0"/>
              <a:t>=None,</a:t>
            </a:r>
            <a:br>
              <a:rPr lang="en-GB" altLang="zh-CN" sz="2600" dirty="0"/>
            </a:br>
            <a:r>
              <a:rPr lang="en-GB" altLang="zh-CN" sz="2600" dirty="0"/>
              <a:t>    </a:t>
            </a:r>
            <a:r>
              <a:rPr lang="en-GB" altLang="zh-CN" sz="2600" dirty="0" err="1"/>
              <a:t>bias_constraint</a:t>
            </a:r>
            <a:r>
              <a:rPr lang="en-GB" altLang="zh-CN" sz="2600" dirty="0"/>
              <a:t>=None,</a:t>
            </a:r>
            <a:br>
              <a:rPr lang="en-GB" altLang="zh-CN" sz="2600" dirty="0"/>
            </a:br>
            <a:r>
              <a:rPr lang="en-GB" altLang="zh-CN" sz="2600" dirty="0"/>
              <a:t>    **</a:t>
            </a:r>
            <a:r>
              <a:rPr lang="en-GB" altLang="zh-CN" sz="2600" dirty="0" err="1"/>
              <a:t>kwargs</a:t>
            </a:r>
            <a:br>
              <a:rPr lang="en-GB" altLang="zh-CN" sz="2600" dirty="0"/>
            </a:br>
            <a:r>
              <a:rPr lang="en-GB" altLang="zh-CN" sz="2600" dirty="0"/>
              <a:t>)</a:t>
            </a:r>
            <a:endParaRPr lang="en-GB" altLang="zh-CN" sz="2600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628650" y="136921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池化层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zh-CN" sz="2400" dirty="0" err="1"/>
              <a:t>tf.keras.layers.AveragePooling</a:t>
            </a:r>
            <a:r>
              <a:rPr lang="en-US" altLang="zh-CN" sz="2400" dirty="0"/>
              <a:t>2</a:t>
            </a:r>
            <a:r>
              <a:rPr lang="en-GB" altLang="zh-CN" sz="2400" dirty="0"/>
              <a:t>D</a:t>
            </a:r>
            <a:endParaRPr lang="en-GB" altLang="zh-CN" sz="2400" dirty="0"/>
          </a:p>
          <a:p>
            <a:pPr marL="0" indent="0">
              <a:buNone/>
            </a:pPr>
            <a:r>
              <a:rPr lang="en-GB" altLang="zh-CN" sz="2400" dirty="0"/>
              <a:t>tf.keras.layers.MaxPool2D</a:t>
            </a:r>
            <a:endParaRPr lang="en-GB" altLang="zh-CN" sz="2400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__</a:t>
            </a:r>
            <a:r>
              <a:rPr lang="en-GB" altLang="zh-CN" dirty="0" err="1"/>
              <a:t>init</a:t>
            </a:r>
            <a:r>
              <a:rPr lang="en-GB" altLang="zh-CN" dirty="0"/>
              <a:t>__(</a:t>
            </a:r>
            <a:br>
              <a:rPr lang="en-GB" altLang="zh-CN" dirty="0"/>
            </a:br>
            <a:r>
              <a:rPr lang="en-GB" altLang="zh-CN" dirty="0"/>
              <a:t>    </a:t>
            </a:r>
            <a:r>
              <a:rPr lang="en-GB" altLang="zh-CN" dirty="0" err="1"/>
              <a:t>pool_size</a:t>
            </a:r>
            <a:r>
              <a:rPr lang="en-GB" altLang="zh-CN" dirty="0"/>
              <a:t>=(2, 2),</a:t>
            </a:r>
            <a:br>
              <a:rPr lang="en-GB" altLang="zh-CN" dirty="0"/>
            </a:br>
            <a:r>
              <a:rPr lang="en-GB" altLang="zh-CN" dirty="0"/>
              <a:t>    strides=None,</a:t>
            </a:r>
            <a:br>
              <a:rPr lang="en-GB" altLang="zh-CN" dirty="0"/>
            </a:br>
            <a:r>
              <a:rPr lang="en-GB" altLang="zh-CN" dirty="0"/>
              <a:t>    padding='valid',</a:t>
            </a:r>
            <a:br>
              <a:rPr lang="en-GB" altLang="zh-CN" dirty="0"/>
            </a:br>
            <a:r>
              <a:rPr lang="en-GB" altLang="zh-CN" dirty="0"/>
              <a:t>    </a:t>
            </a:r>
            <a:r>
              <a:rPr lang="en-GB" altLang="zh-CN" dirty="0" err="1"/>
              <a:t>data_format</a:t>
            </a:r>
            <a:r>
              <a:rPr lang="en-GB" altLang="zh-CN" dirty="0"/>
              <a:t>=None,</a:t>
            </a:r>
            <a:br>
              <a:rPr lang="en-GB" altLang="zh-CN" dirty="0"/>
            </a:br>
            <a:r>
              <a:rPr lang="en-GB" altLang="zh-CN" dirty="0"/>
              <a:t>    **</a:t>
            </a:r>
            <a:r>
              <a:rPr lang="en-GB" altLang="zh-CN" dirty="0" err="1"/>
              <a:t>kwargs</a:t>
            </a:r>
            <a:br>
              <a:rPr lang="en-GB" altLang="zh-CN" dirty="0"/>
            </a:br>
            <a:r>
              <a:rPr lang="en-GB" altLang="zh-CN" dirty="0"/>
              <a:t>)</a:t>
            </a:r>
            <a:endParaRPr lang="en-GB" altLang="zh-CN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628650" y="136921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Tensorflow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pytorch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68016"/>
            <a:ext cx="4977548" cy="3262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30097" y="1268015"/>
            <a:ext cx="27308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/>
              <a:t>Pytorch</a:t>
            </a:r>
            <a:r>
              <a:rPr kumimoji="1" lang="zh-CN" altLang="en-US" sz="2800" dirty="0"/>
              <a:t>优势</a:t>
            </a:r>
            <a:endParaRPr kumimoji="1" lang="en-US" altLang="zh-CN" sz="2800" dirty="0"/>
          </a:p>
          <a:p>
            <a:r>
              <a:rPr kumimoji="1" lang="en-US" altLang="zh-CN" sz="2800" dirty="0"/>
              <a:t>1.</a:t>
            </a:r>
            <a:r>
              <a:rPr kumimoji="1" lang="zh-CN" altLang="en-US" sz="2800" dirty="0"/>
              <a:t>简洁，与</a:t>
            </a:r>
            <a:r>
              <a:rPr kumimoji="1" lang="en-US" altLang="zh-CN" sz="2800" dirty="0" err="1"/>
              <a:t>numpy</a:t>
            </a:r>
            <a:r>
              <a:rPr kumimoji="1" lang="zh-CN" altLang="en-US" sz="2800" dirty="0"/>
              <a:t>用法相似</a:t>
            </a:r>
            <a:endParaRPr kumimoji="1" lang="en-US" altLang="zh-CN" sz="2800" dirty="0"/>
          </a:p>
          <a:p>
            <a:r>
              <a:rPr kumimoji="1" lang="en-US" altLang="zh-CN" sz="2800" dirty="0"/>
              <a:t>2.</a:t>
            </a:r>
            <a:r>
              <a:rPr kumimoji="1" lang="zh-CN" altLang="en-US" sz="2800" dirty="0"/>
              <a:t>易用</a:t>
            </a:r>
            <a:r>
              <a:rPr kumimoji="1" lang="en-US" altLang="zh-CN" sz="2800" dirty="0"/>
              <a:t>API</a:t>
            </a:r>
            <a:endParaRPr kumimoji="1" lang="en-US" altLang="zh-CN" sz="28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全局池化层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400" dirty="0" err="1"/>
              <a:t>tf.keras.layers.GlobalAveragePooling</a:t>
            </a:r>
            <a:r>
              <a:rPr lang="en-US" altLang="zh-CN" sz="2400" dirty="0"/>
              <a:t>2</a:t>
            </a:r>
            <a:r>
              <a:rPr lang="en-GB" altLang="zh-CN" sz="2400" dirty="0"/>
              <a:t>D</a:t>
            </a:r>
            <a:endParaRPr lang="en-GB" altLang="zh-CN" sz="2400" dirty="0"/>
          </a:p>
          <a:p>
            <a:pPr marL="0" indent="0">
              <a:buNone/>
            </a:pPr>
            <a:r>
              <a:rPr lang="en-GB" altLang="zh-CN" sz="2400" dirty="0"/>
              <a:t>tf.keras.layers.GlobalMaxPool2D</a:t>
            </a:r>
            <a:endParaRPr lang="en-GB" altLang="zh-CN" sz="2400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628650" y="136921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dropout</a:t>
            </a:r>
            <a:r>
              <a:rPr kumimoji="1" lang="zh-CN" altLang="en-US" b="1" dirty="0"/>
              <a:t>层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400" dirty="0" err="1"/>
              <a:t>tf.keras.layers.Dropout</a:t>
            </a:r>
            <a:endParaRPr lang="en-GB" altLang="zh-CN" sz="2400" dirty="0"/>
          </a:p>
          <a:p>
            <a:pPr marL="0" indent="0">
              <a:buNone/>
            </a:pPr>
            <a:r>
              <a:rPr lang="en-GB" altLang="zh-CN" sz="2400" dirty="0"/>
              <a:t>__</a:t>
            </a:r>
            <a:r>
              <a:rPr lang="en-GB" altLang="zh-CN" sz="2400" dirty="0" err="1"/>
              <a:t>init</a:t>
            </a:r>
            <a:r>
              <a:rPr lang="en-GB" altLang="zh-CN" sz="2400" dirty="0"/>
              <a:t>__(</a:t>
            </a:r>
            <a:br>
              <a:rPr lang="en-GB" altLang="zh-CN" sz="2400" dirty="0"/>
            </a:br>
            <a:r>
              <a:rPr lang="en-GB" altLang="zh-CN" sz="2400" dirty="0"/>
              <a:t>    rate,</a:t>
            </a:r>
            <a:br>
              <a:rPr lang="en-GB" altLang="zh-CN" sz="2400" dirty="0"/>
            </a:br>
            <a:r>
              <a:rPr lang="en-GB" altLang="zh-CN" sz="2400" dirty="0"/>
              <a:t>    </a:t>
            </a:r>
            <a:r>
              <a:rPr lang="en-GB" altLang="zh-CN" sz="2400" dirty="0" err="1"/>
              <a:t>noise_shape</a:t>
            </a:r>
            <a:r>
              <a:rPr lang="en-GB" altLang="zh-CN" sz="2400" dirty="0"/>
              <a:t>=None,</a:t>
            </a:r>
            <a:br>
              <a:rPr lang="en-GB" altLang="zh-CN" sz="2400" dirty="0"/>
            </a:br>
            <a:r>
              <a:rPr lang="en-GB" altLang="zh-CN" sz="2400" dirty="0"/>
              <a:t>    seed=None,</a:t>
            </a:r>
            <a:br>
              <a:rPr lang="en-GB" altLang="zh-CN" sz="2400" dirty="0"/>
            </a:br>
            <a:r>
              <a:rPr lang="en-GB" altLang="zh-CN" sz="2400" dirty="0"/>
              <a:t>    **</a:t>
            </a:r>
            <a:r>
              <a:rPr lang="en-GB" altLang="zh-CN" sz="2400" dirty="0" err="1"/>
              <a:t>kwargs</a:t>
            </a:r>
            <a:br>
              <a:rPr lang="en-GB" altLang="zh-CN" sz="2400" dirty="0"/>
            </a:br>
            <a:r>
              <a:rPr lang="en-GB" altLang="zh-CN" sz="2400" dirty="0"/>
              <a:t>)</a:t>
            </a:r>
            <a:endParaRPr lang="en-GB" altLang="zh-CN" sz="2400" dirty="0"/>
          </a:p>
          <a:p>
            <a:pPr marL="0" indent="0">
              <a:buNone/>
            </a:pP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628650" y="136921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9026"/>
            <a:ext cx="7886700" cy="994172"/>
          </a:xfrm>
        </p:spPr>
        <p:txBody>
          <a:bodyPr>
            <a:normAutofit/>
          </a:bodyPr>
          <a:lstStyle/>
          <a:p>
            <a:r>
              <a:rPr kumimoji="1" lang="en-US" altLang="zh-CN" b="1" dirty="0" err="1"/>
              <a:t>batchnorm</a:t>
            </a:r>
            <a:r>
              <a:rPr kumimoji="1" lang="zh-CN" altLang="en-US" b="1" dirty="0"/>
              <a:t>层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17177"/>
            <a:ext cx="8210550" cy="45001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altLang="zh-CN" dirty="0" err="1"/>
              <a:t>tf.keras.layers.BatchNormalization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sz="2800" dirty="0"/>
              <a:t>__</a:t>
            </a:r>
            <a:r>
              <a:rPr lang="en-GB" altLang="zh-CN" sz="2800" dirty="0" err="1"/>
              <a:t>init</a:t>
            </a:r>
            <a:r>
              <a:rPr lang="en-GB" altLang="zh-CN" sz="2800" dirty="0"/>
              <a:t>__(</a:t>
            </a:r>
            <a:br>
              <a:rPr lang="en-GB" altLang="zh-CN" sz="2800" dirty="0"/>
            </a:br>
            <a:r>
              <a:rPr lang="en-GB" altLang="zh-CN" sz="2800" dirty="0"/>
              <a:t>    axis=-</a:t>
            </a:r>
            <a:r>
              <a:rPr lang="en-GB" altLang="zh-CN" dirty="0"/>
              <a:t>1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momentum=</a:t>
            </a:r>
            <a:r>
              <a:rPr lang="en-GB" altLang="zh-CN" dirty="0"/>
              <a:t>0.99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epsilon=</a:t>
            </a:r>
            <a:r>
              <a:rPr lang="en-GB" altLang="zh-CN" dirty="0"/>
              <a:t>0.001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 err="1"/>
              <a:t>beta_initializer</a:t>
            </a:r>
            <a:r>
              <a:rPr lang="en-GB" altLang="zh-CN" sz="2800" dirty="0"/>
              <a:t>=</a:t>
            </a:r>
            <a:r>
              <a:rPr lang="en-GB" altLang="zh-CN" dirty="0"/>
              <a:t>'zeros'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 err="1"/>
              <a:t>gamma_initializer</a:t>
            </a:r>
            <a:r>
              <a:rPr lang="en-GB" altLang="zh-CN" sz="2800" dirty="0"/>
              <a:t>=</a:t>
            </a:r>
            <a:r>
              <a:rPr lang="en-GB" altLang="zh-CN" dirty="0"/>
              <a:t>'ones'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 err="1"/>
              <a:t>moving_mean_initializer</a:t>
            </a:r>
            <a:r>
              <a:rPr lang="en-GB" altLang="zh-CN" sz="2800" dirty="0"/>
              <a:t>=</a:t>
            </a:r>
            <a:r>
              <a:rPr lang="en-GB" altLang="zh-CN" dirty="0"/>
              <a:t>'zeros'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 err="1"/>
              <a:t>moving_variance_initializer</a:t>
            </a:r>
            <a:r>
              <a:rPr lang="en-GB" altLang="zh-CN" sz="2800" dirty="0"/>
              <a:t>=</a:t>
            </a:r>
            <a:r>
              <a:rPr lang="en-GB" altLang="zh-CN" dirty="0"/>
              <a:t>'ones'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 err="1"/>
              <a:t>beta_regularizer</a:t>
            </a:r>
            <a:r>
              <a:rPr lang="en-GB" altLang="zh-CN" sz="2800" dirty="0"/>
              <a:t>=</a:t>
            </a:r>
            <a:r>
              <a:rPr lang="en-GB" altLang="zh-CN" dirty="0"/>
              <a:t>None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 err="1"/>
              <a:t>gamma_regularizer</a:t>
            </a:r>
            <a:r>
              <a:rPr lang="en-GB" altLang="zh-CN" sz="2800" dirty="0"/>
              <a:t>=</a:t>
            </a:r>
            <a:r>
              <a:rPr lang="en-GB" altLang="zh-CN" dirty="0"/>
              <a:t>None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 err="1"/>
              <a:t>beta_constraint</a:t>
            </a:r>
            <a:r>
              <a:rPr lang="en-GB" altLang="zh-CN" sz="2800" dirty="0"/>
              <a:t>=</a:t>
            </a:r>
            <a:r>
              <a:rPr lang="en-GB" altLang="zh-CN" dirty="0"/>
              <a:t>None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 err="1"/>
              <a:t>gamma_constraint</a:t>
            </a:r>
            <a:r>
              <a:rPr lang="en-GB" altLang="zh-CN" sz="2800" dirty="0"/>
              <a:t>=</a:t>
            </a:r>
            <a:r>
              <a:rPr lang="en-GB" altLang="zh-CN" dirty="0"/>
              <a:t>None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 err="1"/>
              <a:t>renorm</a:t>
            </a:r>
            <a:r>
              <a:rPr lang="en-GB" altLang="zh-CN" sz="2800" dirty="0"/>
              <a:t>=</a:t>
            </a:r>
            <a:r>
              <a:rPr lang="en-GB" altLang="zh-CN" dirty="0"/>
              <a:t>False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 err="1"/>
              <a:t>renorm_clipping</a:t>
            </a:r>
            <a:r>
              <a:rPr lang="en-GB" altLang="zh-CN" sz="2800" dirty="0"/>
              <a:t>=</a:t>
            </a:r>
            <a:r>
              <a:rPr lang="en-GB" altLang="zh-CN" dirty="0"/>
              <a:t>None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 err="1"/>
              <a:t>renorm_momentum</a:t>
            </a:r>
            <a:r>
              <a:rPr lang="en-GB" altLang="zh-CN" sz="2800" dirty="0"/>
              <a:t>=</a:t>
            </a:r>
            <a:r>
              <a:rPr lang="en-GB" altLang="zh-CN" dirty="0"/>
              <a:t>0.99</a:t>
            </a:r>
            <a:r>
              <a:rPr lang="en-GB" altLang="zh-CN" sz="2800" dirty="0"/>
              <a:t>,</a:t>
            </a:r>
            <a:br>
              <a:rPr lang="en-GB" altLang="zh-CN" sz="2800" dirty="0"/>
            </a:br>
            <a:r>
              <a:rPr lang="en-GB" altLang="zh-CN" sz="2800" dirty="0"/>
              <a:t>    </a:t>
            </a:r>
            <a:r>
              <a:rPr lang="en-GB" altLang="zh-CN" sz="2800" dirty="0">
                <a:solidFill>
                  <a:srgbClr val="FF0000"/>
                </a:solidFill>
              </a:rPr>
              <a:t>trainable=</a:t>
            </a:r>
            <a:r>
              <a:rPr lang="en-GB" altLang="zh-CN" dirty="0">
                <a:solidFill>
                  <a:srgbClr val="FF0000"/>
                </a:solidFill>
              </a:rPr>
              <a:t>True</a:t>
            </a:r>
            <a:r>
              <a:rPr lang="en-GB" altLang="zh-CN" sz="2800" dirty="0">
                <a:solidFill>
                  <a:srgbClr val="FF0000"/>
                </a:solidFill>
              </a:rPr>
              <a:t>,</a:t>
            </a:r>
            <a:br>
              <a:rPr lang="en-GB" altLang="zh-CN" sz="2800" dirty="0"/>
            </a:br>
            <a:r>
              <a:rPr lang="en-GB" altLang="zh-CN" sz="2800" dirty="0"/>
              <a:t>    **</a:t>
            </a:r>
            <a:r>
              <a:rPr lang="en-GB" altLang="zh-CN" sz="2800" dirty="0" err="1"/>
              <a:t>kwargs</a:t>
            </a:r>
            <a:br>
              <a:rPr lang="en-GB" altLang="zh-CN" sz="2800" dirty="0"/>
            </a:br>
            <a:r>
              <a:rPr lang="en-GB" altLang="zh-CN" sz="2800" dirty="0"/>
              <a:t>)</a:t>
            </a:r>
            <a:endParaRPr lang="en-GB" altLang="zh-CN" sz="2800" dirty="0"/>
          </a:p>
          <a:p>
            <a:pPr marL="0" indent="0">
              <a:buNone/>
            </a:pPr>
            <a:endParaRPr lang="en-GB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628650" y="136921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RNN</a:t>
            </a:r>
            <a:r>
              <a:rPr lang="zh-CN" altLang="zh-CN" b="1" dirty="0"/>
              <a:t>单元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zh-CN" sz="2200" dirty="0" err="1"/>
              <a:t>tf.keras.layers.RNN</a:t>
            </a:r>
            <a:endParaRPr lang="en-GB" altLang="zh-CN" sz="2200" dirty="0"/>
          </a:p>
          <a:p>
            <a:pPr marL="0" indent="0">
              <a:buNone/>
            </a:pPr>
            <a:r>
              <a:rPr lang="en-GB" altLang="zh-CN" sz="2200" dirty="0"/>
              <a:t>__</a:t>
            </a:r>
            <a:r>
              <a:rPr lang="en-GB" altLang="zh-CN" sz="2200" dirty="0" err="1"/>
              <a:t>init</a:t>
            </a:r>
            <a:r>
              <a:rPr lang="en-GB" altLang="zh-CN" sz="2200" dirty="0"/>
              <a:t>__(</a:t>
            </a:r>
            <a:br>
              <a:rPr lang="en-GB" altLang="zh-CN" sz="2200" dirty="0"/>
            </a:br>
            <a:r>
              <a:rPr lang="en-GB" altLang="zh-CN" sz="2200" dirty="0"/>
              <a:t>    cell,</a:t>
            </a:r>
            <a:br>
              <a:rPr lang="en-GB" altLang="zh-CN" sz="2200" dirty="0"/>
            </a:br>
            <a:r>
              <a:rPr lang="en-GB" altLang="zh-CN" sz="2200" dirty="0"/>
              <a:t>    </a:t>
            </a:r>
            <a:r>
              <a:rPr lang="en-GB" altLang="zh-CN" sz="2200" dirty="0" err="1"/>
              <a:t>return_sequences</a:t>
            </a:r>
            <a:r>
              <a:rPr lang="en-GB" altLang="zh-CN" sz="2200" dirty="0"/>
              <a:t>=False,</a:t>
            </a:r>
            <a:br>
              <a:rPr lang="en-GB" altLang="zh-CN" sz="2200" dirty="0"/>
            </a:br>
            <a:r>
              <a:rPr lang="en-GB" altLang="zh-CN" sz="2200" dirty="0"/>
              <a:t>    </a:t>
            </a:r>
            <a:r>
              <a:rPr lang="en-GB" altLang="zh-CN" sz="2200" dirty="0" err="1"/>
              <a:t>return_state</a:t>
            </a:r>
            <a:r>
              <a:rPr lang="en-GB" altLang="zh-CN" sz="2200" dirty="0"/>
              <a:t>=False,</a:t>
            </a:r>
            <a:br>
              <a:rPr lang="en-GB" altLang="zh-CN" sz="2200" dirty="0"/>
            </a:br>
            <a:r>
              <a:rPr lang="en-GB" altLang="zh-CN" sz="2200" dirty="0"/>
              <a:t>    </a:t>
            </a:r>
            <a:r>
              <a:rPr lang="en-GB" altLang="zh-CN" sz="2200" dirty="0" err="1"/>
              <a:t>go_backwards</a:t>
            </a:r>
            <a:r>
              <a:rPr lang="en-GB" altLang="zh-CN" sz="2200" dirty="0"/>
              <a:t>=False,</a:t>
            </a:r>
            <a:br>
              <a:rPr lang="en-GB" altLang="zh-CN" sz="2200" dirty="0"/>
            </a:br>
            <a:r>
              <a:rPr lang="en-GB" altLang="zh-CN" sz="2200" dirty="0"/>
              <a:t>    stateful=False,</a:t>
            </a:r>
            <a:br>
              <a:rPr lang="en-GB" altLang="zh-CN" sz="2200" dirty="0"/>
            </a:br>
            <a:r>
              <a:rPr lang="en-GB" altLang="zh-CN" sz="2200" dirty="0"/>
              <a:t>    unroll=False,</a:t>
            </a:r>
            <a:br>
              <a:rPr lang="en-GB" altLang="zh-CN" sz="2200" dirty="0"/>
            </a:br>
            <a:r>
              <a:rPr lang="en-GB" altLang="zh-CN" sz="2200" dirty="0"/>
              <a:t>    </a:t>
            </a:r>
            <a:r>
              <a:rPr lang="en-GB" altLang="zh-CN" sz="2200" dirty="0" err="1"/>
              <a:t>time_major</a:t>
            </a:r>
            <a:r>
              <a:rPr lang="en-GB" altLang="zh-CN" sz="2200" dirty="0"/>
              <a:t>=False,</a:t>
            </a:r>
            <a:br>
              <a:rPr lang="en-GB" altLang="zh-CN" sz="2200" dirty="0"/>
            </a:br>
            <a:r>
              <a:rPr lang="en-GB" altLang="zh-CN" sz="2200" dirty="0"/>
              <a:t>    **</a:t>
            </a:r>
            <a:r>
              <a:rPr lang="en-GB" altLang="zh-CN" sz="2200" dirty="0" err="1"/>
              <a:t>kwargs</a:t>
            </a:r>
            <a:br>
              <a:rPr lang="en-GB" altLang="zh-CN" sz="2200" dirty="0"/>
            </a:br>
            <a:r>
              <a:rPr lang="en-GB" altLang="zh-CN" sz="2200" dirty="0"/>
              <a:t>)</a:t>
            </a:r>
            <a:endParaRPr lang="en-GB" altLang="zh-CN" sz="2200" dirty="0"/>
          </a:p>
          <a:p>
            <a:pPr marL="0" indent="0">
              <a:buNone/>
            </a:pPr>
            <a:endParaRPr lang="en-GB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628650" y="136921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LSTM</a:t>
            </a:r>
            <a:r>
              <a:rPr lang="zh-CN" altLang="zh-CN" b="1" dirty="0"/>
              <a:t>单元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79500"/>
            <a:ext cx="7886700" cy="38989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altLang="zh-CN" sz="3000" dirty="0" err="1"/>
              <a:t>tf.keras.layers.LSTM</a:t>
            </a:r>
            <a:endParaRPr lang="en-GB" altLang="zh-CN" sz="3000" dirty="0"/>
          </a:p>
          <a:p>
            <a:pPr marL="0" indent="0">
              <a:buNone/>
            </a:pPr>
            <a:r>
              <a:rPr lang="en-GB" altLang="zh-CN" sz="3000" dirty="0"/>
              <a:t>__</a:t>
            </a:r>
            <a:r>
              <a:rPr lang="en-GB" altLang="zh-CN" sz="3000" dirty="0" err="1"/>
              <a:t>init</a:t>
            </a:r>
            <a:r>
              <a:rPr lang="en-GB" altLang="zh-CN" sz="3000" dirty="0"/>
              <a:t>__(</a:t>
            </a:r>
            <a:br>
              <a:rPr lang="en-GB" altLang="zh-CN" sz="3000" dirty="0"/>
            </a:br>
            <a:r>
              <a:rPr lang="en-GB" altLang="zh-CN" sz="3000" dirty="0"/>
              <a:t>    units,</a:t>
            </a:r>
            <a:br>
              <a:rPr lang="en-GB" altLang="zh-CN" sz="3000" dirty="0"/>
            </a:br>
            <a:r>
              <a:rPr lang="en-GB" altLang="zh-CN" sz="3000" dirty="0"/>
              <a:t>    activation='tanh',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recurrent_activation</a:t>
            </a:r>
            <a:r>
              <a:rPr lang="en-GB" altLang="zh-CN" sz="3000" dirty="0"/>
              <a:t>='sigmoid',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use_bias</a:t>
            </a:r>
            <a:r>
              <a:rPr lang="en-GB" altLang="zh-CN" sz="3000" dirty="0"/>
              <a:t>=True,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kernel_initializer</a:t>
            </a:r>
            <a:r>
              <a:rPr lang="en-GB" altLang="zh-CN" sz="3000" dirty="0"/>
              <a:t>='</a:t>
            </a:r>
            <a:r>
              <a:rPr lang="en-GB" altLang="zh-CN" sz="3000" dirty="0" err="1"/>
              <a:t>glorot_uniform</a:t>
            </a:r>
            <a:r>
              <a:rPr lang="en-GB" altLang="zh-CN" sz="3000" dirty="0"/>
              <a:t>',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recurrent_initializer</a:t>
            </a:r>
            <a:r>
              <a:rPr lang="en-GB" altLang="zh-CN" sz="3000" dirty="0"/>
              <a:t>='orthogonal',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bias_initializer</a:t>
            </a:r>
            <a:r>
              <a:rPr lang="en-GB" altLang="zh-CN" sz="3000" dirty="0"/>
              <a:t>='zeros',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unit_forget_bias</a:t>
            </a:r>
            <a:r>
              <a:rPr lang="en-GB" altLang="zh-CN" sz="3000" dirty="0"/>
              <a:t>=True,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kernel_regularizer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recurrent_regularizer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bias_regularizer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activity_regularizer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kernel_constraint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recurrent_constraint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bias_constraint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dropout=0.0,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recurrent_dropout</a:t>
            </a:r>
            <a:r>
              <a:rPr lang="en-GB" altLang="zh-CN" sz="3000" dirty="0"/>
              <a:t>=0.0,</a:t>
            </a:r>
            <a:br>
              <a:rPr lang="en-GB" altLang="zh-CN" sz="3000" dirty="0"/>
            </a:br>
            <a:r>
              <a:rPr lang="en-GB" altLang="zh-CN" sz="3000" dirty="0"/>
              <a:t>    implementation=2,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return_sequences</a:t>
            </a:r>
            <a:r>
              <a:rPr lang="en-GB" altLang="zh-CN" sz="3000" dirty="0"/>
              <a:t>=False,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return_state</a:t>
            </a:r>
            <a:r>
              <a:rPr lang="en-GB" altLang="zh-CN" sz="3000" dirty="0"/>
              <a:t>=False,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go_backwards</a:t>
            </a:r>
            <a:r>
              <a:rPr lang="en-GB" altLang="zh-CN" sz="3000" dirty="0"/>
              <a:t>=False,</a:t>
            </a:r>
            <a:br>
              <a:rPr lang="en-GB" altLang="zh-CN" sz="3000" dirty="0"/>
            </a:br>
            <a:r>
              <a:rPr lang="en-GB" altLang="zh-CN" sz="3000" dirty="0"/>
              <a:t>    stateful=False,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time_major</a:t>
            </a:r>
            <a:r>
              <a:rPr lang="en-GB" altLang="zh-CN" sz="3000" dirty="0"/>
              <a:t>=False,</a:t>
            </a:r>
            <a:br>
              <a:rPr lang="en-GB" altLang="zh-CN" sz="3000" dirty="0"/>
            </a:br>
            <a:r>
              <a:rPr lang="en-GB" altLang="zh-CN" sz="3000" dirty="0"/>
              <a:t>    unroll=False,</a:t>
            </a:r>
            <a:br>
              <a:rPr lang="en-GB" altLang="zh-CN" sz="3000" dirty="0"/>
            </a:br>
            <a:r>
              <a:rPr lang="en-GB" altLang="zh-CN" sz="3000" dirty="0"/>
              <a:t>    **</a:t>
            </a:r>
            <a:r>
              <a:rPr lang="en-GB" altLang="zh-CN" sz="3000" dirty="0" err="1"/>
              <a:t>kwargs</a:t>
            </a:r>
            <a:br>
              <a:rPr lang="en-GB" altLang="zh-CN" sz="3000" dirty="0"/>
            </a:br>
            <a:r>
              <a:rPr lang="en-GB" altLang="zh-CN" sz="3000" dirty="0"/>
              <a:t>)</a:t>
            </a:r>
            <a:endParaRPr lang="en-GB" altLang="zh-CN" sz="3000" dirty="0"/>
          </a:p>
          <a:p>
            <a:pPr marL="0" indent="0">
              <a:buNone/>
            </a:pPr>
            <a:endParaRPr lang="en-GB" altLang="zh-CN" dirty="0"/>
          </a:p>
          <a:p>
            <a:pPr marL="0" indent="0">
              <a:buNone/>
            </a:pPr>
            <a:endParaRPr lang="en-GB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628650" y="136921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GRU</a:t>
            </a:r>
            <a:r>
              <a:rPr lang="zh-CN" altLang="zh-CN" b="1" dirty="0"/>
              <a:t>单元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77900"/>
            <a:ext cx="8185150" cy="40766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altLang="zh-CN" sz="3000" dirty="0" err="1"/>
              <a:t>tf.keras.layers.GRU</a:t>
            </a:r>
            <a:endParaRPr lang="en-GB" altLang="zh-CN" sz="3000" dirty="0"/>
          </a:p>
          <a:p>
            <a:pPr marL="0" indent="0">
              <a:buNone/>
            </a:pPr>
            <a:r>
              <a:rPr lang="en-GB" altLang="zh-CN" sz="3000" dirty="0"/>
              <a:t>__</a:t>
            </a:r>
            <a:r>
              <a:rPr lang="en-GB" altLang="zh-CN" sz="3000" dirty="0" err="1"/>
              <a:t>init</a:t>
            </a:r>
            <a:r>
              <a:rPr lang="en-GB" altLang="zh-CN" sz="3000" dirty="0"/>
              <a:t>__(</a:t>
            </a:r>
            <a:br>
              <a:rPr lang="en-GB" altLang="zh-CN" sz="3000" dirty="0"/>
            </a:br>
            <a:r>
              <a:rPr lang="en-GB" altLang="zh-CN" sz="3000" dirty="0"/>
              <a:t>    units,</a:t>
            </a:r>
            <a:br>
              <a:rPr lang="en-GB" altLang="zh-CN" sz="3000" dirty="0"/>
            </a:br>
            <a:r>
              <a:rPr lang="en-GB" altLang="zh-CN" sz="3000" dirty="0"/>
              <a:t>    activation='tanh',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recurrent_activation</a:t>
            </a:r>
            <a:r>
              <a:rPr lang="en-GB" altLang="zh-CN" sz="3000" dirty="0"/>
              <a:t>='sigmoid',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use_bias</a:t>
            </a:r>
            <a:r>
              <a:rPr lang="en-GB" altLang="zh-CN" sz="3000" dirty="0"/>
              <a:t>=True,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kernel_initializer</a:t>
            </a:r>
            <a:r>
              <a:rPr lang="en-GB" altLang="zh-CN" sz="3000" dirty="0"/>
              <a:t>='</a:t>
            </a:r>
            <a:r>
              <a:rPr lang="en-GB" altLang="zh-CN" sz="3000" dirty="0" err="1"/>
              <a:t>glorot_uniform</a:t>
            </a:r>
            <a:r>
              <a:rPr lang="en-GB" altLang="zh-CN" sz="3000" dirty="0"/>
              <a:t>',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recurrent_initializer</a:t>
            </a:r>
            <a:r>
              <a:rPr lang="en-GB" altLang="zh-CN" sz="3000" dirty="0"/>
              <a:t>='orthogonal',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bias_initializer</a:t>
            </a:r>
            <a:r>
              <a:rPr lang="en-GB" altLang="zh-CN" sz="3000" dirty="0"/>
              <a:t>='zeros',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kernel_regularizer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recurrent_regularizer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bias_regularizer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activity_regularizer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kernel_constraint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recurrent_constraint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bias_constraint</a:t>
            </a:r>
            <a:r>
              <a:rPr lang="en-GB" altLang="zh-CN" sz="3000" dirty="0"/>
              <a:t>=None,</a:t>
            </a:r>
            <a:br>
              <a:rPr lang="en-GB" altLang="zh-CN" sz="3000" dirty="0"/>
            </a:br>
            <a:r>
              <a:rPr lang="en-GB" altLang="zh-CN" sz="3000" dirty="0"/>
              <a:t>    dropout=0.0,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recurrent_dropout</a:t>
            </a:r>
            <a:r>
              <a:rPr lang="en-GB" altLang="zh-CN" sz="3000" dirty="0"/>
              <a:t>=0.0,</a:t>
            </a:r>
            <a:br>
              <a:rPr lang="en-GB" altLang="zh-CN" sz="3000" dirty="0"/>
            </a:br>
            <a:r>
              <a:rPr lang="en-GB" altLang="zh-CN" sz="3000" dirty="0"/>
              <a:t>    implementation=2,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return_sequences</a:t>
            </a:r>
            <a:r>
              <a:rPr lang="en-GB" altLang="zh-CN" sz="3000" dirty="0"/>
              <a:t>=False,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return_state</a:t>
            </a:r>
            <a:r>
              <a:rPr lang="en-GB" altLang="zh-CN" sz="3000" dirty="0"/>
              <a:t>=False,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go_backwards</a:t>
            </a:r>
            <a:r>
              <a:rPr lang="en-GB" altLang="zh-CN" sz="3000" dirty="0"/>
              <a:t>=False,</a:t>
            </a:r>
            <a:br>
              <a:rPr lang="en-GB" altLang="zh-CN" sz="3000" dirty="0"/>
            </a:br>
            <a:r>
              <a:rPr lang="en-GB" altLang="zh-CN" sz="3000" dirty="0"/>
              <a:t>    stateful=False,</a:t>
            </a:r>
            <a:br>
              <a:rPr lang="en-GB" altLang="zh-CN" sz="3000" dirty="0"/>
            </a:br>
            <a:r>
              <a:rPr lang="en-GB" altLang="zh-CN" sz="3000" dirty="0"/>
              <a:t>    unroll=False,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time_major</a:t>
            </a:r>
            <a:r>
              <a:rPr lang="en-GB" altLang="zh-CN" sz="3000" dirty="0"/>
              <a:t>=False,</a:t>
            </a:r>
            <a:br>
              <a:rPr lang="en-GB" altLang="zh-CN" sz="3000" dirty="0"/>
            </a:br>
            <a:r>
              <a:rPr lang="en-GB" altLang="zh-CN" sz="3000" dirty="0"/>
              <a:t>    </a:t>
            </a:r>
            <a:r>
              <a:rPr lang="en-GB" altLang="zh-CN" sz="3000" dirty="0" err="1"/>
              <a:t>reset_after</a:t>
            </a:r>
            <a:r>
              <a:rPr lang="en-GB" altLang="zh-CN" sz="3000" dirty="0"/>
              <a:t>=True,</a:t>
            </a:r>
            <a:br>
              <a:rPr lang="en-GB" altLang="zh-CN" sz="3000" dirty="0"/>
            </a:br>
            <a:r>
              <a:rPr lang="en-GB" altLang="zh-CN" sz="3000" dirty="0"/>
              <a:t>    **</a:t>
            </a:r>
            <a:r>
              <a:rPr lang="en-GB" altLang="zh-CN" sz="3000" dirty="0" err="1"/>
              <a:t>kwargs</a:t>
            </a:r>
            <a:br>
              <a:rPr lang="en-GB" altLang="zh-CN" sz="3000" dirty="0"/>
            </a:br>
            <a:r>
              <a:rPr lang="en-GB" altLang="zh-CN" sz="3000" dirty="0"/>
              <a:t>)</a:t>
            </a:r>
            <a:endParaRPr lang="en-GB" altLang="zh-CN" sz="3000" dirty="0"/>
          </a:p>
          <a:p>
            <a:pPr marL="0" indent="0">
              <a:buNone/>
            </a:pPr>
            <a:endParaRPr lang="en-GB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628650" y="136921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优化器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400" dirty="0" err="1"/>
              <a:t>tf.keras.optimizers</a:t>
            </a:r>
            <a:endParaRPr lang="en-GB" altLang="zh-CN" sz="2400" dirty="0"/>
          </a:p>
          <a:p>
            <a:pPr marL="0" indent="0">
              <a:buNone/>
            </a:pPr>
            <a:r>
              <a:rPr lang="en-GB" altLang="zh-CN" sz="3200" dirty="0" err="1"/>
              <a:t>Adagrad</a:t>
            </a:r>
            <a:endParaRPr lang="en-GB" altLang="zh-CN" sz="3200" dirty="0"/>
          </a:p>
          <a:p>
            <a:pPr marL="0" indent="0">
              <a:buNone/>
            </a:pPr>
            <a:r>
              <a:rPr lang="en-GB" altLang="zh-CN" sz="3200" dirty="0"/>
              <a:t>Adam</a:t>
            </a:r>
            <a:endParaRPr lang="en-GB" altLang="zh-CN" sz="3200" dirty="0"/>
          </a:p>
          <a:p>
            <a:pPr marL="0" indent="0">
              <a:buNone/>
            </a:pPr>
            <a:r>
              <a:rPr lang="en-GB" altLang="zh-CN" sz="3200" dirty="0"/>
              <a:t>SGD</a:t>
            </a:r>
            <a:endParaRPr lang="en-GB" altLang="zh-CN" sz="3200" dirty="0"/>
          </a:p>
          <a:p>
            <a:pPr marL="0" indent="0">
              <a:buNone/>
            </a:pPr>
            <a:endParaRPr lang="en-GB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628650" y="136921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Tensorflow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pytorch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在公开招聘网站上，涉及 </a:t>
            </a:r>
            <a:r>
              <a:rPr lang="en-GB" altLang="zh-CN" dirty="0"/>
              <a:t>TensorFlow </a:t>
            </a:r>
            <a:r>
              <a:rPr lang="zh-CN" altLang="en-US" dirty="0"/>
              <a:t>的新招聘信息有 </a:t>
            </a:r>
            <a:r>
              <a:rPr lang="en-US" altLang="zh-CN" dirty="0"/>
              <a:t>1541 </a:t>
            </a:r>
            <a:r>
              <a:rPr lang="zh-CN" altLang="en-US" dirty="0"/>
              <a:t>个，而涉及 </a:t>
            </a:r>
            <a:r>
              <a:rPr lang="en-GB" altLang="zh-CN" dirty="0" err="1"/>
              <a:t>PyTorch</a:t>
            </a:r>
            <a:r>
              <a:rPr lang="en-GB" altLang="zh-CN" dirty="0"/>
              <a:t> </a:t>
            </a:r>
            <a:r>
              <a:rPr lang="zh-CN" altLang="en-US" dirty="0"/>
              <a:t>的新招聘信息则是 </a:t>
            </a:r>
            <a:r>
              <a:rPr lang="en-US" altLang="zh-CN" dirty="0"/>
              <a:t>1437 </a:t>
            </a:r>
            <a:r>
              <a:rPr lang="zh-CN" altLang="en-US" dirty="0"/>
              <a:t>个；在 </a:t>
            </a:r>
            <a:r>
              <a:rPr lang="en-GB" altLang="zh-CN" dirty="0"/>
              <a:t>GitHub </a:t>
            </a:r>
            <a:r>
              <a:rPr lang="zh-CN" altLang="en-US" dirty="0"/>
              <a:t>上，用 </a:t>
            </a:r>
            <a:r>
              <a:rPr lang="en-GB" altLang="zh-CN" dirty="0"/>
              <a:t>TensorFlow </a:t>
            </a:r>
            <a:r>
              <a:rPr lang="zh-CN" altLang="en-US" dirty="0"/>
              <a:t>编写的项目获得了 </a:t>
            </a:r>
            <a:r>
              <a:rPr lang="en-US" altLang="zh-CN" dirty="0"/>
              <a:t>13,700 </a:t>
            </a:r>
            <a:r>
              <a:rPr lang="zh-CN" altLang="en-US" dirty="0"/>
              <a:t>颗星，而用 </a:t>
            </a:r>
            <a:r>
              <a:rPr lang="en-GB" altLang="zh-CN" dirty="0" err="1"/>
              <a:t>PyTorch</a:t>
            </a:r>
            <a:r>
              <a:rPr lang="en-GB" altLang="zh-CN" dirty="0"/>
              <a:t> </a:t>
            </a:r>
            <a:r>
              <a:rPr lang="zh-CN" altLang="en-US" dirty="0"/>
              <a:t>编写的项目只获得了 </a:t>
            </a:r>
            <a:r>
              <a:rPr lang="en-US" altLang="zh-CN" dirty="0"/>
              <a:t>7,200 </a:t>
            </a:r>
            <a:r>
              <a:rPr lang="zh-CN" altLang="en-US" dirty="0"/>
              <a:t>颗星。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Tensorflow</a:t>
            </a:r>
            <a:r>
              <a:rPr lang="zh-CN" altLang="en-US" dirty="0"/>
              <a:t>的优势：更适用于生产环境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速度更快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适用更多的语言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方便移动端部署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服务性，不停机的状态下更新模型、在模型之间无缝切换等等。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0050" y="1934964"/>
            <a:ext cx="7886700" cy="994172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Tensorflow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Tensorlfow</a:t>
            </a:r>
            <a:r>
              <a:rPr lang="en-US" altLang="zh-CN" sz="3600" dirty="0"/>
              <a:t> </a:t>
            </a:r>
            <a:r>
              <a:rPr lang="zh-CN" altLang="en-US" sz="3600" dirty="0"/>
              <a:t>小项目演示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https://deepmind.com/blog/article/wavenet-generative-model-raw-audio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Tensorflow2.0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zh-CN" sz="2800" dirty="0">
                <a:hlinkClick r:id="rId2"/>
              </a:rPr>
              <a:t>https://www.tensorflow.org/api_docs/python/tf?hl=zh_cn</a:t>
            </a:r>
            <a:endParaRPr lang="en-GB" altLang="zh-CN" sz="2800" dirty="0"/>
          </a:p>
          <a:p>
            <a:r>
              <a:rPr kumimoji="1" lang="zh-CN" altLang="en-US" sz="2800" dirty="0"/>
              <a:t>大量简化</a:t>
            </a:r>
            <a:r>
              <a:rPr kumimoji="1" lang="en-US" altLang="zh-CN" sz="2800" dirty="0"/>
              <a:t>API</a:t>
            </a:r>
            <a:endParaRPr kumimoji="1" lang="en-US" altLang="zh-CN" sz="2800" dirty="0"/>
          </a:p>
          <a:p>
            <a:r>
              <a:rPr kumimoji="1" lang="zh-CN" altLang="en-US" sz="2800" dirty="0"/>
              <a:t>快速执行</a:t>
            </a:r>
            <a:endParaRPr kumimoji="1" lang="en-US" altLang="zh-CN" sz="2800" dirty="0"/>
          </a:p>
          <a:p>
            <a:r>
              <a:rPr kumimoji="1" lang="zh-CN" altLang="en-US" sz="2800" dirty="0"/>
              <a:t>不需要再创建会话了</a:t>
            </a:r>
            <a:endParaRPr kumimoji="1" lang="en-US" altLang="zh-CN" sz="2800" dirty="0"/>
          </a:p>
          <a:p>
            <a:r>
              <a:rPr kumimoji="1" lang="zh-CN" altLang="en-US" sz="2800" dirty="0"/>
              <a:t>不再使用全局变量跟踪</a:t>
            </a:r>
            <a:endParaRPr kumimoji="1" lang="en-US" altLang="zh-CN" sz="2800" dirty="0"/>
          </a:p>
          <a:p>
            <a:r>
              <a:rPr kumimoji="1" lang="zh-CN" altLang="en-US" sz="2800" dirty="0"/>
              <a:t>统一保存模型格式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850" y="1947664"/>
            <a:ext cx="7886700" cy="994172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Tensorflow</a:t>
            </a:r>
            <a:r>
              <a:rPr kumimoji="1" lang="zh-CN" altLang="en-US" sz="4000" dirty="0"/>
              <a:t>基础知识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6362</Words>
  <Application>WPS 演示</Application>
  <PresentationFormat>全屏显示(16:9)</PresentationFormat>
  <Paragraphs>320</Paragraphs>
  <Slides>46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Arial</vt:lpstr>
      <vt:lpstr>方正书宋_GBK</vt:lpstr>
      <vt:lpstr>Wingdings</vt:lpstr>
      <vt:lpstr>等线</vt:lpstr>
      <vt:lpstr>等线</vt:lpstr>
      <vt:lpstr>等线 Light</vt:lpstr>
      <vt:lpstr>汉仪中等线KW</vt:lpstr>
      <vt:lpstr>微软雅黑</vt:lpstr>
      <vt:lpstr>汉仪旗黑KW</vt:lpstr>
      <vt:lpstr>宋体</vt:lpstr>
      <vt:lpstr>Arial Unicode MS</vt:lpstr>
      <vt:lpstr>等线</vt:lpstr>
      <vt:lpstr>汉仪书宋二KW</vt:lpstr>
      <vt:lpstr>1_Office 主题​​</vt:lpstr>
      <vt:lpstr>Tensorflow与pytorch</vt:lpstr>
      <vt:lpstr>规矩</vt:lpstr>
      <vt:lpstr>课程安排</vt:lpstr>
      <vt:lpstr>Tensorflow vs pytorch</vt:lpstr>
      <vt:lpstr>Tensorflow vs pytorch</vt:lpstr>
      <vt:lpstr>Tensorflow </vt:lpstr>
      <vt:lpstr>Tensorlfow 小项目演示</vt:lpstr>
      <vt:lpstr>Why Tensorflow2.0</vt:lpstr>
      <vt:lpstr>Tensorflow基础知识 </vt:lpstr>
      <vt:lpstr>Tensorflow安装</vt:lpstr>
      <vt:lpstr>简介</vt:lpstr>
      <vt:lpstr>深度学习</vt:lpstr>
      <vt:lpstr>计算图方法（graph）</vt:lpstr>
      <vt:lpstr>计算图方法（graph）</vt:lpstr>
      <vt:lpstr>计算图方法（graph）</vt:lpstr>
      <vt:lpstr>张量</vt:lpstr>
      <vt:lpstr>张量操作</vt:lpstr>
      <vt:lpstr>变量</vt:lpstr>
      <vt:lpstr>变量操作</vt:lpstr>
      <vt:lpstr>变量跟踪</vt:lpstr>
      <vt:lpstr>数据类型</vt:lpstr>
      <vt:lpstr>tf.data</vt:lpstr>
      <vt:lpstr>创建数据集</vt:lpstr>
      <vt:lpstr>读取数据集</vt:lpstr>
      <vt:lpstr>数据迭代</vt:lpstr>
      <vt:lpstr>数据集合并</vt:lpstr>
      <vt:lpstr>取batch</vt:lpstr>
      <vt:lpstr>随机选取</vt:lpstr>
      <vt:lpstr>常用数据集</vt:lpstr>
      <vt:lpstr>模型存取 </vt:lpstr>
      <vt:lpstr>存取checkpoints</vt:lpstr>
      <vt:lpstr>保存整个模型 </vt:lpstr>
      <vt:lpstr>可视化</vt:lpstr>
      <vt:lpstr>可视化</vt:lpstr>
      <vt:lpstr>Tensorflow 高级API keras</vt:lpstr>
      <vt:lpstr>keras</vt:lpstr>
      <vt:lpstr>全连接层</vt:lpstr>
      <vt:lpstr>卷积层</vt:lpstr>
      <vt:lpstr>池化层</vt:lpstr>
      <vt:lpstr>全局池化层</vt:lpstr>
      <vt:lpstr>dropout层</vt:lpstr>
      <vt:lpstr>batchnorm层</vt:lpstr>
      <vt:lpstr>RNN单元</vt:lpstr>
      <vt:lpstr>LSTM单元</vt:lpstr>
      <vt:lpstr>GRU单元</vt:lpstr>
      <vt:lpstr>优化器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陈振</dc:creator>
  <cp:lastModifiedBy>zqy</cp:lastModifiedBy>
  <cp:revision>139</cp:revision>
  <dcterms:created xsi:type="dcterms:W3CDTF">2020-11-03T12:56:10Z</dcterms:created>
  <dcterms:modified xsi:type="dcterms:W3CDTF">2020-11-03T12:56:10Z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