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EGAVARSHINI2004/Aicteinternship.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9276" y="1326708"/>
            <a:ext cx="9144000" cy="977778"/>
          </a:xfrm>
        </p:spPr>
        <p:txBody>
          <a:bodyPr>
            <a:normAutofit fontScale="90000"/>
          </a:bodyPr>
          <a:lstStyle/>
          <a:p>
            <a:pPr algn="ctr"/>
            <a:r>
              <a:rPr lang="en-US" b="1" cap="none" dirty="0">
                <a:solidFill>
                  <a:srgbClr val="00B0F0"/>
                </a:solidFill>
                <a:latin typeface="Arial" panose="020B0604020202020204" pitchFamily="34" charset="0"/>
                <a:cs typeface="Arial" panose="020B0604020202020204" pitchFamily="34" charset="0"/>
              </a:rPr>
              <a:t>Secure Data Hiding In Image Using Steganography</a:t>
            </a:r>
          </a:p>
        </p:txBody>
      </p:sp>
      <p:sp>
        <p:nvSpPr>
          <p:cNvPr id="4" name="TextBox 3"/>
          <p:cNvSpPr txBox="1"/>
          <p:nvPr/>
        </p:nvSpPr>
        <p:spPr>
          <a:xfrm>
            <a:off x="2380110" y="4153746"/>
            <a:ext cx="7980183" cy="1631216"/>
          </a:xfrm>
          <a:prstGeom prst="rect">
            <a:avLst/>
          </a:prstGeom>
          <a:noFill/>
        </p:spPr>
        <p:txBody>
          <a:bodyPr wrap="square" lIns="91440" tIns="45720" rIns="91440" bIns="45720" rtlCol="0" anchor="t">
            <a:spAutoFit/>
          </a:bodyPr>
          <a:lstStyle/>
          <a:p>
            <a:r>
              <a:rPr lang="en-US" sz="2000" b="1" dirty="0">
                <a:solidFill>
                  <a:srgbClr val="00B0F0"/>
                </a:solidFill>
                <a:latin typeface="Arial" pitchFamily="34" charset="0"/>
                <a:cs typeface="Arial" pitchFamily="34" charset="0"/>
              </a:rPr>
              <a:t>Presented By</a:t>
            </a:r>
          </a:p>
          <a:p>
            <a:r>
              <a:rPr lang="en-US" sz="2000" b="1" dirty="0">
                <a:solidFill>
                  <a:srgbClr val="00B0F0"/>
                </a:solidFill>
                <a:latin typeface="Arial"/>
                <a:cs typeface="Arial"/>
              </a:rPr>
              <a:t>Student Name : </a:t>
            </a:r>
            <a:r>
              <a:rPr lang="en-US" sz="2000" b="1" dirty="0">
                <a:solidFill>
                  <a:schemeClr val="bg1"/>
                </a:solidFill>
                <a:latin typeface="Arial"/>
                <a:cs typeface="Arial"/>
              </a:rPr>
              <a:t>MEGAVARSHINI A</a:t>
            </a:r>
          </a:p>
          <a:p>
            <a:r>
              <a:rPr lang="en-US" sz="2000" b="1" dirty="0">
                <a:solidFill>
                  <a:srgbClr val="00B0F0"/>
                </a:solidFill>
                <a:latin typeface="Arial"/>
                <a:cs typeface="Arial"/>
              </a:rPr>
              <a:t>College Name &amp; Department : </a:t>
            </a:r>
            <a:r>
              <a:rPr lang="en-US" sz="2000" b="1" dirty="0">
                <a:solidFill>
                  <a:schemeClr val="bg1"/>
                </a:solidFill>
                <a:latin typeface="Arial"/>
                <a:cs typeface="Arial"/>
              </a:rPr>
              <a:t>SNS COLLEGE OF TECHNOLOGY &amp; </a:t>
            </a:r>
            <a:r>
              <a:rPr lang="en-US" sz="2000" b="1" dirty="0" err="1">
                <a:solidFill>
                  <a:schemeClr val="bg1"/>
                </a:solidFill>
                <a:latin typeface="Arial"/>
                <a:cs typeface="Arial"/>
              </a:rPr>
              <a:t>Comuter</a:t>
            </a:r>
            <a:r>
              <a:rPr lang="en-US" sz="2000" b="1" dirty="0">
                <a:solidFill>
                  <a:schemeClr val="bg1"/>
                </a:solidFill>
                <a:latin typeface="Arial"/>
                <a:cs typeface="Arial"/>
              </a:rPr>
              <a:t>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923CA259-53B6-BDA0-2255-648234AAE7F7}"/>
              </a:ext>
            </a:extLst>
          </p:cNvPr>
          <p:cNvSpPr>
            <a:spLocks noGrp="1" noChangeArrowheads="1"/>
          </p:cNvSpPr>
          <p:nvPr>
            <p:ph idx="1"/>
          </p:nvPr>
        </p:nvSpPr>
        <p:spPr bwMode="auto">
          <a:xfrm>
            <a:off x="854129" y="1664609"/>
            <a:ext cx="10392698"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defTabSz="914400" eaLnBrk="0" fontAlgn="base" hangingPunct="0">
              <a:lnSpc>
                <a:spcPct val="15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AI-Powered Steganalysis Resistance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machine learning techniques to evade detection by advanced steganalysis tools.</a:t>
            </a:r>
          </a:p>
          <a:p>
            <a:pPr marL="342900" indent="-342900" defTabSz="914400" eaLnBrk="0" fontAlgn="base" hangingPunct="0">
              <a:lnSpc>
                <a:spcPct val="15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Multi-Layer Security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additional encryption algorithms before embedding data to enhance security.</a:t>
            </a:r>
          </a:p>
          <a:p>
            <a:pPr marL="342900" indent="-342900" defTabSz="914400" eaLnBrk="0" fontAlgn="base" hangingPunct="0">
              <a:lnSpc>
                <a:spcPct val="15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for Multiple File Formats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Extend the project to hide not just text but also files like PDFs, audio, or videos within images.</a:t>
            </a:r>
          </a:p>
          <a:p>
            <a:pPr marL="342900" indent="-342900" defTabSz="914400" eaLnBrk="0" fontAlgn="base" hangingPunct="0">
              <a:lnSpc>
                <a:spcPct val="15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Cloud-Based Steganography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 web-based or cloud-integrated system for remote secure data hiding and retrieval.</a:t>
            </a:r>
          </a:p>
          <a:p>
            <a:pPr marL="342900" indent="-342900" defTabSz="914400" eaLnBrk="0" fontAlgn="base" hangingPunct="0">
              <a:lnSpc>
                <a:spcPct val="15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Communication Integration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steganography in messaging apps for secure and private communication.</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4109720" y="2722880"/>
            <a:ext cx="4180840" cy="1270000"/>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0069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884903" y="2216800"/>
            <a:ext cx="10422193" cy="2424400"/>
          </a:xfrm>
        </p:spPr>
        <p:txBody>
          <a:bodyPr>
            <a:noAutofit/>
          </a:bodyPr>
          <a:lstStyle/>
          <a:p>
            <a:pPr marL="0" indent="0" algn="just">
              <a:lnSpc>
                <a:spcPct val="200000"/>
              </a:lnSpc>
              <a:buNone/>
            </a:pPr>
            <a:r>
              <a:rPr lang="en-US" sz="1800" dirty="0">
                <a:latin typeface="Times New Roman" panose="02020603050405020304" pitchFamily="18" charset="0"/>
                <a:cs typeface="Times New Roman" panose="02020603050405020304" pitchFamily="18" charset="0"/>
              </a:rPr>
              <a:t>This project focuses on image steganography, where a hidden message is embedded into an image using pixel manipulation. The goal is to develop a Python-based encoding and decoding system that ensures secure communication. The encoded image should retain its original format while carrying hidden data, making it undetectable to unauthorized users.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2829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30825" y="1913289"/>
            <a:ext cx="10530349" cy="3219150"/>
          </a:xfrm>
        </p:spPr>
        <p:txBody>
          <a:bodyPr vert="horz" lIns="91440" tIns="45720" rIns="91440" bIns="45720" rtlCol="0" anchor="ctr">
            <a:noAutofit/>
          </a:bodyPr>
          <a:lstStyle/>
          <a:p>
            <a:pPr marL="0" indent="0" algn="just">
              <a:lnSpc>
                <a:spcPct val="200000"/>
              </a:lnSpc>
              <a:buNone/>
            </a:pPr>
            <a:r>
              <a:rPr lang="en-US" sz="1800" dirty="0">
                <a:latin typeface="Times New Roman" panose="02020603050405020304" pitchFamily="18" charset="0"/>
                <a:cs typeface="Times New Roman" panose="02020603050405020304" pitchFamily="18" charset="0"/>
              </a:rPr>
              <a:t>This project is developed using Python, a versatile programming language widely used for cybersecurity and cryptography applications. The key library utilized is Pillow (PIL), which provides image processing capabilities for embedding and extracting hidden data within images. Additionally, the OS module is used for handling file paths and directories, ensuring proper file management. The platform for execution is Windows OS, with Python 3.x installed for running the steganography-based secure data hiding program.</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012994"/>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786581" y="1543290"/>
            <a:ext cx="10402528" cy="3771419"/>
          </a:xfrm>
        </p:spPr>
        <p:txBody>
          <a:bodyPr/>
          <a:lstStyle/>
          <a:p>
            <a:pPr marL="0" indent="0" algn="just">
              <a:lnSpc>
                <a:spcPct val="200000"/>
              </a:lnSpc>
              <a:buNone/>
            </a:pPr>
            <a:r>
              <a:rPr lang="en-US" sz="1800" dirty="0">
                <a:solidFill>
                  <a:srgbClr val="0F0F0F"/>
                </a:solidFill>
                <a:latin typeface="Times New Roman" panose="02020603050405020304" pitchFamily="18" charset="0"/>
                <a:cs typeface="Times New Roman" panose="02020603050405020304" pitchFamily="18" charset="0"/>
              </a:rPr>
              <a:t>Unlike traditional steganography, this project enhances security and efficiency by integrating encryption before embedding the message, ensuring double-layer protection. It also supports adaptive encoding, where only specific image regions are modified, minimizing visual distortion. Additionally, a robust extraction mechanism is implemented to accurately retrieve hidden data, even if minor alterations occur. Future enhancements include AI-based steganalysis resistance to detect and counteract steganalysis attacks, making the system highly secure and innovative.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959290"/>
            <a:ext cx="11029616" cy="530296"/>
          </a:xfrm>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1455174" y="1321589"/>
            <a:ext cx="9733935" cy="4046825"/>
          </a:xfrm>
        </p:spPr>
        <p:txBody>
          <a:bodyPr>
            <a:normAutofit/>
          </a:bodyPr>
          <a:lstStyle/>
          <a:p>
            <a:pPr marL="342900" indent="-342900" algn="just">
              <a:lnSpc>
                <a:spcPct val="200000"/>
              </a:lnSpc>
              <a:buFont typeface="+mj-lt"/>
              <a:buAutoNum type="arabicPeriod"/>
            </a:pPr>
            <a:r>
              <a:rPr lang="en-US" sz="1800" b="1" dirty="0">
                <a:latin typeface="Times New Roman" panose="02020603050405020304" pitchFamily="18" charset="0"/>
                <a:cs typeface="Times New Roman" panose="02020603050405020304" pitchFamily="18" charset="0"/>
              </a:rPr>
              <a:t>Cybersecurity Professionals </a:t>
            </a:r>
            <a:r>
              <a:rPr lang="en-US" sz="1800" dirty="0">
                <a:latin typeface="Times New Roman" panose="02020603050405020304" pitchFamily="18" charset="0"/>
                <a:cs typeface="Times New Roman" panose="02020603050405020304" pitchFamily="18" charset="0"/>
              </a:rPr>
              <a:t>– To securely transmit sensitive information without detection.</a:t>
            </a:r>
          </a:p>
          <a:p>
            <a:pPr marL="342900" indent="-342900" algn="just">
              <a:lnSpc>
                <a:spcPct val="200000"/>
              </a:lnSpc>
              <a:buFont typeface="+mj-lt"/>
              <a:buAutoNum type="arabicPeriod"/>
            </a:pPr>
            <a:r>
              <a:rPr lang="en-US" sz="1800" b="1" dirty="0">
                <a:latin typeface="Times New Roman" panose="02020603050405020304" pitchFamily="18" charset="0"/>
                <a:cs typeface="Times New Roman" panose="02020603050405020304" pitchFamily="18" charset="0"/>
              </a:rPr>
              <a:t>Government &amp; Defense Organizations </a:t>
            </a:r>
            <a:r>
              <a:rPr lang="en-US" sz="1800" dirty="0">
                <a:latin typeface="Times New Roman" panose="02020603050405020304" pitchFamily="18" charset="0"/>
                <a:cs typeface="Times New Roman" panose="02020603050405020304" pitchFamily="18" charset="0"/>
              </a:rPr>
              <a:t>– For covert communication and securing classified data.</a:t>
            </a:r>
          </a:p>
          <a:p>
            <a:pPr marL="342900" indent="-342900" algn="just">
              <a:lnSpc>
                <a:spcPct val="200000"/>
              </a:lnSpc>
              <a:buFont typeface="+mj-lt"/>
              <a:buAutoNum type="arabicPeriod"/>
            </a:pPr>
            <a:r>
              <a:rPr lang="en-US" sz="1800" b="1" dirty="0">
                <a:latin typeface="Times New Roman" panose="02020603050405020304" pitchFamily="18" charset="0"/>
                <a:cs typeface="Times New Roman" panose="02020603050405020304" pitchFamily="18" charset="0"/>
              </a:rPr>
              <a:t>Journalists &amp; Whistleblowers </a:t>
            </a:r>
            <a:r>
              <a:rPr lang="en-US" sz="1800" dirty="0">
                <a:latin typeface="Times New Roman" panose="02020603050405020304" pitchFamily="18" charset="0"/>
                <a:cs typeface="Times New Roman" panose="02020603050405020304" pitchFamily="18" charset="0"/>
              </a:rPr>
              <a:t>– To share confidential information while avoiding surveillance.</a:t>
            </a:r>
          </a:p>
          <a:p>
            <a:pPr marL="342900" indent="-342900" algn="just">
              <a:lnSpc>
                <a:spcPct val="200000"/>
              </a:lnSpc>
              <a:buFont typeface="+mj-lt"/>
              <a:buAutoNum type="arabicPeriod"/>
            </a:pPr>
            <a:r>
              <a:rPr lang="en-US" sz="1800" b="1" dirty="0">
                <a:latin typeface="Times New Roman" panose="02020603050405020304" pitchFamily="18" charset="0"/>
                <a:cs typeface="Times New Roman" panose="02020603050405020304" pitchFamily="18" charset="0"/>
              </a:rPr>
              <a:t>Businesses &amp; Corporations </a:t>
            </a:r>
            <a:r>
              <a:rPr lang="en-US" sz="1800" dirty="0">
                <a:latin typeface="Times New Roman" panose="02020603050405020304" pitchFamily="18" charset="0"/>
                <a:cs typeface="Times New Roman" panose="02020603050405020304" pitchFamily="18" charset="0"/>
              </a:rPr>
              <a:t>– To protect intellectual property and secure internal communications.</a:t>
            </a:r>
          </a:p>
          <a:p>
            <a:pPr marL="342900" indent="-342900" algn="just">
              <a:lnSpc>
                <a:spcPct val="200000"/>
              </a:lnSpc>
              <a:buFont typeface="+mj-lt"/>
              <a:buAutoNum type="arabicPeriod"/>
            </a:pPr>
            <a:r>
              <a:rPr lang="en-US" sz="1800" b="1" dirty="0">
                <a:latin typeface="Times New Roman" panose="02020603050405020304" pitchFamily="18" charset="0"/>
                <a:cs typeface="Times New Roman" panose="02020603050405020304" pitchFamily="18" charset="0"/>
              </a:rPr>
              <a:t>Individuals Concerned About Privacy </a:t>
            </a:r>
            <a:r>
              <a:rPr lang="en-US" sz="1800" dirty="0">
                <a:latin typeface="Times New Roman" panose="02020603050405020304" pitchFamily="18" charset="0"/>
                <a:cs typeface="Times New Roman" panose="02020603050405020304" pitchFamily="18" charset="0"/>
              </a:rPr>
              <a:t>– To safeguard personal data from cyber threats.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813796"/>
            <a:ext cx="11029616" cy="530296"/>
          </a:xfrm>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F1DCA015-9807-FA19-5FAF-5C14A72BDBD6}"/>
              </a:ext>
            </a:extLst>
          </p:cNvPr>
          <p:cNvPicPr>
            <a:picLocks noGrp="1" noChangeAspect="1"/>
          </p:cNvPicPr>
          <p:nvPr>
            <p:ph idx="1"/>
          </p:nvPr>
        </p:nvPicPr>
        <p:blipFill>
          <a:blip r:embed="rId2"/>
          <a:stretch>
            <a:fillRect/>
          </a:stretch>
        </p:blipFill>
        <p:spPr>
          <a:xfrm>
            <a:off x="790727" y="1438328"/>
            <a:ext cx="6533154" cy="4253948"/>
          </a:xfrm>
        </p:spPr>
      </p:pic>
      <p:pic>
        <p:nvPicPr>
          <p:cNvPr id="7" name="Picture 6">
            <a:extLst>
              <a:ext uri="{FF2B5EF4-FFF2-40B4-BE49-F238E27FC236}">
                <a16:creationId xmlns:a16="http://schemas.microsoft.com/office/drawing/2014/main" id="{38013D99-0910-47AC-572F-B1C0A9911D29}"/>
              </a:ext>
            </a:extLst>
          </p:cNvPr>
          <p:cNvPicPr>
            <a:picLocks noChangeAspect="1"/>
          </p:cNvPicPr>
          <p:nvPr/>
        </p:nvPicPr>
        <p:blipFill>
          <a:blip r:embed="rId3"/>
          <a:srcRect t="2593"/>
          <a:stretch/>
        </p:blipFill>
        <p:spPr>
          <a:xfrm>
            <a:off x="7898359" y="1232452"/>
            <a:ext cx="1845409" cy="1817153"/>
          </a:xfrm>
          <a:prstGeom prst="rect">
            <a:avLst/>
          </a:prstGeom>
        </p:spPr>
      </p:pic>
      <p:pic>
        <p:nvPicPr>
          <p:cNvPr id="9" name="Picture 8">
            <a:extLst>
              <a:ext uri="{FF2B5EF4-FFF2-40B4-BE49-F238E27FC236}">
                <a16:creationId xmlns:a16="http://schemas.microsoft.com/office/drawing/2014/main" id="{E647718A-7452-582D-363E-3699F37E7744}"/>
              </a:ext>
            </a:extLst>
          </p:cNvPr>
          <p:cNvPicPr>
            <a:picLocks noChangeAspect="1"/>
          </p:cNvPicPr>
          <p:nvPr/>
        </p:nvPicPr>
        <p:blipFill>
          <a:blip r:embed="rId4"/>
          <a:stretch>
            <a:fillRect/>
          </a:stretch>
        </p:blipFill>
        <p:spPr>
          <a:xfrm>
            <a:off x="7898359" y="3700751"/>
            <a:ext cx="1845409" cy="1924797"/>
          </a:xfrm>
          <a:prstGeom prst="rect">
            <a:avLst/>
          </a:prstGeom>
        </p:spPr>
      </p:pic>
      <p:sp>
        <p:nvSpPr>
          <p:cNvPr id="10" name="TextBox 9">
            <a:extLst>
              <a:ext uri="{FF2B5EF4-FFF2-40B4-BE49-F238E27FC236}">
                <a16:creationId xmlns:a16="http://schemas.microsoft.com/office/drawing/2014/main" id="{AFBC8C8D-1132-6645-0CEA-097C7CF64B8E}"/>
              </a:ext>
            </a:extLst>
          </p:cNvPr>
          <p:cNvSpPr txBox="1"/>
          <p:nvPr/>
        </p:nvSpPr>
        <p:spPr>
          <a:xfrm>
            <a:off x="3451122" y="5786512"/>
            <a:ext cx="195661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Program &amp; output</a:t>
            </a:r>
          </a:p>
        </p:txBody>
      </p:sp>
      <p:sp>
        <p:nvSpPr>
          <p:cNvPr id="11" name="TextBox 10">
            <a:extLst>
              <a:ext uri="{FF2B5EF4-FFF2-40B4-BE49-F238E27FC236}">
                <a16:creationId xmlns:a16="http://schemas.microsoft.com/office/drawing/2014/main" id="{4385D9FF-DC47-2859-9EF8-05D8470BED50}"/>
              </a:ext>
            </a:extLst>
          </p:cNvPr>
          <p:cNvSpPr txBox="1"/>
          <p:nvPr/>
        </p:nvSpPr>
        <p:spPr>
          <a:xfrm>
            <a:off x="9875959" y="1883598"/>
            <a:ext cx="160265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Original Image</a:t>
            </a:r>
          </a:p>
        </p:txBody>
      </p:sp>
      <p:sp>
        <p:nvSpPr>
          <p:cNvPr id="12" name="TextBox 11">
            <a:extLst>
              <a:ext uri="{FF2B5EF4-FFF2-40B4-BE49-F238E27FC236}">
                <a16:creationId xmlns:a16="http://schemas.microsoft.com/office/drawing/2014/main" id="{67DA5CF5-54A2-FD9E-9C6B-F1249313901D}"/>
              </a:ext>
            </a:extLst>
          </p:cNvPr>
          <p:cNvSpPr txBox="1"/>
          <p:nvPr/>
        </p:nvSpPr>
        <p:spPr>
          <a:xfrm>
            <a:off x="9875959" y="4281905"/>
            <a:ext cx="1293486"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Text Hided</a:t>
            </a:r>
          </a:p>
          <a:p>
            <a:r>
              <a:rPr lang="en-IN" dirty="0">
                <a:latin typeface="Times New Roman" panose="02020603050405020304" pitchFamily="18" charset="0"/>
                <a:cs typeface="Times New Roman" panose="02020603050405020304" pitchFamily="18" charset="0"/>
              </a:rPr>
              <a:t>Image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757083" y="1655608"/>
            <a:ext cx="10500852" cy="3861415"/>
          </a:xfrm>
        </p:spPr>
        <p:txBody>
          <a:bodyPr>
            <a:normAutofit/>
          </a:bodyPr>
          <a:lstStyle/>
          <a:p>
            <a:pPr marL="0" indent="0" algn="just">
              <a:lnSpc>
                <a:spcPct val="200000"/>
              </a:lnSpc>
              <a:buNone/>
            </a:pPr>
            <a:r>
              <a:rPr lang="en-US" sz="1800" dirty="0">
                <a:latin typeface="Times New Roman" panose="02020603050405020304" pitchFamily="18" charset="0"/>
                <a:cs typeface="Times New Roman" panose="02020603050405020304" pitchFamily="18" charset="0"/>
              </a:rPr>
              <a:t>This project addresses the growing need for secure data transmission by implementing image steganography, ensuring that sensitive information remains hidden within digital images. By leveraging encryption and pixel manipulation techniques, the system enhances data security and confidentiality while maintaining the original image's integrity. With applications in cybersecurity, defense, journalism, and corporate communication, this solution provides a robust, undetectable, and efficient method for secure information exchange. Future enhancements can include AI-based detection resistance and multi-layer encryption, further strengthening the system's security.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2" y="1183937"/>
            <a:ext cx="11029616" cy="530296"/>
          </a:xfrm>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2793451" y="2294336"/>
            <a:ext cx="6055909" cy="2054144"/>
          </a:xfrm>
        </p:spPr>
        <p:txBody>
          <a:bodyPr/>
          <a:lstStyle/>
          <a:p>
            <a:pPr marL="0" indent="0">
              <a:buNone/>
            </a:pPr>
            <a:r>
              <a:rPr lang="en-IN" dirty="0" err="1"/>
              <a:t>Github</a:t>
            </a:r>
            <a:r>
              <a:rPr lang="en-IN" dirty="0"/>
              <a:t> Link :</a:t>
            </a:r>
          </a:p>
          <a:p>
            <a:pPr marL="0" indent="0">
              <a:buNone/>
            </a:pPr>
            <a:r>
              <a:rPr lang="en-IN" dirty="0">
                <a:hlinkClick r:id="rId2"/>
              </a:rPr>
              <a:t>https://github.com/MEGAVARSHINI2004/Aicteinternship.git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87</TotalTime>
  <Words>550</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MEGAVARSHINI A</cp:lastModifiedBy>
  <cp:revision>28</cp:revision>
  <dcterms:created xsi:type="dcterms:W3CDTF">2021-05-26T16:50:10Z</dcterms:created>
  <dcterms:modified xsi:type="dcterms:W3CDTF">2025-02-22T15:49:58Z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