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5" r:id="rId8"/>
    <p:sldId id="264" r:id="rId9"/>
    <p:sldId id="263" r:id="rId10"/>
    <p:sldId id="267" r:id="rId11"/>
    <p:sldId id="266" r:id="rId12"/>
    <p:sldId id="26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4/10/2025</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4/10/2025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4/10/2025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4/10/2025</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83F10-C57D-692D-9D2B-389DAB821A44}"/>
              </a:ext>
            </a:extLst>
          </p:cNvPr>
          <p:cNvSpPr>
            <a:spLocks noGrp="1"/>
          </p:cNvSpPr>
          <p:nvPr>
            <p:ph type="ctrTitle"/>
          </p:nvPr>
        </p:nvSpPr>
        <p:spPr>
          <a:xfrm>
            <a:off x="2692398" y="2146436"/>
            <a:ext cx="6746570" cy="763914"/>
          </a:xfrm>
        </p:spPr>
        <p:txBody>
          <a:bodyPr/>
          <a:lstStyle/>
          <a:p>
            <a:r>
              <a:rPr lang="en-US" sz="3200" b="1" dirty="0">
                <a:latin typeface="Aptos" panose="020B0004020202020204" pitchFamily="34" charset="0"/>
              </a:rPr>
              <a:t>Automated Vulnerability Scanning and Reporting Tool</a:t>
            </a:r>
            <a:endParaRPr lang="en-IN" sz="3200" b="1" dirty="0">
              <a:latin typeface="Aptos" panose="020B0004020202020204" pitchFamily="34" charset="0"/>
            </a:endParaRPr>
          </a:p>
        </p:txBody>
      </p:sp>
      <p:sp>
        <p:nvSpPr>
          <p:cNvPr id="3" name="Subtitle 2">
            <a:extLst>
              <a:ext uri="{FF2B5EF4-FFF2-40B4-BE49-F238E27FC236}">
                <a16:creationId xmlns:a16="http://schemas.microsoft.com/office/drawing/2014/main" id="{6D53DA96-4F9B-B022-BFEF-56AF7A8331B5}"/>
              </a:ext>
            </a:extLst>
          </p:cNvPr>
          <p:cNvSpPr>
            <a:spLocks noGrp="1"/>
          </p:cNvSpPr>
          <p:nvPr>
            <p:ph type="subTitle" idx="1"/>
          </p:nvPr>
        </p:nvSpPr>
        <p:spPr>
          <a:xfrm>
            <a:off x="2692398" y="2910350"/>
            <a:ext cx="6815669" cy="442455"/>
          </a:xfrm>
        </p:spPr>
        <p:txBody>
          <a:bodyPr>
            <a:normAutofit/>
          </a:bodyPr>
          <a:lstStyle/>
          <a:p>
            <a:r>
              <a:rPr lang="en-US" sz="2000" dirty="0"/>
              <a:t>Built with OWASP ZAP, Python, and Flask</a:t>
            </a:r>
            <a:endParaRPr lang="en-IN" sz="2000" dirty="0"/>
          </a:p>
        </p:txBody>
      </p:sp>
      <p:sp>
        <p:nvSpPr>
          <p:cNvPr id="5" name="TextBox 4">
            <a:extLst>
              <a:ext uri="{FF2B5EF4-FFF2-40B4-BE49-F238E27FC236}">
                <a16:creationId xmlns:a16="http://schemas.microsoft.com/office/drawing/2014/main" id="{D7C83681-EA04-E35E-8E2C-E7EB873B8404}"/>
              </a:ext>
            </a:extLst>
          </p:cNvPr>
          <p:cNvSpPr txBox="1"/>
          <p:nvPr/>
        </p:nvSpPr>
        <p:spPr>
          <a:xfrm>
            <a:off x="6666271" y="3998732"/>
            <a:ext cx="3126658" cy="861774"/>
          </a:xfrm>
          <a:prstGeom prst="rect">
            <a:avLst/>
          </a:prstGeom>
          <a:noFill/>
        </p:spPr>
        <p:txBody>
          <a:bodyPr wrap="square">
            <a:spAutoFit/>
          </a:bodyPr>
          <a:lstStyle/>
          <a:p>
            <a:r>
              <a:rPr lang="en-US" dirty="0"/>
              <a:t>Presented by </a:t>
            </a:r>
          </a:p>
          <a:p>
            <a:r>
              <a:rPr lang="en-US" sz="1600" dirty="0"/>
              <a:t>   </a:t>
            </a:r>
            <a:r>
              <a:rPr lang="en-US" sz="1600" b="1" dirty="0"/>
              <a:t>MEGAVARSHINI A</a:t>
            </a:r>
          </a:p>
          <a:p>
            <a:r>
              <a:rPr lang="en-US" sz="1600" b="1" dirty="0"/>
              <a:t>   SNS College of Technology</a:t>
            </a:r>
            <a:endParaRPr lang="en-IN" sz="1600" b="1" dirty="0"/>
          </a:p>
        </p:txBody>
      </p:sp>
    </p:spTree>
    <p:extLst>
      <p:ext uri="{BB962C8B-B14F-4D97-AF65-F5344CB8AC3E}">
        <p14:creationId xmlns:p14="http://schemas.microsoft.com/office/powerpoint/2010/main" val="601700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BBC27A-DEC5-3F25-A135-4006DFBDF1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76C5FC-D34B-9896-49B5-C2098A5ED7BE}"/>
              </a:ext>
            </a:extLst>
          </p:cNvPr>
          <p:cNvSpPr>
            <a:spLocks noGrp="1"/>
          </p:cNvSpPr>
          <p:nvPr>
            <p:ph type="title"/>
          </p:nvPr>
        </p:nvSpPr>
        <p:spPr>
          <a:xfrm>
            <a:off x="1295402" y="1522906"/>
            <a:ext cx="9601196" cy="728681"/>
          </a:xfrm>
        </p:spPr>
        <p:txBody>
          <a:bodyPr>
            <a:normAutofit/>
          </a:bodyPr>
          <a:lstStyle/>
          <a:p>
            <a:pPr algn="l"/>
            <a:r>
              <a:rPr lang="en-IN" sz="4000" b="1" dirty="0">
                <a:latin typeface="Times New Roman" panose="02020603050405020304" pitchFamily="18" charset="0"/>
                <a:cs typeface="Times New Roman" panose="02020603050405020304" pitchFamily="18" charset="0"/>
              </a:rPr>
              <a:t>Future Scope:</a:t>
            </a:r>
          </a:p>
        </p:txBody>
      </p:sp>
      <p:sp>
        <p:nvSpPr>
          <p:cNvPr id="4" name="Rectangle 1">
            <a:extLst>
              <a:ext uri="{FF2B5EF4-FFF2-40B4-BE49-F238E27FC236}">
                <a16:creationId xmlns:a16="http://schemas.microsoft.com/office/drawing/2014/main" id="{67CE6FE0-1DBD-3585-F187-D3C05CE1AC9A}"/>
              </a:ext>
            </a:extLst>
          </p:cNvPr>
          <p:cNvSpPr>
            <a:spLocks noGrp="1" noChangeArrowheads="1"/>
          </p:cNvSpPr>
          <p:nvPr>
            <p:ph idx="1"/>
          </p:nvPr>
        </p:nvSpPr>
        <p:spPr bwMode="auto">
          <a:xfrm>
            <a:off x="2001577" y="2619261"/>
            <a:ext cx="8188845" cy="3076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Add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authentication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the web app.</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Integrate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SSL/TLS scanning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Enable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scan scheduling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logs.</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email alerts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report export in other formats (CSV/HTML)</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Dockerise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app for deployment on any system.</a:t>
            </a:r>
          </a:p>
        </p:txBody>
      </p:sp>
    </p:spTree>
    <p:extLst>
      <p:ext uri="{BB962C8B-B14F-4D97-AF65-F5344CB8AC3E}">
        <p14:creationId xmlns:p14="http://schemas.microsoft.com/office/powerpoint/2010/main" val="504515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746AD9-7907-1B7A-38D4-C830F71E85A0}"/>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D9FDE0C2-4C1A-1A33-90A8-B755DC0E3270}"/>
              </a:ext>
            </a:extLst>
          </p:cNvPr>
          <p:cNvSpPr txBox="1"/>
          <p:nvPr/>
        </p:nvSpPr>
        <p:spPr>
          <a:xfrm>
            <a:off x="865239" y="904568"/>
            <a:ext cx="7167716" cy="707886"/>
          </a:xfrm>
          <a:prstGeom prst="rect">
            <a:avLst/>
          </a:prstGeom>
          <a:noFill/>
        </p:spPr>
        <p:txBody>
          <a:bodyPr wrap="square" rtlCol="0">
            <a:spAutoFit/>
          </a:bodyPr>
          <a:lstStyle/>
          <a:p>
            <a:r>
              <a:rPr lang="en-IN" sz="3900" b="1" dirty="0">
                <a:latin typeface="Times New Roman" panose="02020603050405020304" pitchFamily="18" charset="0"/>
                <a:cs typeface="Times New Roman" panose="02020603050405020304" pitchFamily="18" charset="0"/>
              </a:rPr>
              <a:t>Results and Demonstration:</a:t>
            </a:r>
          </a:p>
        </p:txBody>
      </p:sp>
      <p:pic>
        <p:nvPicPr>
          <p:cNvPr id="9" name="Picture 8">
            <a:extLst>
              <a:ext uri="{FF2B5EF4-FFF2-40B4-BE49-F238E27FC236}">
                <a16:creationId xmlns:a16="http://schemas.microsoft.com/office/drawing/2014/main" id="{FB2C5EBB-B689-FEFE-53C0-B35D918E06A4}"/>
              </a:ext>
            </a:extLst>
          </p:cNvPr>
          <p:cNvPicPr>
            <a:picLocks noChangeAspect="1"/>
          </p:cNvPicPr>
          <p:nvPr/>
        </p:nvPicPr>
        <p:blipFill>
          <a:blip r:embed="rId2"/>
          <a:srcRect b="40221"/>
          <a:stretch/>
        </p:blipFill>
        <p:spPr>
          <a:xfrm>
            <a:off x="1061884" y="1612454"/>
            <a:ext cx="4011561" cy="1592862"/>
          </a:xfrm>
          <a:prstGeom prst="rect">
            <a:avLst/>
          </a:prstGeom>
        </p:spPr>
      </p:pic>
      <p:pic>
        <p:nvPicPr>
          <p:cNvPr id="11" name="Picture 10">
            <a:extLst>
              <a:ext uri="{FF2B5EF4-FFF2-40B4-BE49-F238E27FC236}">
                <a16:creationId xmlns:a16="http://schemas.microsoft.com/office/drawing/2014/main" id="{69B4C286-9BB6-BE05-E2B7-23336B4DB61F}"/>
              </a:ext>
            </a:extLst>
          </p:cNvPr>
          <p:cNvPicPr>
            <a:picLocks noChangeAspect="1"/>
          </p:cNvPicPr>
          <p:nvPr/>
        </p:nvPicPr>
        <p:blipFill>
          <a:blip r:embed="rId3"/>
          <a:stretch>
            <a:fillRect/>
          </a:stretch>
        </p:blipFill>
        <p:spPr>
          <a:xfrm>
            <a:off x="5356950" y="1997839"/>
            <a:ext cx="5606018" cy="2862322"/>
          </a:xfrm>
          <a:prstGeom prst="rect">
            <a:avLst/>
          </a:prstGeom>
        </p:spPr>
      </p:pic>
      <p:pic>
        <p:nvPicPr>
          <p:cNvPr id="13" name="Picture 12">
            <a:extLst>
              <a:ext uri="{FF2B5EF4-FFF2-40B4-BE49-F238E27FC236}">
                <a16:creationId xmlns:a16="http://schemas.microsoft.com/office/drawing/2014/main" id="{956E23E9-B47D-C584-3E46-FC122D30AA2D}"/>
              </a:ext>
            </a:extLst>
          </p:cNvPr>
          <p:cNvPicPr>
            <a:picLocks noChangeAspect="1"/>
          </p:cNvPicPr>
          <p:nvPr/>
        </p:nvPicPr>
        <p:blipFill>
          <a:blip r:embed="rId4"/>
          <a:stretch>
            <a:fillRect/>
          </a:stretch>
        </p:blipFill>
        <p:spPr>
          <a:xfrm>
            <a:off x="1061884" y="3429000"/>
            <a:ext cx="3813687" cy="2271252"/>
          </a:xfrm>
          <a:prstGeom prst="rect">
            <a:avLst/>
          </a:prstGeom>
        </p:spPr>
      </p:pic>
    </p:spTree>
    <p:extLst>
      <p:ext uri="{BB962C8B-B14F-4D97-AF65-F5344CB8AC3E}">
        <p14:creationId xmlns:p14="http://schemas.microsoft.com/office/powerpoint/2010/main" val="559694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598FCC-BC0B-5617-0F0B-F3388C0A8A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D3B8B3-FBCB-F156-2C20-09B2D8B9D11B}"/>
              </a:ext>
            </a:extLst>
          </p:cNvPr>
          <p:cNvSpPr>
            <a:spLocks noGrp="1"/>
          </p:cNvSpPr>
          <p:nvPr>
            <p:ph type="title"/>
          </p:nvPr>
        </p:nvSpPr>
        <p:spPr>
          <a:xfrm>
            <a:off x="1295402" y="1601566"/>
            <a:ext cx="9601196" cy="630358"/>
          </a:xfrm>
        </p:spPr>
        <p:txBody>
          <a:bodyPr>
            <a:normAutofit fontScale="90000"/>
          </a:bodyPr>
          <a:lstStyle/>
          <a:p>
            <a:pPr algn="l"/>
            <a:r>
              <a:rPr lang="en-IN" sz="40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29D37568-54BE-85FE-A3CE-16248BABBCEA}"/>
              </a:ext>
            </a:extLst>
          </p:cNvPr>
          <p:cNvSpPr>
            <a:spLocks noGrp="1"/>
          </p:cNvSpPr>
          <p:nvPr>
            <p:ph idx="1"/>
          </p:nvPr>
        </p:nvSpPr>
        <p:spPr/>
        <p:txBody>
          <a:bodyPr>
            <a:normAutofit lnSpcReduction="10000"/>
          </a:bodyPr>
          <a:lstStyle/>
          <a:p>
            <a:pPr>
              <a:lnSpc>
                <a:spcPct val="150000"/>
              </a:lnSpc>
            </a:pPr>
            <a:r>
              <a:rPr lang="en-US" sz="2000" dirty="0">
                <a:latin typeface="Times New Roman" panose="02020603050405020304" pitchFamily="18" charset="0"/>
                <a:cs typeface="Times New Roman" panose="02020603050405020304" pitchFamily="18" charset="0"/>
              </a:rPr>
              <a:t>The project successfully automates web vulnerability scanning using OWASP ZAP and Python, making security testing faster, easier, and more accessible. With a simple Flask interface and detailed PDF reports, it helps developers and testers identify and fix critical security issues. This tool contributes to building safer web applications and has strong potential for future enhancements.</a:t>
            </a:r>
          </a:p>
          <a:p>
            <a:pPr marL="0" indent="0" algn="ctr">
              <a:lnSpc>
                <a:spcPct val="150000"/>
              </a:lnSpc>
              <a:buNone/>
            </a:pPr>
            <a:r>
              <a:rPr lang="en-IN" sz="1800" b="1" dirty="0">
                <a:latin typeface="Times New Roman" panose="02020603050405020304" pitchFamily="18" charset="0"/>
                <a:cs typeface="Times New Roman" panose="02020603050405020304" pitchFamily="18" charset="0"/>
              </a:rPr>
              <a:t> C:\Program Files\ZAP\Zed Attack Proxy&gt;java -Xmx512m -jar zap-2.16.1.jar -    daemon -host 127.0.0.1 -port 8081 -config </a:t>
            </a:r>
            <a:r>
              <a:rPr lang="en-IN" sz="1800" b="1" dirty="0" err="1">
                <a:latin typeface="Times New Roman" panose="02020603050405020304" pitchFamily="18" charset="0"/>
                <a:cs typeface="Times New Roman" panose="02020603050405020304" pitchFamily="18" charset="0"/>
              </a:rPr>
              <a:t>api.key</a:t>
            </a:r>
            <a:r>
              <a:rPr lang="en-IN" sz="1800" b="1" dirty="0">
                <a:latin typeface="Times New Roman" panose="02020603050405020304" pitchFamily="18" charset="0"/>
                <a:cs typeface="Times New Roman" panose="02020603050405020304" pitchFamily="18" charset="0"/>
              </a:rPr>
              <a:t>=</a:t>
            </a:r>
            <a:r>
              <a:rPr lang="en-IN" sz="1800" b="1" dirty="0" err="1">
                <a:latin typeface="Times New Roman" panose="02020603050405020304" pitchFamily="18" charset="0"/>
                <a:cs typeface="Times New Roman" panose="02020603050405020304" pitchFamily="18" charset="0"/>
              </a:rPr>
              <a:t>testkey</a:t>
            </a:r>
            <a:endParaRPr lang="en-IN" sz="1800" b="1" dirty="0">
              <a:latin typeface="Times New Roman" panose="02020603050405020304" pitchFamily="18" charset="0"/>
              <a:cs typeface="Times New Roman" panose="02020603050405020304" pitchFamily="18" charset="0"/>
            </a:endParaRPr>
          </a:p>
          <a:p>
            <a:pPr>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8386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70BA6-0867-7FFC-BBCE-EFA626911450}"/>
              </a:ext>
            </a:extLst>
          </p:cNvPr>
          <p:cNvSpPr>
            <a:spLocks noGrp="1"/>
          </p:cNvSpPr>
          <p:nvPr>
            <p:ph type="title"/>
          </p:nvPr>
        </p:nvSpPr>
        <p:spPr/>
        <p:txBody>
          <a:bodyPr>
            <a:normAutofit/>
          </a:bodyPr>
          <a:lstStyle/>
          <a:p>
            <a:pPr algn="l"/>
            <a:r>
              <a:rPr lang="en-IN" sz="40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F9C75598-F275-09C9-0E91-D0FA46FA4C93}"/>
              </a:ext>
            </a:extLst>
          </p:cNvPr>
          <p:cNvSpPr>
            <a:spLocks noGrp="1"/>
          </p:cNvSpPr>
          <p:nvPr>
            <p:ph idx="1"/>
          </p:nvPr>
        </p:nvSpPr>
        <p:spPr/>
        <p:txBody>
          <a:bodyPr/>
          <a:lstStyle/>
          <a:p>
            <a:pPr>
              <a:buNone/>
            </a:pPr>
            <a:endParaRPr lang="en-US" b="1" u="sng" dirty="0">
              <a:latin typeface="Times New Roman" panose="02020603050405020304" pitchFamily="18" charset="0"/>
              <a:cs typeface="Times New Roman" panose="02020603050405020304" pitchFamily="18" charset="0"/>
            </a:endParaRPr>
          </a:p>
          <a:p>
            <a:pPr>
              <a:buNone/>
            </a:pPr>
            <a:r>
              <a:rPr lang="en-US" b="1" u="sng" dirty="0">
                <a:latin typeface="Times New Roman" panose="02020603050405020304" pitchFamily="18" charset="0"/>
                <a:cs typeface="Times New Roman" panose="02020603050405020304" pitchFamily="18" charset="0"/>
              </a:rPr>
              <a:t>Brief Overview</a:t>
            </a:r>
            <a:r>
              <a:rPr lang="en-US" u="sng"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need for secure web applications is critical.</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Manual vulnerability testing is time-consuming.</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Aim: Automate the scanning process using OWASP ZAP and generate reports.</a:t>
            </a:r>
          </a:p>
          <a:p>
            <a:pPr marL="0" indent="0">
              <a:buNone/>
            </a:pPr>
            <a:endParaRPr lang="en-IN" dirty="0"/>
          </a:p>
        </p:txBody>
      </p:sp>
    </p:spTree>
    <p:extLst>
      <p:ext uri="{BB962C8B-B14F-4D97-AF65-F5344CB8AC3E}">
        <p14:creationId xmlns:p14="http://schemas.microsoft.com/office/powerpoint/2010/main" val="1665983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D05D8-95ED-DD98-965C-77B9AD140122}"/>
              </a:ext>
            </a:extLst>
          </p:cNvPr>
          <p:cNvSpPr>
            <a:spLocks noGrp="1"/>
          </p:cNvSpPr>
          <p:nvPr>
            <p:ph type="title"/>
          </p:nvPr>
        </p:nvSpPr>
        <p:spPr>
          <a:xfrm>
            <a:off x="1374060" y="1601566"/>
            <a:ext cx="9601196" cy="689352"/>
          </a:xfrm>
        </p:spPr>
        <p:txBody>
          <a:bodyPr>
            <a:normAutofit fontScale="90000"/>
          </a:bodyPr>
          <a:lstStyle/>
          <a:p>
            <a:pPr algn="l"/>
            <a:r>
              <a:rPr lang="en-IN" sz="4000"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41A5A082-7BFE-F41C-F6CD-C71E7A747458}"/>
              </a:ext>
            </a:extLst>
          </p:cNvPr>
          <p:cNvSpPr>
            <a:spLocks noGrp="1"/>
          </p:cNvSpPr>
          <p:nvPr>
            <p:ph idx="1"/>
          </p:nvPr>
        </p:nvSpPr>
        <p:spPr/>
        <p:txBody>
          <a:bodyPr>
            <a:normAutofit lnSpcReduction="10000"/>
          </a:bodyPr>
          <a:lstStyle/>
          <a:p>
            <a:pPr marL="0" indent="0">
              <a:buNone/>
            </a:pPr>
            <a:r>
              <a:rPr lang="en-US" sz="2000" dirty="0">
                <a:latin typeface="Times New Roman" panose="02020603050405020304" pitchFamily="18" charset="0"/>
                <a:cs typeface="Times New Roman" panose="02020603050405020304" pitchFamily="18" charset="0"/>
              </a:rPr>
              <a:t>Manual vulnerability testing is often time-consuming, complex, and requires expert knowledge. Many developers lack access to easy-to-use tools for identifying common web security flaws. This project addresses the need for a simple, automated solution by using OWASP ZAP and Python to scan web applications and generate detailed vulnerability reports through a user-friendly web interface.</a:t>
            </a:r>
          </a:p>
          <a:p>
            <a:pPr marL="0" indent="0">
              <a:buNone/>
            </a:pPr>
            <a:r>
              <a:rPr lang="en-US" sz="2000" b="1" u="sng" dirty="0">
                <a:latin typeface="Times New Roman" panose="02020603050405020304" pitchFamily="18" charset="0"/>
                <a:cs typeface="Times New Roman" panose="02020603050405020304" pitchFamily="18" charset="0"/>
              </a:rPr>
              <a:t>Challenges</a:t>
            </a:r>
            <a:r>
              <a:rPr lang="en-US" sz="2000" u="sng"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Many developers neglect security testing during development.</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Manual testing requires expertise and time.</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Lack of easy-to-use tools for non-experts.</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542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25E359-D908-D678-BDCB-B72882040E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6830D5-F8F8-B621-08F0-AFE3EC984D0A}"/>
              </a:ext>
            </a:extLst>
          </p:cNvPr>
          <p:cNvSpPr>
            <a:spLocks noGrp="1"/>
          </p:cNvSpPr>
          <p:nvPr>
            <p:ph type="title"/>
          </p:nvPr>
        </p:nvSpPr>
        <p:spPr>
          <a:xfrm>
            <a:off x="1364228" y="1611397"/>
            <a:ext cx="9601196" cy="689352"/>
          </a:xfrm>
        </p:spPr>
        <p:txBody>
          <a:bodyPr>
            <a:normAutofit fontScale="90000"/>
          </a:bodyPr>
          <a:lstStyle/>
          <a:p>
            <a:pPr algn="l"/>
            <a:r>
              <a:rPr lang="en-IN" sz="4000" b="1" dirty="0">
                <a:latin typeface="Times New Roman" panose="02020603050405020304" pitchFamily="18" charset="0"/>
                <a:cs typeface="Times New Roman" panose="02020603050405020304" pitchFamily="18" charset="0"/>
              </a:rPr>
              <a:t>Importance of the Project :</a:t>
            </a:r>
          </a:p>
        </p:txBody>
      </p:sp>
      <p:sp>
        <p:nvSpPr>
          <p:cNvPr id="3" name="Content Placeholder 2">
            <a:extLst>
              <a:ext uri="{FF2B5EF4-FFF2-40B4-BE49-F238E27FC236}">
                <a16:creationId xmlns:a16="http://schemas.microsoft.com/office/drawing/2014/main" id="{E51433FF-0EE5-AAE0-4DA5-8776CD98E70C}"/>
              </a:ext>
            </a:extLst>
          </p:cNvPr>
          <p:cNvSpPr>
            <a:spLocks noGrp="1"/>
          </p:cNvSpPr>
          <p:nvPr>
            <p:ph idx="1"/>
          </p:nvPr>
        </p:nvSpPr>
        <p:spPr/>
        <p:txBody>
          <a:bodyPr/>
          <a:lstStyle/>
          <a:p>
            <a:pPr>
              <a:buNone/>
            </a:pPr>
            <a:endParaRPr lang="en-US" sz="2000" b="1" u="sng" dirty="0">
              <a:latin typeface="Times New Roman" panose="02020603050405020304" pitchFamily="18" charset="0"/>
              <a:cs typeface="Times New Roman" panose="02020603050405020304" pitchFamily="18" charset="0"/>
            </a:endParaRPr>
          </a:p>
          <a:p>
            <a:pPr>
              <a:buNone/>
            </a:pPr>
            <a:r>
              <a:rPr lang="en-US" sz="2000" b="1" u="sng" dirty="0">
                <a:latin typeface="Times New Roman" panose="02020603050405020304" pitchFamily="18" charset="0"/>
                <a:cs typeface="Times New Roman" panose="02020603050405020304" pitchFamily="18" charset="0"/>
              </a:rPr>
              <a:t>Why it Matters: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Enhances cybersecurity posture of web apps.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Saves time with automation.</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Useful for developers, testers, and security analysts.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Helps identify OWASP Top 10 vulnerabilities.</a:t>
            </a:r>
          </a:p>
          <a:p>
            <a:endParaRPr lang="en-IN" dirty="0"/>
          </a:p>
        </p:txBody>
      </p:sp>
    </p:spTree>
    <p:extLst>
      <p:ext uri="{BB962C8B-B14F-4D97-AF65-F5344CB8AC3E}">
        <p14:creationId xmlns:p14="http://schemas.microsoft.com/office/powerpoint/2010/main" val="2481335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F13944-F618-502D-DEDE-99A49CD925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403436-E21D-EF11-07EB-736788441301}"/>
              </a:ext>
            </a:extLst>
          </p:cNvPr>
          <p:cNvSpPr>
            <a:spLocks noGrp="1"/>
          </p:cNvSpPr>
          <p:nvPr>
            <p:ph type="title"/>
          </p:nvPr>
        </p:nvSpPr>
        <p:spPr>
          <a:xfrm>
            <a:off x="1383892" y="1532738"/>
            <a:ext cx="9601196" cy="655331"/>
          </a:xfrm>
        </p:spPr>
        <p:txBody>
          <a:bodyPr>
            <a:normAutofit fontScale="90000"/>
          </a:bodyPr>
          <a:lstStyle/>
          <a:p>
            <a:pPr algn="l"/>
            <a:r>
              <a:rPr lang="en-IN" sz="4000" b="1" dirty="0">
                <a:latin typeface="Times New Roman" panose="02020603050405020304" pitchFamily="18" charset="0"/>
                <a:cs typeface="Times New Roman" panose="02020603050405020304" pitchFamily="18" charset="0"/>
              </a:rPr>
              <a:t>Objectives:</a:t>
            </a:r>
          </a:p>
        </p:txBody>
      </p:sp>
      <p:sp>
        <p:nvSpPr>
          <p:cNvPr id="4" name="Rectangle 1">
            <a:extLst>
              <a:ext uri="{FF2B5EF4-FFF2-40B4-BE49-F238E27FC236}">
                <a16:creationId xmlns:a16="http://schemas.microsoft.com/office/drawing/2014/main" id="{E8FAD376-DC32-8AFB-FC06-6ACC3CADBA30}"/>
              </a:ext>
            </a:extLst>
          </p:cNvPr>
          <p:cNvSpPr>
            <a:spLocks noGrp="1" noChangeArrowheads="1"/>
          </p:cNvSpPr>
          <p:nvPr>
            <p:ph idx="1"/>
          </p:nvPr>
        </p:nvSpPr>
        <p:spPr bwMode="auto">
          <a:xfrm>
            <a:off x="1963994" y="2761466"/>
            <a:ext cx="6245941" cy="2459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2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To develop a user-friendly interface for scanning.</a:t>
            </a:r>
          </a:p>
          <a:p>
            <a:pPr marL="0" marR="0" lvl="0" indent="0" defTabSz="914400" rtl="0" eaLnBrk="0" fontAlgn="base" latinLnBrk="0" hangingPunct="0">
              <a:lnSpc>
                <a:spcPct val="2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Automate scanning using OWASP ZAP’s API.</a:t>
            </a:r>
          </a:p>
          <a:p>
            <a:pPr marL="0" marR="0" lvl="0" indent="0" defTabSz="914400" rtl="0" eaLnBrk="0" fontAlgn="base" latinLnBrk="0" hangingPunct="0">
              <a:lnSpc>
                <a:spcPct val="2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Generate vulnerability reports in PDF format.</a:t>
            </a:r>
          </a:p>
          <a:p>
            <a:pPr marL="0" marR="0" lvl="0" indent="0" defTabSz="914400" rtl="0" eaLnBrk="0" fontAlgn="base" latinLnBrk="0" hangingPunct="0">
              <a:lnSpc>
                <a:spcPct val="2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Support single and multiple URLs via file upload.</a:t>
            </a:r>
          </a:p>
        </p:txBody>
      </p:sp>
    </p:spTree>
    <p:extLst>
      <p:ext uri="{BB962C8B-B14F-4D97-AF65-F5344CB8AC3E}">
        <p14:creationId xmlns:p14="http://schemas.microsoft.com/office/powerpoint/2010/main" val="356645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693ACB-4DBB-18A1-8455-55209D0764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D2C31B-AFE1-9C20-AC5E-196F538F631E}"/>
              </a:ext>
            </a:extLst>
          </p:cNvPr>
          <p:cNvSpPr>
            <a:spLocks noGrp="1"/>
          </p:cNvSpPr>
          <p:nvPr>
            <p:ph type="title"/>
          </p:nvPr>
        </p:nvSpPr>
        <p:spPr>
          <a:xfrm>
            <a:off x="1295402" y="1532738"/>
            <a:ext cx="9601196" cy="718849"/>
          </a:xfrm>
        </p:spPr>
        <p:txBody>
          <a:bodyPr>
            <a:normAutofit/>
          </a:bodyPr>
          <a:lstStyle/>
          <a:p>
            <a:pPr algn="l"/>
            <a:r>
              <a:rPr lang="en-IN" sz="4000" b="1" dirty="0">
                <a:latin typeface="Times New Roman" panose="02020603050405020304" pitchFamily="18" charset="0"/>
                <a:cs typeface="Times New Roman" panose="02020603050405020304" pitchFamily="18" charset="0"/>
              </a:rPr>
              <a:t>Tools and Technologies Used:</a:t>
            </a:r>
          </a:p>
        </p:txBody>
      </p:sp>
      <p:sp>
        <p:nvSpPr>
          <p:cNvPr id="4" name="Rectangle 1">
            <a:extLst>
              <a:ext uri="{FF2B5EF4-FFF2-40B4-BE49-F238E27FC236}">
                <a16:creationId xmlns:a16="http://schemas.microsoft.com/office/drawing/2014/main" id="{CE83C0FE-6033-17EF-CE3F-CF8DF5534645}"/>
              </a:ext>
            </a:extLst>
          </p:cNvPr>
          <p:cNvSpPr>
            <a:spLocks noGrp="1" noChangeArrowheads="1"/>
          </p:cNvSpPr>
          <p:nvPr>
            <p:ph idx="1"/>
          </p:nvPr>
        </p:nvSpPr>
        <p:spPr bwMode="auto">
          <a:xfrm>
            <a:off x="2013156" y="2589765"/>
            <a:ext cx="7503977" cy="3076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Languages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Python</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Framework</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Flask (for Web Interface)</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Security Tool</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OWASP ZAP</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Libraries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ReportLab</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PDF generation), Requests, OS, subprocess</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Others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Windows Task Scheduler (for automation)</a:t>
            </a:r>
          </a:p>
        </p:txBody>
      </p:sp>
    </p:spTree>
    <p:extLst>
      <p:ext uri="{BB962C8B-B14F-4D97-AF65-F5344CB8AC3E}">
        <p14:creationId xmlns:p14="http://schemas.microsoft.com/office/powerpoint/2010/main" val="2892571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C52E2A-83B9-34B9-F40F-8666046A4E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FC934A-037B-05A0-DC3A-1FE9F608BD09}"/>
              </a:ext>
            </a:extLst>
          </p:cNvPr>
          <p:cNvSpPr>
            <a:spLocks noGrp="1"/>
          </p:cNvSpPr>
          <p:nvPr>
            <p:ph type="title"/>
          </p:nvPr>
        </p:nvSpPr>
        <p:spPr>
          <a:xfrm>
            <a:off x="1472381" y="1326260"/>
            <a:ext cx="9601196" cy="964655"/>
          </a:xfrm>
        </p:spPr>
        <p:txBody>
          <a:bodyPr>
            <a:normAutofit/>
          </a:bodyPr>
          <a:lstStyle/>
          <a:p>
            <a:pPr algn="l"/>
            <a:r>
              <a:rPr lang="en-IN" sz="4000" b="1" dirty="0">
                <a:latin typeface="Times New Roman" panose="02020603050405020304" pitchFamily="18" charset="0"/>
                <a:cs typeface="Times New Roman" panose="02020603050405020304" pitchFamily="18" charset="0"/>
              </a:rPr>
              <a:t>System</a:t>
            </a:r>
            <a:r>
              <a:rPr lang="en-IN" sz="4000" dirty="0">
                <a:latin typeface="Times New Roman" panose="02020603050405020304" pitchFamily="18" charset="0"/>
                <a:cs typeface="Times New Roman" panose="02020603050405020304" pitchFamily="18" charset="0"/>
              </a:rPr>
              <a:t> </a:t>
            </a:r>
            <a:r>
              <a:rPr lang="en-IN" sz="4000" b="1" dirty="0">
                <a:latin typeface="Times New Roman" panose="02020603050405020304" pitchFamily="18" charset="0"/>
                <a:cs typeface="Times New Roman" panose="02020603050405020304" pitchFamily="18" charset="0"/>
              </a:rPr>
              <a:t>Architecture</a:t>
            </a:r>
            <a:r>
              <a:rPr lang="en-IN" sz="4000"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B69602A0-5038-B84D-32DF-C6619E883676}"/>
              </a:ext>
            </a:extLst>
          </p:cNvPr>
          <p:cNvSpPr>
            <a:spLocks noGrp="1"/>
          </p:cNvSpPr>
          <p:nvPr>
            <p:ph idx="1"/>
          </p:nvPr>
        </p:nvSpPr>
        <p:spPr>
          <a:xfrm>
            <a:off x="1295402" y="2603090"/>
            <a:ext cx="9601196" cy="3318936"/>
          </a:xfrm>
        </p:spPr>
        <p:txBody>
          <a:bodyPr>
            <a:normAutofit/>
          </a:bodyPr>
          <a:lstStyle/>
          <a:p>
            <a:pPr marL="0" indent="0">
              <a:buNone/>
            </a:pPr>
            <a:r>
              <a:rPr lang="en-IN" b="1" u="sng" dirty="0">
                <a:latin typeface="Times New Roman" panose="02020603050405020304" pitchFamily="18" charset="0"/>
                <a:cs typeface="Times New Roman" panose="02020603050405020304" pitchFamily="18" charset="0"/>
              </a:rPr>
              <a:t>Flow Diagram</a:t>
            </a:r>
            <a:r>
              <a:rPr lang="en-IN" b="1" dirty="0">
                <a:latin typeface="Times New Roman" panose="02020603050405020304" pitchFamily="18" charset="0"/>
                <a:cs typeface="Times New Roman" panose="02020603050405020304" pitchFamily="18" charset="0"/>
              </a:rPr>
              <a:t>:</a:t>
            </a:r>
          </a:p>
        </p:txBody>
      </p:sp>
      <p:sp>
        <p:nvSpPr>
          <p:cNvPr id="4" name="Oval 3">
            <a:extLst>
              <a:ext uri="{FF2B5EF4-FFF2-40B4-BE49-F238E27FC236}">
                <a16:creationId xmlns:a16="http://schemas.microsoft.com/office/drawing/2014/main" id="{092354E0-0FFC-5DF3-FFDD-1B2BF59C69AD}"/>
              </a:ext>
            </a:extLst>
          </p:cNvPr>
          <p:cNvSpPr/>
          <p:nvPr/>
        </p:nvSpPr>
        <p:spPr>
          <a:xfrm>
            <a:off x="1096923" y="3416709"/>
            <a:ext cx="1664108" cy="1174956"/>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5" name="Oval 4">
            <a:extLst>
              <a:ext uri="{FF2B5EF4-FFF2-40B4-BE49-F238E27FC236}">
                <a16:creationId xmlns:a16="http://schemas.microsoft.com/office/drawing/2014/main" id="{A55E5CB0-E79D-DA39-8AF6-D526252E6C20}"/>
              </a:ext>
            </a:extLst>
          </p:cNvPr>
          <p:cNvSpPr/>
          <p:nvPr/>
        </p:nvSpPr>
        <p:spPr>
          <a:xfrm>
            <a:off x="3219772" y="3404418"/>
            <a:ext cx="1664108" cy="1162665"/>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6" name="Oval 5">
            <a:extLst>
              <a:ext uri="{FF2B5EF4-FFF2-40B4-BE49-F238E27FC236}">
                <a16:creationId xmlns:a16="http://schemas.microsoft.com/office/drawing/2014/main" id="{C11509F7-A735-E867-BE3D-8B5E5C5FD8DB}"/>
              </a:ext>
            </a:extLst>
          </p:cNvPr>
          <p:cNvSpPr/>
          <p:nvPr/>
        </p:nvSpPr>
        <p:spPr>
          <a:xfrm>
            <a:off x="5342621" y="3441291"/>
            <a:ext cx="1664109" cy="1150374"/>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7" name="Oval 6">
            <a:extLst>
              <a:ext uri="{FF2B5EF4-FFF2-40B4-BE49-F238E27FC236}">
                <a16:creationId xmlns:a16="http://schemas.microsoft.com/office/drawing/2014/main" id="{B463895A-5205-5CB0-8EC1-24041271446B}"/>
              </a:ext>
            </a:extLst>
          </p:cNvPr>
          <p:cNvSpPr/>
          <p:nvPr/>
        </p:nvSpPr>
        <p:spPr>
          <a:xfrm>
            <a:off x="7465470" y="3441291"/>
            <a:ext cx="1584836" cy="1150374"/>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9" name="TextBox 8">
            <a:extLst>
              <a:ext uri="{FF2B5EF4-FFF2-40B4-BE49-F238E27FC236}">
                <a16:creationId xmlns:a16="http://schemas.microsoft.com/office/drawing/2014/main" id="{070BED6E-6A00-A6E9-D07C-6D1CEF58C473}"/>
              </a:ext>
            </a:extLst>
          </p:cNvPr>
          <p:cNvSpPr txBox="1"/>
          <p:nvPr/>
        </p:nvSpPr>
        <p:spPr>
          <a:xfrm>
            <a:off x="1355323" y="3625503"/>
            <a:ext cx="1166351" cy="646331"/>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Web Interface</a:t>
            </a:r>
          </a:p>
        </p:txBody>
      </p:sp>
      <p:sp>
        <p:nvSpPr>
          <p:cNvPr id="10" name="TextBox 9">
            <a:extLst>
              <a:ext uri="{FF2B5EF4-FFF2-40B4-BE49-F238E27FC236}">
                <a16:creationId xmlns:a16="http://schemas.microsoft.com/office/drawing/2014/main" id="{BEBB6968-DB98-EFAF-1AF1-91E048602B8C}"/>
              </a:ext>
            </a:extLst>
          </p:cNvPr>
          <p:cNvSpPr txBox="1"/>
          <p:nvPr/>
        </p:nvSpPr>
        <p:spPr>
          <a:xfrm>
            <a:off x="3468650" y="3616227"/>
            <a:ext cx="1166351" cy="646331"/>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URL Input </a:t>
            </a:r>
          </a:p>
        </p:txBody>
      </p:sp>
      <p:sp>
        <p:nvSpPr>
          <p:cNvPr id="11" name="TextBox 10">
            <a:extLst>
              <a:ext uri="{FF2B5EF4-FFF2-40B4-BE49-F238E27FC236}">
                <a16:creationId xmlns:a16="http://schemas.microsoft.com/office/drawing/2014/main" id="{EB73310A-0562-8BF0-6538-DD080761F6EE}"/>
              </a:ext>
            </a:extLst>
          </p:cNvPr>
          <p:cNvSpPr txBox="1"/>
          <p:nvPr/>
        </p:nvSpPr>
        <p:spPr>
          <a:xfrm>
            <a:off x="5632349" y="3621417"/>
            <a:ext cx="1166351" cy="646331"/>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OWASP ZAP Scan</a:t>
            </a:r>
          </a:p>
        </p:txBody>
      </p:sp>
      <p:sp>
        <p:nvSpPr>
          <p:cNvPr id="12" name="TextBox 11">
            <a:extLst>
              <a:ext uri="{FF2B5EF4-FFF2-40B4-BE49-F238E27FC236}">
                <a16:creationId xmlns:a16="http://schemas.microsoft.com/office/drawing/2014/main" id="{99183218-F834-1154-4D05-FEEBDD3EBBAE}"/>
              </a:ext>
            </a:extLst>
          </p:cNvPr>
          <p:cNvSpPr txBox="1"/>
          <p:nvPr/>
        </p:nvSpPr>
        <p:spPr>
          <a:xfrm>
            <a:off x="7674712" y="3662584"/>
            <a:ext cx="1166351" cy="646331"/>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Generate Report </a:t>
            </a:r>
          </a:p>
        </p:txBody>
      </p:sp>
      <p:sp>
        <p:nvSpPr>
          <p:cNvPr id="13" name="Oval 12">
            <a:extLst>
              <a:ext uri="{FF2B5EF4-FFF2-40B4-BE49-F238E27FC236}">
                <a16:creationId xmlns:a16="http://schemas.microsoft.com/office/drawing/2014/main" id="{77849120-DE61-6015-0190-6EB90C0C9AE9}"/>
              </a:ext>
            </a:extLst>
          </p:cNvPr>
          <p:cNvSpPr/>
          <p:nvPr/>
        </p:nvSpPr>
        <p:spPr>
          <a:xfrm>
            <a:off x="9509046" y="3441291"/>
            <a:ext cx="1584836" cy="1150374"/>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15" name="TextBox 14">
            <a:extLst>
              <a:ext uri="{FF2B5EF4-FFF2-40B4-BE49-F238E27FC236}">
                <a16:creationId xmlns:a16="http://schemas.microsoft.com/office/drawing/2014/main" id="{FDB54136-088A-F136-2FF8-229A5B995216}"/>
              </a:ext>
            </a:extLst>
          </p:cNvPr>
          <p:cNvSpPr txBox="1"/>
          <p:nvPr/>
        </p:nvSpPr>
        <p:spPr>
          <a:xfrm>
            <a:off x="9712111" y="3693312"/>
            <a:ext cx="1166351" cy="646331"/>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Output PDF</a:t>
            </a:r>
          </a:p>
        </p:txBody>
      </p:sp>
      <p:cxnSp>
        <p:nvCxnSpPr>
          <p:cNvPr id="17" name="Straight Arrow Connector 16">
            <a:extLst>
              <a:ext uri="{FF2B5EF4-FFF2-40B4-BE49-F238E27FC236}">
                <a16:creationId xmlns:a16="http://schemas.microsoft.com/office/drawing/2014/main" id="{105051C4-FCCA-6A1E-73FD-8AC8ED6685C1}"/>
              </a:ext>
            </a:extLst>
          </p:cNvPr>
          <p:cNvCxnSpPr>
            <a:stCxn id="4" idx="6"/>
            <a:endCxn id="5" idx="2"/>
          </p:cNvCxnSpPr>
          <p:nvPr/>
        </p:nvCxnSpPr>
        <p:spPr>
          <a:xfrm flipV="1">
            <a:off x="2761031" y="3985751"/>
            <a:ext cx="458741" cy="184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14211A4C-0322-62C0-A497-3E93B8A20296}"/>
              </a:ext>
            </a:extLst>
          </p:cNvPr>
          <p:cNvCxnSpPr/>
          <p:nvPr/>
        </p:nvCxnSpPr>
        <p:spPr>
          <a:xfrm flipV="1">
            <a:off x="4882663" y="3994969"/>
            <a:ext cx="458741" cy="184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EA2C505D-1A6A-9A2A-1857-BC97AECBEEFF}"/>
              </a:ext>
            </a:extLst>
          </p:cNvPr>
          <p:cNvCxnSpPr/>
          <p:nvPr/>
        </p:nvCxnSpPr>
        <p:spPr>
          <a:xfrm flipV="1">
            <a:off x="7017648" y="3994969"/>
            <a:ext cx="458741" cy="184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C11B3EE8-A80A-2A96-DEAA-2790F9392E33}"/>
              </a:ext>
            </a:extLst>
          </p:cNvPr>
          <p:cNvCxnSpPr/>
          <p:nvPr/>
        </p:nvCxnSpPr>
        <p:spPr>
          <a:xfrm flipV="1">
            <a:off x="9050305" y="3967313"/>
            <a:ext cx="458741" cy="184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90287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B80ED4-246B-A77C-5ABD-6813B667EC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CD9C52-70D3-81AA-8542-BADA0E73C03F}"/>
              </a:ext>
            </a:extLst>
          </p:cNvPr>
          <p:cNvSpPr>
            <a:spLocks noGrp="1"/>
          </p:cNvSpPr>
          <p:nvPr>
            <p:ph type="title"/>
          </p:nvPr>
        </p:nvSpPr>
        <p:spPr>
          <a:xfrm>
            <a:off x="1374060" y="1522907"/>
            <a:ext cx="9601196" cy="665073"/>
          </a:xfrm>
        </p:spPr>
        <p:txBody>
          <a:bodyPr>
            <a:normAutofit fontScale="90000"/>
          </a:bodyPr>
          <a:lstStyle/>
          <a:p>
            <a:pPr algn="l"/>
            <a:r>
              <a:rPr lang="en-IN" sz="4000" b="1" dirty="0">
                <a:latin typeface="Times New Roman" panose="02020603050405020304" pitchFamily="18" charset="0"/>
                <a:cs typeface="Times New Roman" panose="02020603050405020304" pitchFamily="18" charset="0"/>
              </a:rPr>
              <a:t>Module-wise Explanation:</a:t>
            </a:r>
          </a:p>
        </p:txBody>
      </p:sp>
      <p:sp>
        <p:nvSpPr>
          <p:cNvPr id="4" name="Rectangle 1">
            <a:extLst>
              <a:ext uri="{FF2B5EF4-FFF2-40B4-BE49-F238E27FC236}">
                <a16:creationId xmlns:a16="http://schemas.microsoft.com/office/drawing/2014/main" id="{F0BBA5F4-FC73-1B24-BF4E-34A83E188CF6}"/>
              </a:ext>
            </a:extLst>
          </p:cNvPr>
          <p:cNvSpPr>
            <a:spLocks noGrp="1" noChangeArrowheads="1"/>
          </p:cNvSpPr>
          <p:nvPr>
            <p:ph idx="1"/>
          </p:nvPr>
        </p:nvSpPr>
        <p:spPr bwMode="auto">
          <a:xfrm>
            <a:off x="2003146" y="2759889"/>
            <a:ext cx="8500340" cy="246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zap_scanner.py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Handles communication with ZAP API and performs scans.</a:t>
            </a:r>
          </a:p>
          <a:p>
            <a:pPr marL="0" marR="0" lvl="0" indent="0" algn="l" defTabSz="914400" rtl="0" eaLnBrk="0" fontAlgn="base" latinLnBrk="0" hangingPunct="0">
              <a:lnSpc>
                <a:spcPct val="2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generate_report.py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Formats and exports results as a PDF.</a:t>
            </a:r>
          </a:p>
          <a:p>
            <a:pPr marL="0" marR="0" lvl="0" indent="0" algn="l" defTabSz="914400" rtl="0" eaLnBrk="0" fontAlgn="base" latinLnBrk="0" hangingPunct="0">
              <a:lnSpc>
                <a:spcPct val="2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app.py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Flask app that provides the web interface.</a:t>
            </a:r>
          </a:p>
          <a:p>
            <a:pPr marL="0" marR="0" lvl="0" indent="0" algn="l" defTabSz="914400" rtl="0" eaLnBrk="0" fontAlgn="base" latinLnBrk="0" hangingPunct="0">
              <a:lnSpc>
                <a:spcPct val="2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 run_tool.py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Executes the tool and integrates other modules.</a:t>
            </a:r>
          </a:p>
        </p:txBody>
      </p:sp>
    </p:spTree>
    <p:extLst>
      <p:ext uri="{BB962C8B-B14F-4D97-AF65-F5344CB8AC3E}">
        <p14:creationId xmlns:p14="http://schemas.microsoft.com/office/powerpoint/2010/main" val="4167046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26BF86-2A62-5A24-8ADC-1AD3324C02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BF448F-805D-10FB-6F74-3CD932CE19A8}"/>
              </a:ext>
            </a:extLst>
          </p:cNvPr>
          <p:cNvSpPr>
            <a:spLocks noGrp="1"/>
          </p:cNvSpPr>
          <p:nvPr>
            <p:ph type="title"/>
          </p:nvPr>
        </p:nvSpPr>
        <p:spPr>
          <a:xfrm>
            <a:off x="1295402" y="1591732"/>
            <a:ext cx="9601196" cy="650023"/>
          </a:xfrm>
        </p:spPr>
        <p:txBody>
          <a:bodyPr>
            <a:normAutofit fontScale="90000"/>
          </a:bodyPr>
          <a:lstStyle/>
          <a:p>
            <a:pPr algn="l"/>
            <a:r>
              <a:rPr lang="en-IN" sz="4000" b="1" dirty="0">
                <a:latin typeface="Times New Roman" panose="02020603050405020304" pitchFamily="18" charset="0"/>
                <a:cs typeface="Times New Roman" panose="02020603050405020304" pitchFamily="18" charset="0"/>
              </a:rPr>
              <a:t>Key Features:</a:t>
            </a:r>
          </a:p>
        </p:txBody>
      </p:sp>
      <p:sp>
        <p:nvSpPr>
          <p:cNvPr id="4" name="Rectangle 1">
            <a:extLst>
              <a:ext uri="{FF2B5EF4-FFF2-40B4-BE49-F238E27FC236}">
                <a16:creationId xmlns:a16="http://schemas.microsoft.com/office/drawing/2014/main" id="{7A82104D-62A6-EBCC-0CA4-5EEFEBADCCEA}"/>
              </a:ext>
            </a:extLst>
          </p:cNvPr>
          <p:cNvSpPr>
            <a:spLocks noGrp="1" noChangeArrowheads="1"/>
          </p:cNvSpPr>
          <p:nvPr>
            <p:ph idx="1"/>
          </p:nvPr>
        </p:nvSpPr>
        <p:spPr bwMode="auto">
          <a:xfrm>
            <a:off x="2013156" y="2772211"/>
            <a:ext cx="6766596" cy="246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Simple and clean Flask UI.</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Scans for vulnerabilities like XSS, SQLi, CSRF.</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Report includes URL, alerts, risk levels, and recommendations.</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Supports multiple input methods – single URL or text file.</a:t>
            </a:r>
          </a:p>
        </p:txBody>
      </p:sp>
    </p:spTree>
    <p:extLst>
      <p:ext uri="{BB962C8B-B14F-4D97-AF65-F5344CB8AC3E}">
        <p14:creationId xmlns:p14="http://schemas.microsoft.com/office/powerpoint/2010/main" val="282468473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108</TotalTime>
  <Words>533</Words>
  <Application>Microsoft Office PowerPoint</Application>
  <PresentationFormat>Widescreen</PresentationFormat>
  <Paragraphs>62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Arial</vt:lpstr>
      <vt:lpstr>Garamond</vt:lpstr>
      <vt:lpstr>Times New Roman</vt:lpstr>
      <vt:lpstr>Organic</vt:lpstr>
      <vt:lpstr>Automated Vulnerability Scanning and Reporting Tool</vt:lpstr>
      <vt:lpstr>Introduction:</vt:lpstr>
      <vt:lpstr>Problem Statement:</vt:lpstr>
      <vt:lpstr>Importance of the Project :</vt:lpstr>
      <vt:lpstr>Objectives:</vt:lpstr>
      <vt:lpstr>Tools and Technologies Used:</vt:lpstr>
      <vt:lpstr>System Architecture:</vt:lpstr>
      <vt:lpstr>Module-wise Explanation:</vt:lpstr>
      <vt:lpstr>Key Features:</vt:lpstr>
      <vt:lpstr>Future Scope:</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MEGAVARSHINI A</dc:creator>
  <cp:lastModifiedBy>MEGAVARSHINI A</cp:lastModifiedBy>
  <cp:revision>1</cp:revision>
  <dcterms:created xsi:type="dcterms:W3CDTF">2025-04-10T13:35:05Z</dcterms:created>
  <dcterms:modified xsi:type="dcterms:W3CDTF">2025-04-10T15:23:41Z</dcterms:modified>
</cp:coreProperties>
</file>