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5" r:id="rId9"/>
    <p:sldId id="266" r:id="rId10"/>
    <p:sldId id="267" r:id="rId11"/>
    <p:sldId id="268" r:id="rId12"/>
    <p:sldId id="269" r:id="rId13"/>
    <p:sldId id="270" r:id="rId14"/>
    <p:sldId id="27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3/26/2021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CITIZENSHIP AMENDMENT ACT 2019</a:t>
            </a:r>
            <a:endParaRPr lang="en-US" sz="4800" dirty="0"/>
          </a:p>
        </p:txBody>
      </p:sp>
      <p:sp>
        <p:nvSpPr>
          <p:cNvPr id="3" name="Subtitle 2"/>
          <p:cNvSpPr>
            <a:spLocks noGrp="1"/>
          </p:cNvSpPr>
          <p:nvPr>
            <p:ph type="subTitle" idx="1"/>
          </p:nvPr>
        </p:nvSpPr>
        <p:spPr/>
        <p:txBody>
          <a:bodyPr>
            <a:normAutofit/>
          </a:bodyPr>
          <a:lstStyle/>
          <a:p>
            <a:r>
              <a:rPr lang="en-US" dirty="0" smtClean="0"/>
              <a:t>                                                                              MEGHA M </a:t>
            </a:r>
          </a:p>
          <a:p>
            <a:r>
              <a:rPr lang="en-US" smtClean="0"/>
              <a:t>                  </a:t>
            </a:r>
            <a:r>
              <a:rPr lang="en-US" smtClean="0"/>
              <a:t>                                      meghamurali6@gmail.com</a:t>
            </a:r>
            <a:endParaRPr lang="en-US" dirty="0" smtClean="0"/>
          </a:p>
          <a:p>
            <a:endParaRPr lang="en-US" dirty="0"/>
          </a:p>
        </p:txBody>
      </p:sp>
    </p:spTree>
    <p:extLst>
      <p:ext uri="{BB962C8B-B14F-4D97-AF65-F5344CB8AC3E}">
        <p14:creationId xmlns:p14="http://schemas.microsoft.com/office/powerpoint/2010/main" val="4140153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223493"/>
            <a:ext cx="9601196" cy="1062506"/>
          </a:xfrm>
        </p:spPr>
        <p:txBody>
          <a:bodyPr>
            <a:normAutofit fontScale="90000"/>
          </a:bodyPr>
          <a:lstStyle/>
          <a:p>
            <a:r>
              <a:rPr lang="en-US" b="1" dirty="0"/>
              <a:t>4.Peoples attitude towards CAA is 'Negative</a:t>
            </a:r>
            <a:r>
              <a:rPr lang="en-US" dirty="0"/>
              <a:t>'</a:t>
            </a:r>
            <a:br>
              <a:rPr lang="en-US" dirty="0"/>
            </a:br>
            <a:endParaRPr lang="en-US" dirty="0"/>
          </a:p>
        </p:txBody>
      </p:sp>
      <p:sp>
        <p:nvSpPr>
          <p:cNvPr id="3" name="Content Placeholder 2"/>
          <p:cNvSpPr>
            <a:spLocks noGrp="1"/>
          </p:cNvSpPr>
          <p:nvPr>
            <p:ph idx="1"/>
          </p:nvPr>
        </p:nvSpPr>
        <p:spPr>
          <a:xfrm>
            <a:off x="1295401" y="1674253"/>
            <a:ext cx="9601196" cy="4443211"/>
          </a:xfrm>
        </p:spPr>
        <p:txBody>
          <a:bodyPr>
            <a:normAutofit fontScale="85000" lnSpcReduction="20000"/>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b="1" dirty="0"/>
              <a:t>But 'Neutral' is also having some what same count as negative </a:t>
            </a:r>
          </a:p>
          <a:p>
            <a:r>
              <a:rPr lang="en-US" b="1" dirty="0"/>
              <a:t>So that</a:t>
            </a:r>
            <a:r>
              <a:rPr lang="en-US" b="1" dirty="0" smtClean="0"/>
              <a:t>, we </a:t>
            </a:r>
            <a:r>
              <a:rPr lang="en-US" b="1" dirty="0"/>
              <a:t>can conclude People as a whole has both Negative and Neutral attitude towards </a:t>
            </a:r>
            <a:r>
              <a:rPr lang="en-US" b="1" dirty="0" smtClean="0"/>
              <a:t>CAA.</a:t>
            </a:r>
            <a:endParaRPr lang="en-US" b="1" dirty="0"/>
          </a:p>
        </p:txBody>
      </p:sp>
      <p:pic>
        <p:nvPicPr>
          <p:cNvPr id="4" name="Picture 3"/>
          <p:cNvPicPr>
            <a:picLocks noChangeAspect="1"/>
          </p:cNvPicPr>
          <p:nvPr/>
        </p:nvPicPr>
        <p:blipFill>
          <a:blip r:embed="rId2"/>
          <a:stretch>
            <a:fillRect/>
          </a:stretch>
        </p:blipFill>
        <p:spPr>
          <a:xfrm>
            <a:off x="3148011" y="2436798"/>
            <a:ext cx="5895975" cy="2676526"/>
          </a:xfrm>
          <a:prstGeom prst="rect">
            <a:avLst/>
          </a:prstGeom>
        </p:spPr>
      </p:pic>
    </p:spTree>
    <p:extLst>
      <p:ext uri="{BB962C8B-B14F-4D97-AF65-F5344CB8AC3E}">
        <p14:creationId xmlns:p14="http://schemas.microsoft.com/office/powerpoint/2010/main" val="1125842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5.Top 5 user having High positive attitude towards CAA:</a:t>
            </a:r>
          </a:p>
        </p:txBody>
      </p:sp>
      <p:pic>
        <p:nvPicPr>
          <p:cNvPr id="4" name="Content Placeholder 3"/>
          <p:cNvPicPr>
            <a:picLocks noGrp="1" noChangeAspect="1"/>
          </p:cNvPicPr>
          <p:nvPr>
            <p:ph idx="1"/>
          </p:nvPr>
        </p:nvPicPr>
        <p:blipFill>
          <a:blip r:embed="rId2"/>
          <a:stretch>
            <a:fillRect/>
          </a:stretch>
        </p:blipFill>
        <p:spPr>
          <a:xfrm>
            <a:off x="3876541" y="2517569"/>
            <a:ext cx="4225154" cy="3664292"/>
          </a:xfrm>
          <a:prstGeom prst="rect">
            <a:avLst/>
          </a:prstGeom>
        </p:spPr>
      </p:pic>
    </p:spTree>
    <p:extLst>
      <p:ext uri="{BB962C8B-B14F-4D97-AF65-F5344CB8AC3E}">
        <p14:creationId xmlns:p14="http://schemas.microsoft.com/office/powerpoint/2010/main" val="2348313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6.Top 5 user having High Negative attitude towards CAA:</a:t>
            </a:r>
          </a:p>
        </p:txBody>
      </p:sp>
      <p:pic>
        <p:nvPicPr>
          <p:cNvPr id="4" name="Content Placeholder 3"/>
          <p:cNvPicPr>
            <a:picLocks noGrp="1" noChangeAspect="1"/>
          </p:cNvPicPr>
          <p:nvPr>
            <p:ph idx="1"/>
          </p:nvPr>
        </p:nvPicPr>
        <p:blipFill>
          <a:blip r:embed="rId2"/>
          <a:stretch>
            <a:fillRect/>
          </a:stretch>
        </p:blipFill>
        <p:spPr>
          <a:xfrm>
            <a:off x="2395471" y="2521815"/>
            <a:ext cx="6914956" cy="3505498"/>
          </a:xfrm>
          <a:prstGeom prst="rect">
            <a:avLst/>
          </a:prstGeom>
        </p:spPr>
      </p:pic>
    </p:spTree>
    <p:extLst>
      <p:ext uri="{BB962C8B-B14F-4D97-AF65-F5344CB8AC3E}">
        <p14:creationId xmlns:p14="http://schemas.microsoft.com/office/powerpoint/2010/main" val="1080045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7.Top 5 Location having High positive attitude towards CAA:</a:t>
            </a:r>
          </a:p>
        </p:txBody>
      </p:sp>
      <p:pic>
        <p:nvPicPr>
          <p:cNvPr id="4" name="Content Placeholder 3"/>
          <p:cNvPicPr>
            <a:picLocks noGrp="1" noChangeAspect="1"/>
          </p:cNvPicPr>
          <p:nvPr>
            <p:ph idx="1"/>
          </p:nvPr>
        </p:nvPicPr>
        <p:blipFill>
          <a:blip r:embed="rId2"/>
          <a:stretch>
            <a:fillRect/>
          </a:stretch>
        </p:blipFill>
        <p:spPr>
          <a:xfrm>
            <a:off x="3709115" y="2614411"/>
            <a:ext cx="4633505" cy="3490175"/>
          </a:xfrm>
          <a:prstGeom prst="rect">
            <a:avLst/>
          </a:prstGeom>
        </p:spPr>
      </p:pic>
    </p:spTree>
    <p:extLst>
      <p:ext uri="{BB962C8B-B14F-4D97-AF65-F5344CB8AC3E}">
        <p14:creationId xmlns:p14="http://schemas.microsoft.com/office/powerpoint/2010/main" val="2077564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8.Top 5 Location having High Negative attitude towards CAA</a:t>
            </a:r>
            <a:r>
              <a:rPr lang="en-US" sz="2800" dirty="0"/>
              <a:t>:</a:t>
            </a:r>
          </a:p>
        </p:txBody>
      </p:sp>
      <p:pic>
        <p:nvPicPr>
          <p:cNvPr id="4" name="Content Placeholder 3"/>
          <p:cNvPicPr>
            <a:picLocks noGrp="1" noChangeAspect="1"/>
          </p:cNvPicPr>
          <p:nvPr>
            <p:ph idx="1"/>
          </p:nvPr>
        </p:nvPicPr>
        <p:blipFill>
          <a:blip r:embed="rId2"/>
          <a:stretch>
            <a:fillRect/>
          </a:stretch>
        </p:blipFill>
        <p:spPr>
          <a:xfrm>
            <a:off x="6391275" y="1190625"/>
            <a:ext cx="3524250" cy="4476750"/>
          </a:xfrm>
          <a:prstGeom prst="rect">
            <a:avLst/>
          </a:prstGeom>
        </p:spPr>
      </p:pic>
      <p:sp>
        <p:nvSpPr>
          <p:cNvPr id="5" name="Text Placeholder 4"/>
          <p:cNvSpPr>
            <a:spLocks noGrp="1"/>
          </p:cNvSpPr>
          <p:nvPr>
            <p:ph type="body" sz="half" idx="2"/>
          </p:nvPr>
        </p:nvSpPr>
        <p:spPr>
          <a:xfrm>
            <a:off x="1293811" y="3031064"/>
            <a:ext cx="3718455" cy="2893217"/>
          </a:xfrm>
        </p:spPr>
        <p:txBody>
          <a:bodyPr>
            <a:normAutofit fontScale="92500" lnSpcReduction="20000"/>
          </a:bodyPr>
          <a:lstStyle/>
          <a:p>
            <a:endParaRPr lang="en-US" b="1" dirty="0" smtClean="0"/>
          </a:p>
          <a:p>
            <a:pPr algn="l"/>
            <a:r>
              <a:rPr lang="en-US" b="1" dirty="0" smtClean="0"/>
              <a:t>Noida ,India</a:t>
            </a:r>
          </a:p>
          <a:p>
            <a:pPr algn="l"/>
            <a:r>
              <a:rPr lang="en-US" b="1" dirty="0" smtClean="0"/>
              <a:t>Peterborough, England</a:t>
            </a:r>
            <a:r>
              <a:rPr lang="en-US" b="1" dirty="0"/>
              <a:t>	</a:t>
            </a:r>
            <a:endParaRPr lang="en-US" b="1" dirty="0" smtClean="0"/>
          </a:p>
          <a:p>
            <a:pPr algn="l"/>
            <a:r>
              <a:rPr lang="en-US" b="1" dirty="0" smtClean="0"/>
              <a:t>Pune</a:t>
            </a:r>
            <a:endParaRPr lang="en-US" b="1" dirty="0"/>
          </a:p>
          <a:p>
            <a:pPr algn="l"/>
            <a:r>
              <a:rPr lang="en-US" b="1" dirty="0" smtClean="0"/>
              <a:t>Punjab </a:t>
            </a:r>
            <a:r>
              <a:rPr lang="en-US" b="1" dirty="0"/>
              <a:t>&amp; MP         </a:t>
            </a:r>
          </a:p>
          <a:p>
            <a:pPr algn="l"/>
            <a:r>
              <a:rPr lang="en-US" b="1" dirty="0" smtClean="0"/>
              <a:t>Quebec City, Canada</a:t>
            </a:r>
            <a:endParaRPr lang="en-US" b="1" dirty="0"/>
          </a:p>
          <a:p>
            <a:endParaRPr lang="en-US" b="1" dirty="0"/>
          </a:p>
          <a:p>
            <a:r>
              <a:rPr lang="en-US" b="1" dirty="0"/>
              <a:t>Northern side of India strongly oppose CAA because its showing some religious discrimination.</a:t>
            </a:r>
          </a:p>
        </p:txBody>
      </p:sp>
    </p:spTree>
    <p:extLst>
      <p:ext uri="{BB962C8B-B14F-4D97-AF65-F5344CB8AC3E}">
        <p14:creationId xmlns:p14="http://schemas.microsoft.com/office/powerpoint/2010/main" val="3645502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US" b="1" u="sng" dirty="0"/>
          </a:p>
        </p:txBody>
      </p:sp>
      <p:sp>
        <p:nvSpPr>
          <p:cNvPr id="3" name="Content Placeholder 2"/>
          <p:cNvSpPr>
            <a:spLocks noGrp="1"/>
          </p:cNvSpPr>
          <p:nvPr>
            <p:ph idx="1"/>
          </p:nvPr>
        </p:nvSpPr>
        <p:spPr>
          <a:xfrm>
            <a:off x="1295401" y="2498501"/>
            <a:ext cx="9601196" cy="3719419"/>
          </a:xfrm>
        </p:spPr>
        <p:txBody>
          <a:bodyPr>
            <a:normAutofit fontScale="92500" lnSpcReduction="20000"/>
          </a:bodyPr>
          <a:lstStyle/>
          <a:p>
            <a:pPr>
              <a:buFont typeface="Wingdings" panose="05000000000000000000" pitchFamily="2" charset="2"/>
              <a:buChar char="v"/>
            </a:pPr>
            <a:r>
              <a:rPr lang="en-US" b="1" dirty="0" smtClean="0">
                <a:latin typeface="Perpetua" panose="02020502060401020303" pitchFamily="18" charset="0"/>
              </a:rPr>
              <a:t>The Act should be seen in a positive light as it seeks to address the plight of persecuted minorities who had no other option aside from coming to India illegally.</a:t>
            </a:r>
          </a:p>
          <a:p>
            <a:pPr>
              <a:buFont typeface="Wingdings" panose="05000000000000000000" pitchFamily="2" charset="2"/>
              <a:buChar char="v"/>
            </a:pPr>
            <a:r>
              <a:rPr lang="en-US" b="1" dirty="0" smtClean="0">
                <a:latin typeface="Perpetua" panose="02020502060401020303" pitchFamily="18" charset="0"/>
              </a:rPr>
              <a:t>However, the government must look to accommodate the Ahmadiyyas, Uyghurs and Rohingyas who are persecuted  minorities and have approached India to seek refuge in time of need.</a:t>
            </a:r>
          </a:p>
          <a:p>
            <a:pPr>
              <a:buFont typeface="Wingdings" panose="05000000000000000000" pitchFamily="2" charset="2"/>
              <a:buChar char="v"/>
            </a:pPr>
            <a:r>
              <a:rPr lang="en-US" b="1" dirty="0" smtClean="0">
                <a:latin typeface="Perpetua" panose="02020502060401020303" pitchFamily="18" charset="0"/>
              </a:rPr>
              <a:t>Further, the government should also formulate policies and take appropriate measures to provide education, employment and a decent living to the concerned migrants.</a:t>
            </a:r>
          </a:p>
          <a:p>
            <a:pPr>
              <a:buFont typeface="Wingdings" panose="05000000000000000000" pitchFamily="2" charset="2"/>
              <a:buChar char="v"/>
            </a:pPr>
            <a:r>
              <a:rPr lang="en-US" b="1" dirty="0" smtClean="0">
                <a:latin typeface="Perpetua" panose="02020502060401020303" pitchFamily="18" charset="0"/>
              </a:rPr>
              <a:t>The government should take necessary steps to assure that the rights and socio-cultural identity of indigenous people is not affected.</a:t>
            </a:r>
          </a:p>
        </p:txBody>
      </p:sp>
    </p:spTree>
    <p:extLst>
      <p:ext uri="{BB962C8B-B14F-4D97-AF65-F5344CB8AC3E}">
        <p14:creationId xmlns:p14="http://schemas.microsoft.com/office/powerpoint/2010/main" val="2535516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b="1" dirty="0"/>
          </a:p>
        </p:txBody>
      </p:sp>
      <p:sp>
        <p:nvSpPr>
          <p:cNvPr id="3" name="Content Placeholder 2"/>
          <p:cNvSpPr>
            <a:spLocks noGrp="1"/>
          </p:cNvSpPr>
          <p:nvPr>
            <p:ph idx="1"/>
          </p:nvPr>
        </p:nvSpPr>
        <p:spPr/>
        <p:txBody>
          <a:bodyPr/>
          <a:lstStyle/>
          <a:p>
            <a:pPr marL="0" indent="0">
              <a:buNone/>
            </a:pPr>
            <a:r>
              <a:rPr lang="en-US" b="1" dirty="0">
                <a:latin typeface="Perpetua" panose="02020502060401020303" pitchFamily="18" charset="0"/>
              </a:rPr>
              <a:t>What is </a:t>
            </a:r>
            <a:r>
              <a:rPr lang="en-US" b="1" dirty="0" smtClean="0">
                <a:latin typeface="Perpetua" panose="02020502060401020303" pitchFamily="18" charset="0"/>
              </a:rPr>
              <a:t>Citizenship?</a:t>
            </a:r>
          </a:p>
          <a:p>
            <a:r>
              <a:rPr lang="en-US" b="1" dirty="0" smtClean="0">
                <a:latin typeface="Perpetua" panose="02020502060401020303" pitchFamily="18" charset="0"/>
              </a:rPr>
              <a:t>Citizenship </a:t>
            </a:r>
            <a:r>
              <a:rPr lang="en-US" b="1" dirty="0">
                <a:latin typeface="Perpetua" panose="02020502060401020303" pitchFamily="18" charset="0"/>
              </a:rPr>
              <a:t>is the legal right to belong to a particular country. </a:t>
            </a:r>
            <a:endParaRPr lang="en-US" b="1" dirty="0" smtClean="0">
              <a:latin typeface="Perpetua" panose="02020502060401020303" pitchFamily="18" charset="0"/>
            </a:endParaRPr>
          </a:p>
          <a:p>
            <a:r>
              <a:rPr lang="en-US" b="1" dirty="0" smtClean="0">
                <a:latin typeface="Perpetua" panose="02020502060401020303" pitchFamily="18" charset="0"/>
              </a:rPr>
              <a:t>In </a:t>
            </a:r>
            <a:r>
              <a:rPr lang="en-US" b="1" dirty="0">
                <a:latin typeface="Perpetua" panose="02020502060401020303" pitchFamily="18" charset="0"/>
              </a:rPr>
              <a:t>other words, citizenship bestows upon individuals membership in a national political community. </a:t>
            </a:r>
            <a:endParaRPr lang="en-US" b="1" dirty="0" smtClean="0">
              <a:latin typeface="Perpetua" panose="02020502060401020303" pitchFamily="18" charset="0"/>
            </a:endParaRPr>
          </a:p>
          <a:p>
            <a:r>
              <a:rPr lang="en-US" b="1" dirty="0" smtClean="0">
                <a:latin typeface="Perpetua" panose="02020502060401020303" pitchFamily="18" charset="0"/>
              </a:rPr>
              <a:t>Citizens </a:t>
            </a:r>
            <a:r>
              <a:rPr lang="en-US" b="1" dirty="0">
                <a:latin typeface="Perpetua" panose="02020502060401020303" pitchFamily="18" charset="0"/>
              </a:rPr>
              <a:t>enjoy civil and political rights in a sovereign state</a:t>
            </a:r>
            <a:r>
              <a:rPr lang="en-US" b="1" dirty="0" smtClean="0">
                <a:latin typeface="Perpetua" panose="02020502060401020303" pitchFamily="18" charset="0"/>
              </a:rPr>
              <a:t>.</a:t>
            </a:r>
          </a:p>
          <a:p>
            <a:r>
              <a:rPr lang="en-US" b="1" dirty="0" smtClean="0">
                <a:latin typeface="Perpetua" panose="02020502060401020303" pitchFamily="18" charset="0"/>
              </a:rPr>
              <a:t>Citizenship </a:t>
            </a:r>
            <a:r>
              <a:rPr lang="en-US" b="1" dirty="0">
                <a:latin typeface="Perpetua" panose="02020502060401020303" pitchFamily="18" charset="0"/>
              </a:rPr>
              <a:t>within the Indian Constitution: The Constitution of India provided for Citizenship to Indians under Article 5 to 11</a:t>
            </a:r>
          </a:p>
        </p:txBody>
      </p:sp>
    </p:spTree>
    <p:extLst>
      <p:ext uri="{BB962C8B-B14F-4D97-AF65-F5344CB8AC3E}">
        <p14:creationId xmlns:p14="http://schemas.microsoft.com/office/powerpoint/2010/main" val="2088621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50628"/>
            <a:ext cx="9601196" cy="1052414"/>
          </a:xfrm>
        </p:spPr>
        <p:txBody>
          <a:bodyPr>
            <a:normAutofit/>
          </a:bodyPr>
          <a:lstStyle/>
          <a:p>
            <a:r>
              <a:rPr lang="en-US" b="1" dirty="0" smtClean="0"/>
              <a:t>INDIAN CONSTITUTION</a:t>
            </a:r>
            <a:endParaRPr lang="en-US" b="1" dirty="0"/>
          </a:p>
        </p:txBody>
      </p:sp>
      <p:sp>
        <p:nvSpPr>
          <p:cNvPr id="3" name="Content Placeholder 2"/>
          <p:cNvSpPr>
            <a:spLocks noGrp="1"/>
          </p:cNvSpPr>
          <p:nvPr>
            <p:ph idx="1"/>
          </p:nvPr>
        </p:nvSpPr>
        <p:spPr>
          <a:xfrm>
            <a:off x="1295402" y="1803041"/>
            <a:ext cx="9601196" cy="4314424"/>
          </a:xfrm>
        </p:spPr>
        <p:txBody>
          <a:bodyPr>
            <a:normAutofit fontScale="77500" lnSpcReduction="20000"/>
          </a:bodyPr>
          <a:lstStyle/>
          <a:p>
            <a:pPr marL="0" indent="0">
              <a:buNone/>
            </a:pPr>
            <a:r>
              <a:rPr lang="en-US" sz="3400" b="1" dirty="0">
                <a:latin typeface="Perpetua" panose="02020502060401020303" pitchFamily="18" charset="0"/>
              </a:rPr>
              <a:t>The Constitution of India provided for Citizenship to Indians under Articles 5 to 11. </a:t>
            </a:r>
            <a:endParaRPr lang="en-US" sz="3400" b="1" dirty="0" smtClean="0">
              <a:latin typeface="Perpetua" panose="02020502060401020303" pitchFamily="18" charset="0"/>
            </a:endParaRPr>
          </a:p>
          <a:p>
            <a:pPr marL="0" indent="0">
              <a:buNone/>
            </a:pPr>
            <a:r>
              <a:rPr lang="en-US" b="1" dirty="0" smtClean="0">
                <a:latin typeface="Perpetua" panose="02020502060401020303" pitchFamily="18" charset="0"/>
              </a:rPr>
              <a:t> </a:t>
            </a:r>
            <a:r>
              <a:rPr lang="en-US" b="1" dirty="0">
                <a:latin typeface="Perpetua" panose="02020502060401020303" pitchFamily="18" charset="0"/>
              </a:rPr>
              <a:t>1) Article 5: provides for citizenship by domicile. </a:t>
            </a:r>
            <a:endParaRPr lang="en-US" b="1" dirty="0" smtClean="0">
              <a:latin typeface="Perpetua" panose="02020502060401020303" pitchFamily="18" charset="0"/>
            </a:endParaRPr>
          </a:p>
          <a:p>
            <a:pPr marL="0" indent="0">
              <a:buNone/>
            </a:pPr>
            <a:r>
              <a:rPr lang="en-US" b="1" dirty="0" smtClean="0">
                <a:latin typeface="Perpetua" panose="02020502060401020303" pitchFamily="18" charset="0"/>
              </a:rPr>
              <a:t>2</a:t>
            </a:r>
            <a:r>
              <a:rPr lang="en-US" b="1" dirty="0">
                <a:latin typeface="Perpetua" panose="02020502060401020303" pitchFamily="18" charset="0"/>
              </a:rPr>
              <a:t>) Article 6: grants citizenship to persons who migrated from Pakistan to the present India before the commencement of the Constitution of India </a:t>
            </a:r>
            <a:endParaRPr lang="en-US" b="1" dirty="0" smtClean="0">
              <a:latin typeface="Perpetua" panose="02020502060401020303" pitchFamily="18" charset="0"/>
            </a:endParaRPr>
          </a:p>
          <a:p>
            <a:pPr marL="0" indent="0">
              <a:buNone/>
            </a:pPr>
            <a:r>
              <a:rPr lang="en-US" b="1" dirty="0" smtClean="0">
                <a:latin typeface="Perpetua" panose="02020502060401020303" pitchFamily="18" charset="0"/>
              </a:rPr>
              <a:t>3</a:t>
            </a:r>
            <a:r>
              <a:rPr lang="en-US" b="1" dirty="0">
                <a:latin typeface="Perpetua" panose="02020502060401020303" pitchFamily="18" charset="0"/>
              </a:rPr>
              <a:t>) Article 7: confers citizenship on those persons who migrated to Pakistan after announcement of Independence but later returned back to </a:t>
            </a:r>
            <a:r>
              <a:rPr lang="en-US" b="1" dirty="0" smtClean="0">
                <a:latin typeface="Perpetua" panose="02020502060401020303" pitchFamily="18" charset="0"/>
              </a:rPr>
              <a:t>India</a:t>
            </a:r>
          </a:p>
          <a:p>
            <a:pPr marL="0" indent="0">
              <a:buNone/>
            </a:pPr>
            <a:r>
              <a:rPr lang="en-US" b="1" dirty="0" smtClean="0">
                <a:latin typeface="Perpetua" panose="02020502060401020303" pitchFamily="18" charset="0"/>
              </a:rPr>
              <a:t> </a:t>
            </a:r>
            <a:r>
              <a:rPr lang="en-US" b="1" dirty="0">
                <a:latin typeface="Perpetua" panose="02020502060401020303" pitchFamily="18" charset="0"/>
              </a:rPr>
              <a:t>4) Article 8: provides for citizenship to those persons whose parents or grandparents were born in India, but are resident of </a:t>
            </a:r>
            <a:r>
              <a:rPr lang="en-US" b="1" dirty="0" smtClean="0">
                <a:latin typeface="Perpetua" panose="02020502060401020303" pitchFamily="18" charset="0"/>
              </a:rPr>
              <a:t>abroad</a:t>
            </a:r>
          </a:p>
          <a:p>
            <a:pPr marL="0" indent="0">
              <a:buNone/>
            </a:pPr>
            <a:r>
              <a:rPr lang="en-US" b="1" dirty="0" smtClean="0">
                <a:latin typeface="Perpetua" panose="02020502060401020303" pitchFamily="18" charset="0"/>
              </a:rPr>
              <a:t> </a:t>
            </a:r>
            <a:r>
              <a:rPr lang="en-US" b="1" dirty="0">
                <a:latin typeface="Perpetua" panose="02020502060401020303" pitchFamily="18" charset="0"/>
              </a:rPr>
              <a:t>5) Article 9: provides that any person who acquired the citizenship of any other country will not be entitled to the citizenship of India</a:t>
            </a:r>
            <a:r>
              <a:rPr lang="en-US" b="1" dirty="0" smtClean="0">
                <a:latin typeface="Perpetua" panose="02020502060401020303" pitchFamily="18" charset="0"/>
              </a:rPr>
              <a:t>.</a:t>
            </a:r>
          </a:p>
          <a:p>
            <a:pPr marL="0" indent="0">
              <a:buNone/>
            </a:pPr>
            <a:r>
              <a:rPr lang="en-US" b="1" dirty="0" smtClean="0">
                <a:latin typeface="Perpetua" panose="02020502060401020303" pitchFamily="18" charset="0"/>
              </a:rPr>
              <a:t> </a:t>
            </a:r>
            <a:r>
              <a:rPr lang="en-US" b="1" dirty="0">
                <a:latin typeface="Perpetua" panose="02020502060401020303" pitchFamily="18" charset="0"/>
              </a:rPr>
              <a:t>6) Article 10: states that all citizens shall continue to be citizens of India </a:t>
            </a:r>
            <a:endParaRPr lang="en-US" b="1" dirty="0" smtClean="0">
              <a:latin typeface="Perpetua" panose="02020502060401020303" pitchFamily="18" charset="0"/>
            </a:endParaRPr>
          </a:p>
          <a:p>
            <a:pPr marL="0" indent="0">
              <a:buNone/>
            </a:pPr>
            <a:r>
              <a:rPr lang="en-US" b="1" dirty="0" smtClean="0">
                <a:latin typeface="Perpetua" panose="02020502060401020303" pitchFamily="18" charset="0"/>
              </a:rPr>
              <a:t>7</a:t>
            </a:r>
            <a:r>
              <a:rPr lang="en-US" b="1" dirty="0">
                <a:latin typeface="Perpetua" panose="02020502060401020303" pitchFamily="18" charset="0"/>
              </a:rPr>
              <a:t>) Article 11: confers power on the Parliament to make rules regarding citizenship</a:t>
            </a:r>
          </a:p>
        </p:txBody>
      </p:sp>
    </p:spTree>
    <p:extLst>
      <p:ext uri="{BB962C8B-B14F-4D97-AF65-F5344CB8AC3E}">
        <p14:creationId xmlns:p14="http://schemas.microsoft.com/office/powerpoint/2010/main" val="2623651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Citizenship Amendment Act 2019</a:t>
            </a:r>
            <a:r>
              <a:rPr lang="en-US" dirty="0" smtClean="0"/>
              <a:t>?</a:t>
            </a:r>
            <a:endParaRPr lang="en-US" dirty="0"/>
          </a:p>
        </p:txBody>
      </p:sp>
      <p:sp>
        <p:nvSpPr>
          <p:cNvPr id="3" name="Content Placeholder 2"/>
          <p:cNvSpPr>
            <a:spLocks noGrp="1"/>
          </p:cNvSpPr>
          <p:nvPr>
            <p:ph idx="1"/>
          </p:nvPr>
        </p:nvSpPr>
        <p:spPr/>
        <p:txBody>
          <a:bodyPr anchor="ctr">
            <a:noAutofit/>
          </a:bodyPr>
          <a:lstStyle/>
          <a:p>
            <a:pPr marL="457200" lvl="1" indent="0" algn="just">
              <a:buNone/>
            </a:pPr>
            <a:r>
              <a:rPr lang="en-US" sz="2400" b="1" dirty="0" smtClean="0">
                <a:solidFill>
                  <a:schemeClr val="tx1"/>
                </a:solidFill>
                <a:latin typeface="Perpetua" panose="02020502060401020303" pitchFamily="18" charset="0"/>
              </a:rPr>
              <a:t>                                                The</a:t>
            </a:r>
            <a:r>
              <a:rPr lang="en-US" sz="2400" b="1" dirty="0">
                <a:solidFill>
                  <a:schemeClr val="tx1"/>
                </a:solidFill>
                <a:latin typeface="Perpetua" panose="02020502060401020303" pitchFamily="18" charset="0"/>
              </a:rPr>
              <a:t> Citizenship (Amendment) Act, 2019 was passed by the Parliament of </a:t>
            </a:r>
            <a:r>
              <a:rPr lang="en-US" sz="2400" b="1" dirty="0" smtClean="0">
                <a:solidFill>
                  <a:schemeClr val="tx1"/>
                </a:solidFill>
                <a:latin typeface="Perpetua" panose="02020502060401020303" pitchFamily="18" charset="0"/>
              </a:rPr>
              <a:t>India</a:t>
            </a:r>
            <a:r>
              <a:rPr lang="en-US" sz="2400" b="1" dirty="0">
                <a:solidFill>
                  <a:schemeClr val="tx1"/>
                </a:solidFill>
                <a:latin typeface="Perpetua" panose="02020502060401020303" pitchFamily="18" charset="0"/>
              </a:rPr>
              <a:t> on 11 December 2019. It amended the Citizenship Act, </a:t>
            </a:r>
            <a:r>
              <a:rPr lang="en-US" sz="2400" b="1" dirty="0" smtClean="0">
                <a:solidFill>
                  <a:schemeClr val="tx1"/>
                </a:solidFill>
                <a:latin typeface="Perpetua" panose="02020502060401020303" pitchFamily="18" charset="0"/>
              </a:rPr>
              <a:t>1955</a:t>
            </a:r>
            <a:r>
              <a:rPr lang="en-US" sz="2400" b="1" dirty="0">
                <a:solidFill>
                  <a:schemeClr val="tx1"/>
                </a:solidFill>
                <a:latin typeface="Perpetua" panose="02020502060401020303" pitchFamily="18" charset="0"/>
              </a:rPr>
              <a:t> by providing a pathway to Indian citizenship for refuges from Afghanistan, Bangladesh and </a:t>
            </a:r>
            <a:r>
              <a:rPr lang="en-US" sz="2400" b="1" dirty="0" smtClean="0">
                <a:solidFill>
                  <a:schemeClr val="tx1"/>
                </a:solidFill>
                <a:latin typeface="Perpetua" panose="02020502060401020303" pitchFamily="18" charset="0"/>
              </a:rPr>
              <a:t>Pakistan</a:t>
            </a:r>
            <a:r>
              <a:rPr lang="en-US" sz="2400" b="1" dirty="0">
                <a:solidFill>
                  <a:schemeClr val="tx1"/>
                </a:solidFill>
                <a:latin typeface="Perpetua" panose="02020502060401020303" pitchFamily="18" charset="0"/>
              </a:rPr>
              <a:t> </a:t>
            </a:r>
            <a:r>
              <a:rPr lang="en-US" sz="2400" b="1" dirty="0" smtClean="0">
                <a:solidFill>
                  <a:schemeClr val="tx1"/>
                </a:solidFill>
                <a:latin typeface="Perpetua" panose="02020502060401020303" pitchFamily="18" charset="0"/>
              </a:rPr>
              <a:t>who are</a:t>
            </a:r>
            <a:r>
              <a:rPr lang="en-US" sz="2400" b="1" dirty="0">
                <a:solidFill>
                  <a:schemeClr val="tx1"/>
                </a:solidFill>
                <a:latin typeface="Perpetua" panose="02020502060401020303" pitchFamily="18" charset="0"/>
              </a:rPr>
              <a:t> </a:t>
            </a:r>
            <a:r>
              <a:rPr lang="en-US" sz="2400" b="1" dirty="0" smtClean="0">
                <a:solidFill>
                  <a:schemeClr val="tx1"/>
                </a:solidFill>
                <a:latin typeface="Perpetua" panose="02020502060401020303" pitchFamily="18" charset="0"/>
              </a:rPr>
              <a:t>Hindus</a:t>
            </a:r>
            <a:r>
              <a:rPr lang="en-US" sz="2400" b="1" dirty="0">
                <a:solidFill>
                  <a:schemeClr val="tx1"/>
                </a:solidFill>
                <a:latin typeface="Perpetua" panose="02020502060401020303" pitchFamily="18" charset="0"/>
              </a:rPr>
              <a:t>, </a:t>
            </a:r>
            <a:r>
              <a:rPr lang="en-US" sz="2400" b="1" dirty="0" smtClean="0">
                <a:solidFill>
                  <a:schemeClr val="tx1"/>
                </a:solidFill>
                <a:latin typeface="Perpetua" panose="02020502060401020303" pitchFamily="18" charset="0"/>
              </a:rPr>
              <a:t>Sikhs</a:t>
            </a:r>
            <a:r>
              <a:rPr lang="en-US" sz="2400" b="1" dirty="0">
                <a:solidFill>
                  <a:schemeClr val="tx1"/>
                </a:solidFill>
                <a:latin typeface="Perpetua" panose="02020502060401020303" pitchFamily="18" charset="0"/>
              </a:rPr>
              <a:t>, Buddhists, Jains, Parsis or Christians, and arrived in India before the end of December 2014</a:t>
            </a:r>
            <a:r>
              <a:rPr lang="en-US" sz="2400" b="1" dirty="0" smtClean="0">
                <a:solidFill>
                  <a:schemeClr val="tx1"/>
                </a:solidFill>
                <a:latin typeface="Perpetua" panose="02020502060401020303" pitchFamily="18" charset="0"/>
              </a:rPr>
              <a:t>.</a:t>
            </a:r>
            <a:r>
              <a:rPr lang="en-US" sz="2400" b="1" dirty="0">
                <a:solidFill>
                  <a:schemeClr val="tx1"/>
                </a:solidFill>
                <a:latin typeface="Perpetua" panose="02020502060401020303" pitchFamily="18" charset="0"/>
              </a:rPr>
              <a:t> The law does not grant such eligibility to Muslims from those three countries</a:t>
            </a:r>
            <a:r>
              <a:rPr lang="en-US" sz="2400" b="1" dirty="0" smtClean="0">
                <a:solidFill>
                  <a:schemeClr val="tx1"/>
                </a:solidFill>
                <a:latin typeface="Perpetua" panose="02020502060401020303" pitchFamily="18" charset="0"/>
              </a:rPr>
              <a:t>,</a:t>
            </a:r>
            <a:r>
              <a:rPr lang="en-US" sz="2400" b="1" dirty="0">
                <a:solidFill>
                  <a:schemeClr val="tx1"/>
                </a:solidFill>
                <a:latin typeface="Perpetua" panose="02020502060401020303" pitchFamily="18" charset="0"/>
              </a:rPr>
              <a:t> all of which are Muslim-majority countries. The act was the first time that religion had been overtly used as a criterion for citizenship under Indian law</a:t>
            </a:r>
            <a:r>
              <a:rPr lang="en-US" sz="2400" b="1" dirty="0" smtClean="0">
                <a:solidFill>
                  <a:schemeClr val="tx1"/>
                </a:solidFill>
                <a:latin typeface="Perpetua" panose="02020502060401020303" pitchFamily="18" charset="0"/>
              </a:rPr>
              <a:t>.</a:t>
            </a:r>
            <a:endParaRPr lang="en-US" sz="2400" b="1" dirty="0">
              <a:solidFill>
                <a:schemeClr val="tx1"/>
              </a:solidFill>
              <a:latin typeface="Perpetua" panose="02020502060401020303" pitchFamily="18" charset="0"/>
            </a:endParaRPr>
          </a:p>
        </p:txBody>
      </p:sp>
    </p:spTree>
    <p:extLst>
      <p:ext uri="{BB962C8B-B14F-4D97-AF65-F5344CB8AC3E}">
        <p14:creationId xmlns:p14="http://schemas.microsoft.com/office/powerpoint/2010/main" val="303960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249" y="853344"/>
            <a:ext cx="9601196" cy="1303867"/>
          </a:xfrm>
        </p:spPr>
        <p:txBody>
          <a:bodyPr>
            <a:normAutofit fontScale="90000"/>
          </a:bodyPr>
          <a:lstStyle/>
          <a:p>
            <a:r>
              <a:rPr lang="en-US" b="1" dirty="0"/>
              <a:t>Why people are protesting </a:t>
            </a:r>
            <a:r>
              <a:rPr lang="en-US" b="1" dirty="0" smtClean="0"/>
              <a:t>against CAA?</a:t>
            </a:r>
            <a:endParaRPr lang="en-US" dirty="0"/>
          </a:p>
        </p:txBody>
      </p:sp>
      <p:sp>
        <p:nvSpPr>
          <p:cNvPr id="3" name="Content Placeholder 2"/>
          <p:cNvSpPr>
            <a:spLocks noGrp="1"/>
          </p:cNvSpPr>
          <p:nvPr>
            <p:ph idx="1"/>
          </p:nvPr>
        </p:nvSpPr>
        <p:spPr>
          <a:xfrm>
            <a:off x="1205249" y="2653048"/>
            <a:ext cx="9601196" cy="3493276"/>
          </a:xfrm>
        </p:spPr>
        <p:txBody>
          <a:bodyPr>
            <a:normAutofit fontScale="85000" lnSpcReduction="20000"/>
          </a:bodyPr>
          <a:lstStyle/>
          <a:p>
            <a:pPr marL="0" indent="0">
              <a:buNone/>
            </a:pPr>
            <a:r>
              <a:rPr lang="en-US" b="1" dirty="0" smtClean="0">
                <a:latin typeface="Perpetua" panose="02020502060401020303" pitchFamily="18" charset="0"/>
              </a:rPr>
              <a:t>There was widespread protests across the country including the national capital region and northeastern states against the CAA amendment.</a:t>
            </a:r>
          </a:p>
          <a:p>
            <a:pPr marL="0" indent="0">
              <a:buNone/>
            </a:pPr>
            <a:r>
              <a:rPr lang="en-US" b="1" dirty="0" smtClean="0">
                <a:latin typeface="Perpetua" panose="02020502060401020303" pitchFamily="18" charset="0"/>
              </a:rPr>
              <a:t>The protest in Assam and other northeastern states turned violent over fears that the move will cause a loss of their “Political rights, culture &amp; land rights” and motivate further migration from Bangladesh.</a:t>
            </a:r>
          </a:p>
          <a:p>
            <a:pPr marL="0" indent="0">
              <a:buNone/>
            </a:pPr>
            <a:r>
              <a:rPr lang="en-US" b="1" dirty="0" smtClean="0">
                <a:latin typeface="Perpetua" panose="02020502060401020303" pitchFamily="18" charset="0"/>
              </a:rPr>
              <a:t>The agitators say that new amendment in Citizenship Act discriminates against Muslims and violates the right to equality enshrined in the Constitution of the </a:t>
            </a:r>
            <a:r>
              <a:rPr lang="en-US" b="1" dirty="0">
                <a:latin typeface="Perpetua" panose="02020502060401020303" pitchFamily="18" charset="0"/>
              </a:rPr>
              <a:t>C</a:t>
            </a:r>
            <a:r>
              <a:rPr lang="en-US" b="1" dirty="0" smtClean="0">
                <a:latin typeface="Perpetua" panose="02020502060401020303" pitchFamily="18" charset="0"/>
              </a:rPr>
              <a:t>ountry.</a:t>
            </a:r>
          </a:p>
          <a:p>
            <a:pPr marL="0" indent="0">
              <a:buNone/>
            </a:pPr>
            <a:r>
              <a:rPr lang="en-US" b="1" dirty="0" smtClean="0">
                <a:latin typeface="Perpetua" panose="02020502060401020303" pitchFamily="18" charset="0"/>
              </a:rPr>
              <a:t>Sects like Shias and Ahmedis also face persecution in Muslim-Majority countries like Pakistan but are not included in the CAA.</a:t>
            </a:r>
          </a:p>
          <a:p>
            <a:pPr marL="0" indent="0">
              <a:buNone/>
            </a:pPr>
            <a:r>
              <a:rPr lang="en-US" b="1" dirty="0" smtClean="0">
                <a:latin typeface="Perpetua" panose="02020502060401020303" pitchFamily="18" charset="0"/>
              </a:rPr>
              <a:t>Questions were also raised on the exclusion of persecuted religious minorities from other region such as Tibet,Sri Lanka and Myanmar.</a:t>
            </a:r>
            <a:endParaRPr lang="en-US" b="1" dirty="0">
              <a:latin typeface="Perpetua" panose="02020502060401020303" pitchFamily="18" charset="0"/>
            </a:endParaRPr>
          </a:p>
        </p:txBody>
      </p:sp>
    </p:spTree>
    <p:extLst>
      <p:ext uri="{BB962C8B-B14F-4D97-AF65-F5344CB8AC3E}">
        <p14:creationId xmlns:p14="http://schemas.microsoft.com/office/powerpoint/2010/main" val="455926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Who will benefit from the law?</a:t>
            </a:r>
            <a:endParaRPr lang="en-US" b="1" dirty="0"/>
          </a:p>
        </p:txBody>
      </p:sp>
      <p:sp>
        <p:nvSpPr>
          <p:cNvPr id="3" name="Content Placeholder 2"/>
          <p:cNvSpPr>
            <a:spLocks noGrp="1"/>
          </p:cNvSpPr>
          <p:nvPr>
            <p:ph idx="1"/>
          </p:nvPr>
        </p:nvSpPr>
        <p:spPr>
          <a:xfrm>
            <a:off x="1028700" y="2556932"/>
            <a:ext cx="10401300" cy="3318936"/>
          </a:xfrm>
        </p:spPr>
        <p:txBody>
          <a:bodyPr/>
          <a:lstStyle/>
          <a:p>
            <a:pPr marL="0" indent="0" algn="just">
              <a:buNone/>
            </a:pPr>
            <a:r>
              <a:rPr lang="en-US" dirty="0" smtClean="0">
                <a:latin typeface="Perpetua" panose="02020502060401020303" pitchFamily="18" charset="0"/>
              </a:rPr>
              <a:t>                          </a:t>
            </a:r>
            <a:r>
              <a:rPr lang="en-US" b="1" dirty="0" smtClean="0">
                <a:latin typeface="Perpetua" panose="02020502060401020303" pitchFamily="18" charset="0"/>
              </a:rPr>
              <a:t> The Citizenship(Amendment) Act grants citizenship to  Hindus, Christians, Sikhs, Buddhist, Jains and Parsis – from Afghanistan, Pakistan and Bangladesh who had arrived in India before December 31,2014.</a:t>
            </a:r>
          </a:p>
          <a:p>
            <a:pPr marL="0" indent="0" algn="just">
              <a:buNone/>
            </a:pPr>
            <a:r>
              <a:rPr lang="en-US" b="1" dirty="0">
                <a:latin typeface="Perpetua" panose="02020502060401020303" pitchFamily="18" charset="0"/>
              </a:rPr>
              <a:t> </a:t>
            </a:r>
            <a:r>
              <a:rPr lang="en-US" b="1" dirty="0" smtClean="0">
                <a:latin typeface="Perpetua" panose="02020502060401020303" pitchFamily="18" charset="0"/>
              </a:rPr>
              <a:t>                          The legislation applies to those who were “forced or compelled to seek shelter in India due to persecution on the ground of </a:t>
            </a:r>
            <a:r>
              <a:rPr lang="en-US" b="1" dirty="0" err="1" smtClean="0">
                <a:latin typeface="Perpetua" panose="02020502060401020303" pitchFamily="18" charset="0"/>
              </a:rPr>
              <a:t>religion.It</a:t>
            </a:r>
            <a:r>
              <a:rPr lang="en-US" b="1" dirty="0" smtClean="0">
                <a:latin typeface="Perpetua" panose="02020502060401020303" pitchFamily="18" charset="0"/>
              </a:rPr>
              <a:t> aims to protect such people from proceedings of illegal migration from the </a:t>
            </a:r>
            <a:r>
              <a:rPr lang="en-US" b="1" dirty="0" err="1" smtClean="0">
                <a:latin typeface="Perpetua" panose="02020502060401020303" pitchFamily="18" charset="0"/>
              </a:rPr>
              <a:t>neighbouring</a:t>
            </a:r>
            <a:r>
              <a:rPr lang="en-US" b="1" dirty="0" smtClean="0">
                <a:latin typeface="Perpetua" panose="02020502060401020303" pitchFamily="18" charset="0"/>
              </a:rPr>
              <a:t> countries</a:t>
            </a:r>
            <a:endParaRPr lang="en-US" b="1" dirty="0">
              <a:latin typeface="Perpetua" panose="02020502060401020303" pitchFamily="18" charset="0"/>
            </a:endParaRPr>
          </a:p>
        </p:txBody>
      </p:sp>
    </p:spTree>
    <p:extLst>
      <p:ext uri="{BB962C8B-B14F-4D97-AF65-F5344CB8AC3E}">
        <p14:creationId xmlns:p14="http://schemas.microsoft.com/office/powerpoint/2010/main" val="2945661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makes Citizenship Act controversial?</a:t>
            </a:r>
            <a:endParaRPr lang="en-US" b="1" dirty="0"/>
          </a:p>
        </p:txBody>
      </p:sp>
      <p:sp>
        <p:nvSpPr>
          <p:cNvPr id="3" name="Content Placeholder 2"/>
          <p:cNvSpPr>
            <a:spLocks noGrp="1"/>
          </p:cNvSpPr>
          <p:nvPr>
            <p:ph idx="1"/>
          </p:nvPr>
        </p:nvSpPr>
        <p:spPr/>
        <p:txBody>
          <a:bodyPr/>
          <a:lstStyle/>
          <a:p>
            <a:pPr marL="0" indent="0">
              <a:buNone/>
            </a:pPr>
            <a:r>
              <a:rPr lang="en-US" b="1" dirty="0" smtClean="0">
                <a:latin typeface="Perpetua" panose="02020502060401020303" pitchFamily="18" charset="0"/>
              </a:rPr>
              <a:t>There are two distinct rallying points of protests against the Act. In the northeast, the protest is against the Act’s implementation in their areas. Most of them fear that if implemented ,the Act will cause a rush of immigrants that may alter their demographic and linguistic and cultural uniqueness. In the rest of India, like in Kerala, West Bengal and in Delhi, people are protesting against the exclusion of Muslims, alleging it to be against the ethos of the Constitution as it makes religion a criterion for granting India citizenship to immigrants.</a:t>
            </a:r>
            <a:endParaRPr lang="en-US" b="1" dirty="0">
              <a:latin typeface="Perpetua" panose="02020502060401020303" pitchFamily="18" charset="0"/>
            </a:endParaRPr>
          </a:p>
        </p:txBody>
      </p:sp>
    </p:spTree>
    <p:extLst>
      <p:ext uri="{BB962C8B-B14F-4D97-AF65-F5344CB8AC3E}">
        <p14:creationId xmlns:p14="http://schemas.microsoft.com/office/powerpoint/2010/main" val="3823954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Inferences made from the Twitter Analysis on #caa</a:t>
            </a:r>
            <a:endParaRPr lang="en-US" b="1" dirty="0"/>
          </a:p>
        </p:txBody>
      </p:sp>
      <p:sp>
        <p:nvSpPr>
          <p:cNvPr id="3" name="Content Placeholder 2"/>
          <p:cNvSpPr>
            <a:spLocks noGrp="1"/>
          </p:cNvSpPr>
          <p:nvPr>
            <p:ph idx="1"/>
          </p:nvPr>
        </p:nvSpPr>
        <p:spPr/>
        <p:txBody>
          <a:bodyPr>
            <a:normAutofit fontScale="92500"/>
          </a:bodyPr>
          <a:lstStyle/>
          <a:p>
            <a:r>
              <a:rPr lang="en-US" b="1" dirty="0">
                <a:latin typeface="Perpetua" panose="02020502060401020303" pitchFamily="18" charset="0"/>
              </a:rPr>
              <a:t>1.'#caa' is the popular hashtag on twitter about citizenship amendment act</a:t>
            </a:r>
          </a:p>
          <a:p>
            <a:r>
              <a:rPr lang="en-US" b="1" dirty="0">
                <a:latin typeface="Perpetua" panose="02020502060401020303" pitchFamily="18" charset="0"/>
              </a:rPr>
              <a:t>2</a:t>
            </a:r>
            <a:r>
              <a:rPr lang="en-US" b="1" dirty="0" smtClean="0">
                <a:latin typeface="Perpetua" panose="02020502060401020303" pitchFamily="18" charset="0"/>
              </a:rPr>
              <a:t>.</a:t>
            </a:r>
            <a:r>
              <a:rPr lang="en-US" b="1" dirty="0">
                <a:latin typeface="Perpetua" panose="02020502060401020303" pitchFamily="18" charset="0"/>
              </a:rPr>
              <a:t> These are the words with high </a:t>
            </a:r>
            <a:r>
              <a:rPr lang="en-US" b="1" dirty="0" smtClean="0">
                <a:latin typeface="Perpetua" panose="02020502060401020303" pitchFamily="18" charset="0"/>
              </a:rPr>
              <a:t>frequency count:</a:t>
            </a:r>
          </a:p>
          <a:p>
            <a:pPr marL="0" indent="0">
              <a:buNone/>
            </a:pPr>
            <a:r>
              <a:rPr lang="en-US" b="1" dirty="0" smtClean="0">
                <a:latin typeface="Perpetua" panose="02020502060401020303" pitchFamily="18" charset="0"/>
              </a:rPr>
              <a:t>            '</a:t>
            </a:r>
            <a:r>
              <a:rPr lang="en-US" b="1" dirty="0" err="1" smtClean="0">
                <a:latin typeface="Perpetua" panose="02020502060401020303" pitchFamily="18" charset="0"/>
              </a:rPr>
              <a:t>rt,telecom,destroy,towers,kanchangupta</a:t>
            </a:r>
            <a:r>
              <a:rPr lang="en-US" b="1" dirty="0">
                <a:latin typeface="Perpetua" panose="02020502060401020303" pitchFamily="18" charset="0"/>
              </a:rPr>
              <a:t>'</a:t>
            </a:r>
            <a:endParaRPr lang="en-US" b="1" dirty="0" smtClean="0">
              <a:latin typeface="Perpetua" panose="02020502060401020303" pitchFamily="18" charset="0"/>
            </a:endParaRPr>
          </a:p>
          <a:p>
            <a:pPr marL="0" indent="0">
              <a:buNone/>
            </a:pPr>
            <a:r>
              <a:rPr lang="en-US" b="1" dirty="0" smtClean="0">
                <a:latin typeface="Perpetua" panose="02020502060401020303" pitchFamily="18" charset="0"/>
              </a:rPr>
              <a:t>From </a:t>
            </a:r>
            <a:r>
              <a:rPr lang="en-US" b="1" dirty="0">
                <a:latin typeface="Perpetua" panose="02020502060401020303" pitchFamily="18" charset="0"/>
              </a:rPr>
              <a:t>unigram DTM by the frequency of </a:t>
            </a:r>
            <a:r>
              <a:rPr lang="en-US" b="1" dirty="0" smtClean="0">
                <a:latin typeface="Perpetua" panose="02020502060401020303" pitchFamily="18" charset="0"/>
              </a:rPr>
              <a:t>words, just </a:t>
            </a:r>
            <a:r>
              <a:rPr lang="en-US" b="1" dirty="0">
                <a:latin typeface="Perpetua" panose="02020502060401020303" pitchFamily="18" charset="0"/>
              </a:rPr>
              <a:t>made a conclusion that people are talking about telecom ,towers or some thing that is destroyed</a:t>
            </a:r>
            <a:r>
              <a:rPr lang="en-US" b="1" dirty="0" smtClean="0">
                <a:latin typeface="Perpetua" panose="02020502060401020303" pitchFamily="18" charset="0"/>
              </a:rPr>
              <a:t>.</a:t>
            </a:r>
          </a:p>
          <a:p>
            <a:pPr marL="0" indent="0">
              <a:buNone/>
            </a:pPr>
            <a:r>
              <a:rPr lang="en-US" b="1" dirty="0" smtClean="0">
                <a:latin typeface="Perpetua" panose="02020502060401020303" pitchFamily="18" charset="0"/>
              </a:rPr>
              <a:t>But </a:t>
            </a:r>
            <a:r>
              <a:rPr lang="en-US" b="1" dirty="0">
                <a:latin typeface="Perpetua" panose="02020502060401020303" pitchFamily="18" charset="0"/>
              </a:rPr>
              <a:t>we cannot relate the </a:t>
            </a:r>
            <a:r>
              <a:rPr lang="en-US" b="1" dirty="0" smtClean="0">
                <a:latin typeface="Perpetua" panose="02020502060401020303" pitchFamily="18" charset="0"/>
              </a:rPr>
              <a:t>words or get properly relate the matter what people are talking about.</a:t>
            </a:r>
            <a:endParaRPr lang="en-US" b="1" dirty="0">
              <a:latin typeface="Perpetua" panose="02020502060401020303" pitchFamily="18" charset="0"/>
            </a:endParaRPr>
          </a:p>
          <a:p>
            <a:endParaRPr lang="en-US" dirty="0"/>
          </a:p>
        </p:txBody>
      </p:sp>
    </p:spTree>
    <p:extLst>
      <p:ext uri="{BB962C8B-B14F-4D97-AF65-F5344CB8AC3E}">
        <p14:creationId xmlns:p14="http://schemas.microsoft.com/office/powerpoint/2010/main" val="217211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372675" y="1571223"/>
            <a:ext cx="9601196" cy="4327301"/>
          </a:xfrm>
        </p:spPr>
        <p:txBody>
          <a:bodyPr>
            <a:normAutofit/>
          </a:bodyPr>
          <a:lstStyle/>
          <a:p>
            <a:pPr marL="0" indent="0">
              <a:buNone/>
            </a:pPr>
            <a:r>
              <a:rPr lang="en-US" sz="2800" b="1" dirty="0" smtClean="0"/>
              <a:t>3.These </a:t>
            </a:r>
            <a:r>
              <a:rPr lang="en-US" sz="2800" b="1" dirty="0"/>
              <a:t>are the words with high Tf-Idf </a:t>
            </a:r>
            <a:r>
              <a:rPr lang="en-US" sz="2800" b="1" dirty="0" smtClean="0"/>
              <a:t>score:</a:t>
            </a:r>
          </a:p>
          <a:p>
            <a:pPr marL="0" indent="0">
              <a:buNone/>
            </a:pPr>
            <a:endParaRPr lang="en-US" dirty="0"/>
          </a:p>
          <a:p>
            <a:pPr marL="0" indent="0">
              <a:buNone/>
            </a:pPr>
            <a:r>
              <a:rPr lang="en-US" b="1" dirty="0" smtClean="0">
                <a:latin typeface="Perpetua" panose="02020502060401020303" pitchFamily="18" charset="0"/>
              </a:rPr>
              <a:t>        'destroy </a:t>
            </a:r>
            <a:r>
              <a:rPr lang="en-US" b="1" dirty="0">
                <a:latin typeface="Perpetua" panose="02020502060401020303" pitchFamily="18" charset="0"/>
              </a:rPr>
              <a:t>telecom</a:t>
            </a:r>
            <a:r>
              <a:rPr lang="en-US" b="1" dirty="0" smtClean="0">
                <a:latin typeface="Perpetua" panose="02020502060401020303" pitchFamily="18" charset="0"/>
              </a:rPr>
              <a:t>, telecom </a:t>
            </a:r>
            <a:r>
              <a:rPr lang="en-US" b="1" dirty="0">
                <a:latin typeface="Perpetua" panose="02020502060401020303" pitchFamily="18" charset="0"/>
              </a:rPr>
              <a:t>towers</a:t>
            </a:r>
            <a:r>
              <a:rPr lang="en-US" b="1" dirty="0" smtClean="0">
                <a:latin typeface="Perpetua" panose="02020502060401020303" pitchFamily="18" charset="0"/>
              </a:rPr>
              <a:t>, rt </a:t>
            </a:r>
            <a:r>
              <a:rPr lang="en-US" b="1" dirty="0">
                <a:latin typeface="Perpetua" panose="02020502060401020303" pitchFamily="18" charset="0"/>
              </a:rPr>
              <a:t>kanchangupta</a:t>
            </a:r>
            <a:r>
              <a:rPr lang="en-US" b="1" dirty="0" smtClean="0">
                <a:latin typeface="Perpetua" panose="02020502060401020303" pitchFamily="18" charset="0"/>
              </a:rPr>
              <a:t>, caa </a:t>
            </a:r>
            <a:r>
              <a:rPr lang="en-US" b="1" dirty="0">
                <a:latin typeface="Perpetua" panose="02020502060401020303" pitchFamily="18" charset="0"/>
              </a:rPr>
              <a:t>nothing</a:t>
            </a:r>
            <a:r>
              <a:rPr lang="en-US" b="1" dirty="0" smtClean="0">
                <a:latin typeface="Perpetua" panose="02020502060401020303" pitchFamily="18" charset="0"/>
              </a:rPr>
              <a:t>, </a:t>
            </a:r>
            <a:endParaRPr lang="en-US" b="1" dirty="0">
              <a:latin typeface="Perpetua" panose="02020502060401020303" pitchFamily="18" charset="0"/>
            </a:endParaRPr>
          </a:p>
          <a:p>
            <a:pPr marL="0" indent="0">
              <a:buNone/>
            </a:pPr>
            <a:r>
              <a:rPr lang="en-US" b="1" dirty="0" smtClean="0">
                <a:latin typeface="Perpetua" panose="02020502060401020303" pitchFamily="18" charset="0"/>
              </a:rPr>
              <a:t>             </a:t>
            </a:r>
            <a:r>
              <a:rPr lang="en-US" b="1" dirty="0">
                <a:latin typeface="Perpetua" panose="02020502060401020303" pitchFamily="18" charset="0"/>
              </a:rPr>
              <a:t>law nytimes</a:t>
            </a:r>
            <a:r>
              <a:rPr lang="en-US" b="1" dirty="0" smtClean="0">
                <a:latin typeface="Perpetua" panose="02020502060401020303" pitchFamily="18" charset="0"/>
              </a:rPr>
              <a:t>,  nytimes </a:t>
            </a:r>
            <a:r>
              <a:rPr lang="en-US" b="1" dirty="0">
                <a:latin typeface="Perpetua" panose="02020502060401020303" pitchFamily="18" charset="0"/>
              </a:rPr>
              <a:t>caa</a:t>
            </a:r>
            <a:r>
              <a:rPr lang="en-US" b="1" dirty="0" smtClean="0">
                <a:latin typeface="Perpetua" panose="02020502060401020303" pitchFamily="18" charset="0"/>
              </a:rPr>
              <a:t>'</a:t>
            </a:r>
          </a:p>
          <a:p>
            <a:r>
              <a:rPr lang="en-US" b="1" dirty="0" smtClean="0">
                <a:latin typeface="Perpetua" panose="02020502060401020303" pitchFamily="18" charset="0"/>
              </a:rPr>
              <a:t>From </a:t>
            </a:r>
            <a:r>
              <a:rPr lang="en-US" b="1" dirty="0">
                <a:latin typeface="Perpetua" panose="02020502060401020303" pitchFamily="18" charset="0"/>
              </a:rPr>
              <a:t>Bigram DTM after sorting on </a:t>
            </a:r>
            <a:r>
              <a:rPr lang="en-US" b="1" dirty="0" err="1">
                <a:latin typeface="Perpetua" panose="02020502060401020303" pitchFamily="18" charset="0"/>
              </a:rPr>
              <a:t>Tf</a:t>
            </a:r>
            <a:r>
              <a:rPr lang="en-US" b="1" dirty="0">
                <a:latin typeface="Perpetua" panose="02020502060401020303" pitchFamily="18" charset="0"/>
              </a:rPr>
              <a:t> - idf </a:t>
            </a:r>
            <a:r>
              <a:rPr lang="en-US" b="1" dirty="0" smtClean="0">
                <a:latin typeface="Perpetua" panose="02020502060401020303" pitchFamily="18" charset="0"/>
              </a:rPr>
              <a:t>score, its </a:t>
            </a:r>
            <a:r>
              <a:rPr lang="en-US" b="1" dirty="0">
                <a:latin typeface="Perpetua" panose="02020502060401020303" pitchFamily="18" charset="0"/>
              </a:rPr>
              <a:t>clear that people are talking about the protects made against </a:t>
            </a:r>
            <a:r>
              <a:rPr lang="en-US" b="1" dirty="0" smtClean="0">
                <a:latin typeface="Perpetua" panose="02020502060401020303" pitchFamily="18" charset="0"/>
              </a:rPr>
              <a:t>CAA. They </a:t>
            </a:r>
            <a:r>
              <a:rPr lang="en-US" b="1" dirty="0">
                <a:latin typeface="Perpetua" panose="02020502060401020303" pitchFamily="18" charset="0"/>
              </a:rPr>
              <a:t>destroyed telecom as a part of </a:t>
            </a:r>
            <a:r>
              <a:rPr lang="en-US" b="1" dirty="0" smtClean="0">
                <a:latin typeface="Perpetua" panose="02020502060401020303" pitchFamily="18" charset="0"/>
              </a:rPr>
              <a:t>protests. Moreover </a:t>
            </a:r>
            <a:r>
              <a:rPr lang="en-US" b="1" dirty="0">
                <a:latin typeface="Perpetua" panose="02020502060401020303" pitchFamily="18" charset="0"/>
              </a:rPr>
              <a:t>discussing about CAA</a:t>
            </a:r>
          </a:p>
          <a:p>
            <a:r>
              <a:rPr lang="en-US" b="1" dirty="0">
                <a:latin typeface="Perpetua" panose="02020502060401020303" pitchFamily="18" charset="0"/>
              </a:rPr>
              <a:t>Bigram DTM with TF-IDF score is giving us more idea than B</a:t>
            </a:r>
            <a:r>
              <a:rPr lang="en-US" b="1" dirty="0" smtClean="0">
                <a:latin typeface="Perpetua" panose="02020502060401020303" pitchFamily="18" charset="0"/>
              </a:rPr>
              <a:t>igram </a:t>
            </a:r>
            <a:r>
              <a:rPr lang="en-US" b="1" dirty="0">
                <a:latin typeface="Perpetua" panose="02020502060401020303" pitchFamily="18" charset="0"/>
              </a:rPr>
              <a:t>DTM with frequency count</a:t>
            </a:r>
          </a:p>
        </p:txBody>
      </p:sp>
    </p:spTree>
    <p:extLst>
      <p:ext uri="{BB962C8B-B14F-4D97-AF65-F5344CB8AC3E}">
        <p14:creationId xmlns:p14="http://schemas.microsoft.com/office/powerpoint/2010/main" val="172466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501</TotalTime>
  <Words>924</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Garamond</vt:lpstr>
      <vt:lpstr>Perpetua</vt:lpstr>
      <vt:lpstr>Wingdings</vt:lpstr>
      <vt:lpstr>Organic</vt:lpstr>
      <vt:lpstr>CITIZENSHIP AMENDMENT ACT 2019</vt:lpstr>
      <vt:lpstr>INTRODUCTION</vt:lpstr>
      <vt:lpstr>INDIAN CONSTITUTION</vt:lpstr>
      <vt:lpstr>What is Citizenship Amendment Act 2019?</vt:lpstr>
      <vt:lpstr>Why people are protesting against CAA?</vt:lpstr>
      <vt:lpstr>Who will benefit from the law?</vt:lpstr>
      <vt:lpstr>What makes Citizenship Act controversial?</vt:lpstr>
      <vt:lpstr>Inferences made from the Twitter Analysis on #caa</vt:lpstr>
      <vt:lpstr>PowerPoint Presentation</vt:lpstr>
      <vt:lpstr>4.Peoples attitude towards CAA is 'Negative' </vt:lpstr>
      <vt:lpstr>5.Top 5 user having High positive attitude towards CAA:</vt:lpstr>
      <vt:lpstr>6.Top 5 user having High Negative attitude towards CAA:</vt:lpstr>
      <vt:lpstr>7.Top 5 Location having High positive attitude towards CAA:</vt:lpstr>
      <vt:lpstr>8.Top 5 Location having High Negative attitude towards CAA:</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CITIZENSHIP AMENDMENT ACT 2019</dc:title>
  <dc:creator>MEGHA M</dc:creator>
  <cp:lastModifiedBy>971509967895</cp:lastModifiedBy>
  <cp:revision>30</cp:revision>
  <dcterms:created xsi:type="dcterms:W3CDTF">2020-12-26T11:46:12Z</dcterms:created>
  <dcterms:modified xsi:type="dcterms:W3CDTF">2021-03-26T08:44:27Z</dcterms:modified>
</cp:coreProperties>
</file>