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0B8AC-3C32-4D16-8982-840EB9DDE77F}" type="datetimeFigureOut">
              <a:rPr lang="en-US" smtClean="0"/>
              <a:t>5/11/2020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4629EE-5867-419B-ACDA-E322ACB48D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44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0B8AC-3C32-4D16-8982-840EB9DDE77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629EE-5867-419B-ACDA-E322ACB48D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8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0B8AC-3C32-4D16-8982-840EB9DDE77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629EE-5867-419B-ACDA-E322ACB48D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7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0B8AC-3C32-4D16-8982-840EB9DDE77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629EE-5867-419B-ACDA-E322ACB48D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26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0B8AC-3C32-4D16-8982-840EB9DDE77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629EE-5867-419B-ACDA-E322ACB48D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68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70B8AC-3C32-4D16-8982-840EB9DDE77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629EE-5867-419B-ACDA-E322ACB48D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348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70B8AC-3C32-4D16-8982-840EB9DDE77F}"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629EE-5867-419B-ACDA-E322ACB48D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47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70B8AC-3C32-4D16-8982-840EB9DDE77F}"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4629EE-5867-419B-ACDA-E322ACB48D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147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0B8AC-3C32-4D16-8982-840EB9DDE77F}"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629EE-5867-419B-ACDA-E322ACB48D32}" type="slidenum">
              <a:rPr lang="en-US" smtClean="0"/>
              <a:t>‹#›</a:t>
            </a:fld>
            <a:endParaRPr lang="en-US"/>
          </a:p>
        </p:txBody>
      </p:sp>
    </p:spTree>
    <p:extLst>
      <p:ext uri="{BB962C8B-B14F-4D97-AF65-F5344CB8AC3E}">
        <p14:creationId xmlns:p14="http://schemas.microsoft.com/office/powerpoint/2010/main" val="145686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70B8AC-3C32-4D16-8982-840EB9DDE77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629EE-5867-419B-ACDA-E322ACB48D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58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270B8AC-3C32-4D16-8982-840EB9DDE77F}" type="datetimeFigureOut">
              <a:rPr lang="en-US" smtClean="0"/>
              <a:t>5/11/2020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4629EE-5867-419B-ACDA-E322ACB48D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59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270B8AC-3C32-4D16-8982-840EB9DDE77F}" type="datetimeFigureOut">
              <a:rPr lang="en-US" smtClean="0"/>
              <a:t>5/11/2020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4629EE-5867-419B-ACDA-E322ACB48D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7741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6F4798-464C-4F25-8235-45DA0FE54FBD}"/>
              </a:ext>
            </a:extLst>
          </p:cNvPr>
          <p:cNvSpPr>
            <a:spLocks noGrp="1"/>
          </p:cNvSpPr>
          <p:nvPr>
            <p:ph type="title"/>
          </p:nvPr>
        </p:nvSpPr>
        <p:spPr>
          <a:xfrm>
            <a:off x="677334" y="609600"/>
            <a:ext cx="11162732" cy="5273040"/>
          </a:xfrm>
        </p:spPr>
        <p:txBody>
          <a:bodyPr>
            <a:normAutofit fontScale="90000"/>
          </a:bodyPr>
          <a:lstStyle/>
          <a:p>
            <a:pPr algn="ctr"/>
            <a:br>
              <a:rPr lang="en-US" dirty="0"/>
            </a:br>
            <a:r>
              <a:rPr lang="en-US" dirty="0"/>
              <a:t>Coursera Capstone Project</a:t>
            </a:r>
            <a:br>
              <a:rPr lang="en-US" dirty="0"/>
            </a:br>
            <a:br>
              <a:rPr lang="en-US" dirty="0"/>
            </a:br>
            <a:br>
              <a:rPr lang="en-US" dirty="0"/>
            </a:br>
            <a:br>
              <a:rPr lang="en-US" dirty="0"/>
            </a:br>
            <a:br>
              <a:rPr lang="en-US" dirty="0"/>
            </a:br>
            <a:r>
              <a:rPr lang="en-US" dirty="0"/>
              <a:t>Famous Food Places </a:t>
            </a:r>
            <a:r>
              <a:rPr lang="en-US"/>
              <a:t>In NEW Delhi</a:t>
            </a:r>
            <a:br>
              <a:rPr lang="en-US" dirty="0"/>
            </a:br>
            <a:br>
              <a:rPr lang="en-US" dirty="0"/>
            </a:br>
            <a:br>
              <a:rPr lang="en-US" dirty="0"/>
            </a:br>
            <a:r>
              <a:rPr lang="en-US" dirty="0"/>
              <a:t>By:-Megha Dua</a:t>
            </a:r>
            <a:br>
              <a:rPr lang="en-US" dirty="0"/>
            </a:br>
            <a:br>
              <a:rPr lang="en-US" dirty="0"/>
            </a:br>
            <a:br>
              <a:rPr lang="en-US" dirty="0"/>
            </a:br>
            <a:endParaRPr lang="en-US" dirty="0"/>
          </a:p>
        </p:txBody>
      </p:sp>
    </p:spTree>
    <p:extLst>
      <p:ext uri="{BB962C8B-B14F-4D97-AF65-F5344CB8AC3E}">
        <p14:creationId xmlns:p14="http://schemas.microsoft.com/office/powerpoint/2010/main" val="391773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013E-4504-4536-B424-D26736259F29}"/>
              </a:ext>
            </a:extLst>
          </p:cNvPr>
          <p:cNvSpPr>
            <a:spLocks noGrp="1"/>
          </p:cNvSpPr>
          <p:nvPr>
            <p:ph type="title"/>
          </p:nvPr>
        </p:nvSpPr>
        <p:spPr>
          <a:xfrm>
            <a:off x="677334" y="609600"/>
            <a:ext cx="10502856" cy="868680"/>
          </a:xfrm>
        </p:spPr>
        <p:txBody>
          <a:bodyPr>
            <a:normAutofit fontScale="90000"/>
          </a:bodyPr>
          <a:lstStyle/>
          <a:p>
            <a:pPr algn="ctr"/>
            <a:r>
              <a:rPr lang="en-US" dirty="0"/>
              <a:t>Business Problem</a:t>
            </a:r>
            <a:br>
              <a:rPr lang="en-US" dirty="0"/>
            </a:br>
            <a:br>
              <a:rPr lang="en-US" dirty="0"/>
            </a:br>
            <a:endParaRPr lang="en-US" dirty="0"/>
          </a:p>
        </p:txBody>
      </p:sp>
      <p:sp>
        <p:nvSpPr>
          <p:cNvPr id="3" name="Content Placeholder 2">
            <a:extLst>
              <a:ext uri="{FF2B5EF4-FFF2-40B4-BE49-F238E27FC236}">
                <a16:creationId xmlns:a16="http://schemas.microsoft.com/office/drawing/2014/main" id="{85BBDCE3-9927-4AD3-9944-DECA78952C09}"/>
              </a:ext>
            </a:extLst>
          </p:cNvPr>
          <p:cNvSpPr>
            <a:spLocks noGrp="1"/>
          </p:cNvSpPr>
          <p:nvPr>
            <p:ph idx="1"/>
          </p:nvPr>
        </p:nvSpPr>
        <p:spPr/>
        <p:txBody>
          <a:bodyPr/>
          <a:lstStyle/>
          <a:p>
            <a:r>
              <a:rPr lang="en-US" dirty="0"/>
              <a:t>Delhi is composed of number of food places which attracts foodies from the world. There are many venues (like cafes, restaurants, etc.) which can be explored and attracts foodies from the world.</a:t>
            </a:r>
          </a:p>
          <a:p>
            <a:r>
              <a:rPr lang="en-US" dirty="0"/>
              <a:t> This project involves data from both the Foursquare API and the Zomato API to fetch complete information of various places.</a:t>
            </a:r>
          </a:p>
          <a:p>
            <a:r>
              <a:rPr lang="en-US" dirty="0"/>
              <a:t>A map of the venues will be plotted to highlight their location, and information about these places. </a:t>
            </a:r>
          </a:p>
          <a:p>
            <a:r>
              <a:rPr lang="en-US" dirty="0"/>
              <a:t>Such plots assimilate plentiful data as their shaded portraits and area on the guide. </a:t>
            </a:r>
          </a:p>
          <a:p>
            <a:endParaRPr lang="en-US" dirty="0"/>
          </a:p>
        </p:txBody>
      </p:sp>
    </p:spTree>
    <p:extLst>
      <p:ext uri="{BB962C8B-B14F-4D97-AF65-F5344CB8AC3E}">
        <p14:creationId xmlns:p14="http://schemas.microsoft.com/office/powerpoint/2010/main" val="406850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6016-FC33-485A-A388-80AECED6AD99}"/>
              </a:ext>
            </a:extLst>
          </p:cNvPr>
          <p:cNvSpPr>
            <a:spLocks noGrp="1"/>
          </p:cNvSpPr>
          <p:nvPr>
            <p:ph type="title"/>
          </p:nvPr>
        </p:nvSpPr>
        <p:spPr/>
        <p:txBody>
          <a:bodyPr/>
          <a:lstStyle/>
          <a:p>
            <a:pPr algn="ctr"/>
            <a:r>
              <a:rPr lang="en-US" dirty="0"/>
              <a:t>Data </a:t>
            </a:r>
          </a:p>
        </p:txBody>
      </p:sp>
      <p:sp>
        <p:nvSpPr>
          <p:cNvPr id="3" name="Content Placeholder 2">
            <a:extLst>
              <a:ext uri="{FF2B5EF4-FFF2-40B4-BE49-F238E27FC236}">
                <a16:creationId xmlns:a16="http://schemas.microsoft.com/office/drawing/2014/main" id="{2416E080-ABB2-466C-A66C-B58E63865968}"/>
              </a:ext>
            </a:extLst>
          </p:cNvPr>
          <p:cNvSpPr>
            <a:spLocks noGrp="1"/>
          </p:cNvSpPr>
          <p:nvPr>
            <p:ph idx="1"/>
          </p:nvPr>
        </p:nvSpPr>
        <p:spPr/>
        <p:txBody>
          <a:bodyPr>
            <a:normAutofit fontScale="85000" lnSpcReduction="20000"/>
          </a:bodyPr>
          <a:lstStyle/>
          <a:p>
            <a:r>
              <a:rPr lang="en-US" dirty="0"/>
              <a:t>Data Required</a:t>
            </a:r>
          </a:p>
          <a:p>
            <a:pPr>
              <a:buFont typeface="Wingdings" panose="05000000000000000000" pitchFamily="2" charset="2"/>
              <a:buChar char="q"/>
            </a:pPr>
            <a:r>
              <a:rPr lang="en-US" dirty="0"/>
              <a:t>List of Localities and cities in Delhi</a:t>
            </a:r>
          </a:p>
          <a:p>
            <a:pPr>
              <a:buFont typeface="Wingdings" panose="05000000000000000000" pitchFamily="2" charset="2"/>
              <a:buChar char="q"/>
            </a:pPr>
            <a:r>
              <a:rPr lang="en-US" dirty="0"/>
              <a:t>Latitude and Longitude coordinates of the Locality</a:t>
            </a:r>
          </a:p>
          <a:p>
            <a:pPr>
              <a:buFont typeface="Wingdings" panose="05000000000000000000" pitchFamily="2" charset="2"/>
              <a:buChar char="q"/>
            </a:pPr>
            <a:r>
              <a:rPr lang="en-US" dirty="0"/>
              <a:t>Restaurant Data, related to different cuisines</a:t>
            </a:r>
          </a:p>
          <a:p>
            <a:endParaRPr lang="en-US" dirty="0"/>
          </a:p>
          <a:p>
            <a:r>
              <a:rPr lang="en-US" dirty="0"/>
              <a:t>Source of Data </a:t>
            </a:r>
          </a:p>
          <a:p>
            <a:pPr>
              <a:buFont typeface="Wingdings" panose="05000000000000000000" pitchFamily="2" charset="2"/>
              <a:buChar char="q"/>
            </a:pPr>
            <a:r>
              <a:rPr lang="en-US" dirty="0"/>
              <a:t>Wikipedia page for Locality and Aggregate ratings of the Cuisines</a:t>
            </a:r>
          </a:p>
          <a:p>
            <a:pPr>
              <a:buFont typeface="Wingdings" panose="05000000000000000000" pitchFamily="2" charset="2"/>
              <a:buChar char="q"/>
            </a:pPr>
            <a:r>
              <a:rPr lang="en-US" dirty="0"/>
              <a:t>Geocoder package for Latitude and Longitude Coordinates</a:t>
            </a:r>
          </a:p>
          <a:p>
            <a:pPr>
              <a:buFont typeface="Wingdings" panose="05000000000000000000" pitchFamily="2" charset="2"/>
              <a:buChar char="q"/>
            </a:pPr>
            <a:r>
              <a:rPr lang="en-US" dirty="0"/>
              <a:t>Foursquare API for Restaurant data</a:t>
            </a:r>
          </a:p>
          <a:p>
            <a:endParaRPr lang="en-US" dirty="0"/>
          </a:p>
        </p:txBody>
      </p:sp>
    </p:spTree>
    <p:extLst>
      <p:ext uri="{BB962C8B-B14F-4D97-AF65-F5344CB8AC3E}">
        <p14:creationId xmlns:p14="http://schemas.microsoft.com/office/powerpoint/2010/main" val="99363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CEF3-C43A-4BDC-A33F-BF90A71E1A59}"/>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CAA1A488-B022-49EB-BB76-B0E0CC4D3CC7}"/>
              </a:ext>
            </a:extLst>
          </p:cNvPr>
          <p:cNvSpPr>
            <a:spLocks noGrp="1"/>
          </p:cNvSpPr>
          <p:nvPr>
            <p:ph idx="1"/>
          </p:nvPr>
        </p:nvSpPr>
        <p:spPr/>
        <p:txBody>
          <a:bodyPr>
            <a:normAutofit fontScale="92500" lnSpcReduction="10000"/>
          </a:bodyPr>
          <a:lstStyle/>
          <a:p>
            <a:r>
              <a:rPr lang="en-US" dirty="0"/>
              <a:t>Web Scraping Wikipedia page for Localities list</a:t>
            </a:r>
          </a:p>
          <a:p>
            <a:r>
              <a:rPr lang="en-US" dirty="0"/>
              <a:t>Get latitude and Longitude Coordinates using Geocoder</a:t>
            </a:r>
          </a:p>
          <a:p>
            <a:r>
              <a:rPr lang="en-US" dirty="0"/>
              <a:t>Use foursquare API to get restaurant data</a:t>
            </a:r>
          </a:p>
          <a:p>
            <a:r>
              <a:rPr lang="en-US" dirty="0"/>
              <a:t>Group data by locality and taking the mean of the frequency of occurrence  of each Cuisine  category</a:t>
            </a:r>
          </a:p>
          <a:p>
            <a:r>
              <a:rPr lang="en-US" dirty="0"/>
              <a:t>Filter restaurant by different Cuisines</a:t>
            </a:r>
          </a:p>
          <a:p>
            <a:r>
              <a:rPr lang="en-US" dirty="0"/>
              <a:t>Perform Clustering of the data by using K-Means Clustering</a:t>
            </a:r>
          </a:p>
          <a:p>
            <a:r>
              <a:rPr lang="en-US" dirty="0"/>
              <a:t>Visualize the clusters in a map using Folium</a:t>
            </a:r>
          </a:p>
        </p:txBody>
      </p:sp>
    </p:spTree>
    <p:extLst>
      <p:ext uri="{BB962C8B-B14F-4D97-AF65-F5344CB8AC3E}">
        <p14:creationId xmlns:p14="http://schemas.microsoft.com/office/powerpoint/2010/main" val="393958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41A4-1408-4401-A1DA-B2E93CF5608D}"/>
              </a:ext>
            </a:extLst>
          </p:cNvPr>
          <p:cNvSpPr>
            <a:spLocks noGrp="1"/>
          </p:cNvSpPr>
          <p:nvPr>
            <p:ph type="title"/>
          </p:nvPr>
        </p:nvSpPr>
        <p:spPr/>
        <p:txBody>
          <a:bodyPr/>
          <a:lstStyle/>
          <a:p>
            <a:pPr algn="ctr"/>
            <a:r>
              <a:rPr lang="en-US" dirty="0"/>
              <a:t>Results</a:t>
            </a:r>
            <a:br>
              <a:rPr lang="en-US" dirty="0"/>
            </a:br>
            <a:endParaRPr lang="en-US" dirty="0"/>
          </a:p>
        </p:txBody>
      </p:sp>
      <p:sp>
        <p:nvSpPr>
          <p:cNvPr id="3" name="Content Placeholder 2">
            <a:extLst>
              <a:ext uri="{FF2B5EF4-FFF2-40B4-BE49-F238E27FC236}">
                <a16:creationId xmlns:a16="http://schemas.microsoft.com/office/drawing/2014/main" id="{74B13BD6-4753-4389-994B-5ABFEC643EEA}"/>
              </a:ext>
            </a:extLst>
          </p:cNvPr>
          <p:cNvSpPr>
            <a:spLocks noGrp="1"/>
          </p:cNvSpPr>
          <p:nvPr>
            <p:ph idx="1"/>
          </p:nvPr>
        </p:nvSpPr>
        <p:spPr/>
        <p:txBody>
          <a:bodyPr/>
          <a:lstStyle/>
          <a:p>
            <a:r>
              <a:rPr lang="en-US" dirty="0"/>
              <a:t>Categories the Locality into Clusters based on the Aggregate ratings of the Cuisines</a:t>
            </a:r>
          </a:p>
          <a:p>
            <a:endParaRPr lang="en-US" dirty="0"/>
          </a:p>
        </p:txBody>
      </p:sp>
      <p:pic>
        <p:nvPicPr>
          <p:cNvPr id="4" name="Picture 3">
            <a:extLst>
              <a:ext uri="{FF2B5EF4-FFF2-40B4-BE49-F238E27FC236}">
                <a16:creationId xmlns:a16="http://schemas.microsoft.com/office/drawing/2014/main" id="{8A502921-948C-43A2-8805-22E1CF243C64}"/>
              </a:ext>
            </a:extLst>
          </p:cNvPr>
          <p:cNvPicPr>
            <a:picLocks noChangeAspect="1"/>
          </p:cNvPicPr>
          <p:nvPr/>
        </p:nvPicPr>
        <p:blipFill>
          <a:blip r:embed="rId2"/>
          <a:stretch>
            <a:fillRect/>
          </a:stretch>
        </p:blipFill>
        <p:spPr>
          <a:xfrm>
            <a:off x="1992300" y="2551607"/>
            <a:ext cx="8521831" cy="2914738"/>
          </a:xfrm>
          <a:prstGeom prst="rect">
            <a:avLst/>
          </a:prstGeom>
        </p:spPr>
      </p:pic>
    </p:spTree>
    <p:extLst>
      <p:ext uri="{BB962C8B-B14F-4D97-AF65-F5344CB8AC3E}">
        <p14:creationId xmlns:p14="http://schemas.microsoft.com/office/powerpoint/2010/main" val="23594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B955-1F5A-4C36-B9CE-49D56037715F}"/>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F11784EB-3100-4B27-A07A-4BEC79F7A617}"/>
              </a:ext>
            </a:extLst>
          </p:cNvPr>
          <p:cNvSpPr>
            <a:spLocks noGrp="1"/>
          </p:cNvSpPr>
          <p:nvPr>
            <p:ph idx="1"/>
          </p:nvPr>
        </p:nvSpPr>
        <p:spPr/>
        <p:txBody>
          <a:bodyPr/>
          <a:lstStyle/>
          <a:p>
            <a:r>
              <a:rPr lang="en-US" dirty="0"/>
              <a:t>Most of the Restaurant are concentrated in the central area of the city.</a:t>
            </a:r>
          </a:p>
          <a:p>
            <a:r>
              <a:rPr lang="en-US" dirty="0"/>
              <a:t>Highest number in Cluster 2 is of American fast food and moderate number in Cluster 0 is of Italian Cuisine. </a:t>
            </a:r>
          </a:p>
          <a:p>
            <a:r>
              <a:rPr lang="en-US" dirty="0"/>
              <a:t>Cluster 1 has very low number which is Korean Cuisine.</a:t>
            </a:r>
          </a:p>
          <a:p>
            <a:endParaRPr lang="en-US" dirty="0"/>
          </a:p>
        </p:txBody>
      </p:sp>
    </p:spTree>
    <p:extLst>
      <p:ext uri="{BB962C8B-B14F-4D97-AF65-F5344CB8AC3E}">
        <p14:creationId xmlns:p14="http://schemas.microsoft.com/office/powerpoint/2010/main" val="318952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CAD0-B98A-4C2D-A035-BFA1F6BFACAE}"/>
              </a:ext>
            </a:extLst>
          </p:cNvPr>
          <p:cNvSpPr>
            <a:spLocks noGrp="1"/>
          </p:cNvSpPr>
          <p:nvPr>
            <p:ph type="title"/>
          </p:nvPr>
        </p:nvSpPr>
        <p:spPr/>
        <p:txBody>
          <a:bodyPr/>
          <a:lstStyle/>
          <a:p>
            <a:pPr algn="ctr"/>
            <a:r>
              <a:rPr lang="en-US" dirty="0"/>
              <a:t>THANK </a:t>
            </a:r>
            <a:r>
              <a:rPr lang="en-US" dirty="0" err="1"/>
              <a:t>YOu</a:t>
            </a:r>
            <a:endParaRPr lang="en-US" dirty="0"/>
          </a:p>
        </p:txBody>
      </p:sp>
      <p:sp>
        <p:nvSpPr>
          <p:cNvPr id="3" name="Text Placeholder 2">
            <a:extLst>
              <a:ext uri="{FF2B5EF4-FFF2-40B4-BE49-F238E27FC236}">
                <a16:creationId xmlns:a16="http://schemas.microsoft.com/office/drawing/2014/main" id="{592BA0AA-D62D-4569-9C13-22D1A31C6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2209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297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vt:lpstr>
      <vt:lpstr>Gallery</vt:lpstr>
      <vt:lpstr> Coursera Capstone Project     Famous Food Places In NEW Delhi   By:-Megha Dua   </vt:lpstr>
      <vt:lpstr>Business Problem  </vt:lpstr>
      <vt:lpstr>Data </vt:lpstr>
      <vt:lpstr>Methodology</vt:lpstr>
      <vt:lpstr>Results </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Famous Food Places In Delhi   By:-Megha Dua</dc:title>
  <dc:creator>Prachi Dua</dc:creator>
  <cp:lastModifiedBy>Prachi Dua</cp:lastModifiedBy>
  <cp:revision>6</cp:revision>
  <dcterms:created xsi:type="dcterms:W3CDTF">2020-05-11T07:11:00Z</dcterms:created>
  <dcterms:modified xsi:type="dcterms:W3CDTF">2020-05-11T18:05:51Z</dcterms:modified>
</cp:coreProperties>
</file>