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2" r:id="rId3"/>
    <p:sldId id="257" r:id="rId4"/>
    <p:sldId id="258" r:id="rId5"/>
    <p:sldId id="259" r:id="rId6"/>
    <p:sldId id="260" r:id="rId7"/>
    <p:sldId id="263" r:id="rId8"/>
    <p:sldId id="261" r:id="rId9"/>
    <p:sldId id="264" r:id="rId10"/>
    <p:sldId id="265" r:id="rId11"/>
    <p:sldId id="266" r:id="rId12"/>
    <p:sldId id="267" r:id="rId13"/>
    <p:sldId id="268" r:id="rId14"/>
    <p:sldId id="270" r:id="rId15"/>
    <p:sldId id="269" r:id="rId16"/>
    <p:sldId id="272" r:id="rId17"/>
    <p:sldId id="273" r:id="rId18"/>
    <p:sldId id="274"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66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5145EC0-3668-459E-B23E-C769C2680B40}" type="datetimeFigureOut">
              <a:rPr lang="en-US" smtClean="0"/>
              <a:pPr/>
              <a:t>4/24/2024</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F00BD91-1A9E-421E-A8A6-5734B59788D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145EC0-3668-459E-B23E-C769C2680B40}" type="datetimeFigureOut">
              <a:rPr lang="en-US" smtClean="0"/>
              <a:pPr/>
              <a:t>4/24/2024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145EC0-3668-459E-B23E-C769C2680B40}" type="datetimeFigureOut">
              <a:rPr lang="en-US" smtClean="0"/>
              <a:pPr/>
              <a:t>4/24/2024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145EC0-3668-459E-B23E-C769C2680B40}" type="datetimeFigureOut">
              <a:rPr lang="en-US" smtClean="0"/>
              <a:pPr/>
              <a:t>4/24/2024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145EC0-3668-459E-B23E-C769C2680B40}" type="datetimeFigureOut">
              <a:rPr lang="en-US" smtClean="0"/>
              <a:pPr/>
              <a:t>4/24/2024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145EC0-3668-459E-B23E-C769C2680B40}" type="datetimeFigureOut">
              <a:rPr lang="en-US" smtClean="0"/>
              <a:pPr/>
              <a:t>4/24/2024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5145EC0-3668-459E-B23E-C769C2680B40}" type="datetimeFigureOut">
              <a:rPr lang="en-US" smtClean="0"/>
              <a:pPr/>
              <a:t>4/24/2024</a:t>
            </a:fld>
            <a:endParaRPr lang="en-IN"/>
          </a:p>
        </p:txBody>
      </p:sp>
      <p:sp>
        <p:nvSpPr>
          <p:cNvPr id="27" name="Slide Number Placeholder 26"/>
          <p:cNvSpPr>
            <a:spLocks noGrp="1"/>
          </p:cNvSpPr>
          <p:nvPr>
            <p:ph type="sldNum" sz="quarter" idx="11"/>
          </p:nvPr>
        </p:nvSpPr>
        <p:spPr/>
        <p:txBody>
          <a:bodyPr rtlCol="0"/>
          <a:lstStyle/>
          <a:p>
            <a:fld id="{DF00BD91-1A9E-421E-A8A6-5734B59788D4}"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5145EC0-3668-459E-B23E-C769C2680B40}" type="datetimeFigureOut">
              <a:rPr lang="en-US" smtClean="0"/>
              <a:pPr/>
              <a:t>4/24/2024</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DF00BD91-1A9E-421E-A8A6-5734B59788D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45EC0-3668-459E-B23E-C769C2680B40}" type="datetimeFigureOut">
              <a:rPr lang="en-US" smtClean="0"/>
              <a:pPr/>
              <a:t>4/24/2024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145EC0-3668-459E-B23E-C769C2680B40}" type="datetimeFigureOut">
              <a:rPr lang="en-US" smtClean="0"/>
              <a:pPr/>
              <a:t>4/24/2024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145EC0-3668-459E-B23E-C769C2680B40}" type="datetimeFigureOut">
              <a:rPr lang="en-US" smtClean="0"/>
              <a:pPr/>
              <a:t>4/24/2024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0BD91-1A9E-421E-A8A6-5734B59788D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5145EC0-3668-459E-B23E-C769C2680B40}" type="datetimeFigureOut">
              <a:rPr lang="en-US" smtClean="0"/>
              <a:pPr/>
              <a:t>4/24/2024</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F00BD91-1A9E-421E-A8A6-5734B59788D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oo.gle/covid19symptomdataset" TargetMode="External"/><Relationship Id="rId2" Type="http://schemas.openxmlformats.org/officeDocument/2006/relationships/hyperlink" Target="https://doi.org/10.1016/S1473-309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857232"/>
            <a:ext cx="8229600" cy="1066800"/>
          </a:xfrm>
        </p:spPr>
        <p:txBody>
          <a:bodyPr>
            <a:normAutofit fontScale="90000"/>
          </a:bodyPr>
          <a:lstStyle/>
          <a:p>
            <a:pPr algn="ctr"/>
            <a:r>
              <a:rPr lang="en-IN" dirty="0" smtClean="0"/>
              <a:t>BIRLA INSTITUTE OF TECHNOLOGY MESRA JAIPUR CAMPUS</a:t>
            </a:r>
            <a:endParaRPr lang="en-IN" dirty="0"/>
          </a:p>
        </p:txBody>
      </p:sp>
      <p:sp>
        <p:nvSpPr>
          <p:cNvPr id="5" name="Content Placeholder 4"/>
          <p:cNvSpPr>
            <a:spLocks noGrp="1"/>
          </p:cNvSpPr>
          <p:nvPr>
            <p:ph idx="1"/>
          </p:nvPr>
        </p:nvSpPr>
        <p:spPr/>
        <p:txBody>
          <a:bodyPr/>
          <a:lstStyle/>
          <a:p>
            <a:pPr algn="ctr">
              <a:buFont typeface="Wingdings" pitchFamily="2" charset="2"/>
              <a:buChar char="§"/>
            </a:pPr>
            <a:r>
              <a:rPr lang="en-IN" sz="2000" b="1" dirty="0" smtClean="0">
                <a:solidFill>
                  <a:schemeClr val="accent3">
                    <a:lumMod val="50000"/>
                  </a:schemeClr>
                </a:solidFill>
                <a:latin typeface="Arial" pitchFamily="34" charset="0"/>
                <a:cs typeface="Arial" pitchFamily="34" charset="0"/>
              </a:rPr>
              <a:t>ANALYSIS OF COVID -19 BASED UPON THE SYMPTOMS</a:t>
            </a:r>
          </a:p>
          <a:p>
            <a:endParaRPr lang="en-IN" dirty="0"/>
          </a:p>
        </p:txBody>
      </p:sp>
      <p:pic>
        <p:nvPicPr>
          <p:cNvPr id="6" name="Picture 5" descr="Birla_Institute_of_Technology_Mesra.png"/>
          <p:cNvPicPr>
            <a:picLocks noChangeAspect="1"/>
          </p:cNvPicPr>
          <p:nvPr/>
        </p:nvPicPr>
        <p:blipFill>
          <a:blip r:embed="rId2"/>
          <a:stretch>
            <a:fillRect/>
          </a:stretch>
        </p:blipFill>
        <p:spPr>
          <a:xfrm>
            <a:off x="3286116" y="2762826"/>
            <a:ext cx="2214578" cy="1809181"/>
          </a:xfrm>
          <a:prstGeom prst="rect">
            <a:avLst/>
          </a:prstGeom>
        </p:spPr>
      </p:pic>
      <p:sp>
        <p:nvSpPr>
          <p:cNvPr id="7" name="TextBox 6"/>
          <p:cNvSpPr txBox="1"/>
          <p:nvPr/>
        </p:nvSpPr>
        <p:spPr>
          <a:xfrm>
            <a:off x="357158" y="4572008"/>
            <a:ext cx="8429684" cy="2062103"/>
          </a:xfrm>
          <a:prstGeom prst="rect">
            <a:avLst/>
          </a:prstGeom>
          <a:noFill/>
        </p:spPr>
        <p:txBody>
          <a:bodyPr wrap="square" rtlCol="0">
            <a:spAutoFit/>
          </a:bodyPr>
          <a:lstStyle/>
          <a:p>
            <a:r>
              <a:rPr lang="en-IN" sz="1600" dirty="0" smtClean="0">
                <a:solidFill>
                  <a:schemeClr val="accent3">
                    <a:lumMod val="75000"/>
                  </a:schemeClr>
                </a:solidFill>
                <a:latin typeface="Arial" pitchFamily="34" charset="0"/>
                <a:cs typeface="Arial" pitchFamily="34" charset="0"/>
              </a:rPr>
              <a:t>SUBMITTED TO:                                                            SUBMMITED BY:      </a:t>
            </a:r>
          </a:p>
          <a:p>
            <a:r>
              <a:rPr lang="en-IN" sz="1600" dirty="0" smtClean="0">
                <a:solidFill>
                  <a:schemeClr val="accent3">
                    <a:lumMod val="75000"/>
                  </a:schemeClr>
                </a:solidFill>
                <a:latin typeface="Arial" pitchFamily="34" charset="0"/>
                <a:cs typeface="Arial" pitchFamily="34" charset="0"/>
              </a:rPr>
              <a:t>                                                                                        </a:t>
            </a:r>
          </a:p>
          <a:p>
            <a:pPr>
              <a:buFont typeface="Wingdings" pitchFamily="2" charset="2"/>
              <a:buChar char="§"/>
            </a:pPr>
            <a:r>
              <a:rPr lang="en-IN" sz="1600" dirty="0" smtClean="0">
                <a:solidFill>
                  <a:schemeClr val="accent3">
                    <a:lumMod val="75000"/>
                  </a:schemeClr>
                </a:solidFill>
                <a:latin typeface="Arial" pitchFamily="34" charset="0"/>
                <a:cs typeface="Arial" pitchFamily="34" charset="0"/>
              </a:rPr>
              <a:t> Dr. </a:t>
            </a:r>
            <a:r>
              <a:rPr lang="en-IN" sz="1600" dirty="0" err="1" smtClean="0">
                <a:solidFill>
                  <a:schemeClr val="accent3">
                    <a:lumMod val="75000"/>
                  </a:schemeClr>
                </a:solidFill>
                <a:latin typeface="Arial" pitchFamily="34" charset="0"/>
                <a:cs typeface="Arial" pitchFamily="34" charset="0"/>
              </a:rPr>
              <a:t>Madhavi</a:t>
            </a:r>
            <a:r>
              <a:rPr lang="en-IN" sz="1600" dirty="0" smtClean="0">
                <a:solidFill>
                  <a:schemeClr val="accent3">
                    <a:lumMod val="75000"/>
                  </a:schemeClr>
                </a:solidFill>
                <a:latin typeface="Arial" pitchFamily="34" charset="0"/>
                <a:cs typeface="Arial" pitchFamily="34" charset="0"/>
              </a:rPr>
              <a:t> </a:t>
            </a:r>
            <a:r>
              <a:rPr lang="en-IN" sz="1600" dirty="0" err="1" smtClean="0">
                <a:solidFill>
                  <a:schemeClr val="accent3">
                    <a:lumMod val="75000"/>
                  </a:schemeClr>
                </a:solidFill>
                <a:latin typeface="Arial" pitchFamily="34" charset="0"/>
                <a:cs typeface="Arial" pitchFamily="34" charset="0"/>
              </a:rPr>
              <a:t>Sinha</a:t>
            </a:r>
            <a:r>
              <a:rPr lang="en-IN" sz="1600" dirty="0" smtClean="0">
                <a:solidFill>
                  <a:schemeClr val="accent3">
                    <a:lumMod val="75000"/>
                  </a:schemeClr>
                </a:solidFill>
                <a:latin typeface="Arial" pitchFamily="34" charset="0"/>
                <a:cs typeface="Arial" pitchFamily="34" charset="0"/>
              </a:rPr>
              <a:t>                                                        </a:t>
            </a:r>
            <a:r>
              <a:rPr lang="en-IN" sz="1600" dirty="0" err="1" smtClean="0">
                <a:solidFill>
                  <a:schemeClr val="accent3">
                    <a:lumMod val="75000"/>
                  </a:schemeClr>
                </a:solidFill>
                <a:latin typeface="Arial" pitchFamily="34" charset="0"/>
                <a:cs typeface="Arial" pitchFamily="34" charset="0"/>
              </a:rPr>
              <a:t>Meghaj</a:t>
            </a:r>
            <a:r>
              <a:rPr lang="en-IN" sz="1600" dirty="0" smtClean="0">
                <a:solidFill>
                  <a:schemeClr val="accent3">
                    <a:lumMod val="75000"/>
                  </a:schemeClr>
                </a:solidFill>
                <a:latin typeface="Arial" pitchFamily="34" charset="0"/>
                <a:cs typeface="Arial" pitchFamily="34" charset="0"/>
              </a:rPr>
              <a:t> Kumar </a:t>
            </a:r>
            <a:r>
              <a:rPr lang="en-IN" sz="1600" dirty="0" err="1" smtClean="0">
                <a:solidFill>
                  <a:schemeClr val="accent3">
                    <a:lumMod val="75000"/>
                  </a:schemeClr>
                </a:solidFill>
                <a:latin typeface="Arial" pitchFamily="34" charset="0"/>
                <a:cs typeface="Arial" pitchFamily="34" charset="0"/>
              </a:rPr>
              <a:t>Mallick</a:t>
            </a:r>
            <a:endParaRPr lang="en-IN" sz="1600" dirty="0" smtClean="0">
              <a:solidFill>
                <a:schemeClr val="accent3">
                  <a:lumMod val="75000"/>
                </a:schemeClr>
              </a:solidFill>
              <a:latin typeface="Arial" pitchFamily="34" charset="0"/>
              <a:cs typeface="Arial" pitchFamily="34" charset="0"/>
            </a:endParaRPr>
          </a:p>
          <a:p>
            <a:r>
              <a:rPr lang="en-IN" sz="1600" dirty="0" smtClean="0">
                <a:solidFill>
                  <a:schemeClr val="accent3">
                    <a:lumMod val="75000"/>
                  </a:schemeClr>
                </a:solidFill>
                <a:latin typeface="Arial" pitchFamily="34" charset="0"/>
                <a:cs typeface="Arial" pitchFamily="34" charset="0"/>
              </a:rPr>
              <a:t>  (H.O.D Computer Science Department)                        (MCA/25017/18)</a:t>
            </a:r>
          </a:p>
          <a:p>
            <a:r>
              <a:rPr lang="en-IN" sz="1600" dirty="0" smtClean="0">
                <a:solidFill>
                  <a:schemeClr val="accent3">
                    <a:lumMod val="75000"/>
                  </a:schemeClr>
                </a:solidFill>
                <a:latin typeface="Arial" pitchFamily="34" charset="0"/>
                <a:cs typeface="Arial" pitchFamily="34" charset="0"/>
              </a:rPr>
              <a:t>                                                                                        3</a:t>
            </a:r>
            <a:r>
              <a:rPr lang="en-IN" sz="1600" baseline="30000" dirty="0" smtClean="0">
                <a:solidFill>
                  <a:schemeClr val="accent3">
                    <a:lumMod val="75000"/>
                  </a:schemeClr>
                </a:solidFill>
                <a:latin typeface="Arial" pitchFamily="34" charset="0"/>
                <a:cs typeface="Arial" pitchFamily="34" charset="0"/>
              </a:rPr>
              <a:t>rd</a:t>
            </a:r>
            <a:r>
              <a:rPr lang="en-IN" sz="1600" dirty="0" smtClean="0">
                <a:solidFill>
                  <a:schemeClr val="accent3">
                    <a:lumMod val="75000"/>
                  </a:schemeClr>
                </a:solidFill>
                <a:latin typeface="Arial" pitchFamily="34" charset="0"/>
                <a:cs typeface="Arial" pitchFamily="34" charset="0"/>
              </a:rPr>
              <a:t> Year, 6</a:t>
            </a:r>
            <a:r>
              <a:rPr lang="en-IN" sz="1600" baseline="30000" dirty="0" smtClean="0">
                <a:solidFill>
                  <a:schemeClr val="accent3">
                    <a:lumMod val="75000"/>
                  </a:schemeClr>
                </a:solidFill>
                <a:latin typeface="Arial" pitchFamily="34" charset="0"/>
                <a:cs typeface="Arial" pitchFamily="34" charset="0"/>
              </a:rPr>
              <a:t>th</a:t>
            </a:r>
            <a:r>
              <a:rPr lang="en-IN" sz="1600" dirty="0" smtClean="0">
                <a:solidFill>
                  <a:schemeClr val="accent3">
                    <a:lumMod val="75000"/>
                  </a:schemeClr>
                </a:solidFill>
                <a:latin typeface="Arial" pitchFamily="34" charset="0"/>
                <a:cs typeface="Arial" pitchFamily="34" charset="0"/>
              </a:rPr>
              <a:t> Semester</a:t>
            </a:r>
          </a:p>
          <a:p>
            <a:pPr>
              <a:buFont typeface="Wingdings" pitchFamily="2" charset="2"/>
              <a:buChar char="§"/>
            </a:pPr>
            <a:r>
              <a:rPr lang="en-IN" sz="1600" dirty="0" smtClean="0">
                <a:solidFill>
                  <a:schemeClr val="accent3">
                    <a:lumMod val="75000"/>
                  </a:schemeClr>
                </a:solidFill>
                <a:latin typeface="Arial" pitchFamily="34" charset="0"/>
                <a:cs typeface="Arial" pitchFamily="34" charset="0"/>
              </a:rPr>
              <a:t>Dr. </a:t>
            </a:r>
            <a:r>
              <a:rPr lang="en-IN" sz="1600" dirty="0" err="1" smtClean="0">
                <a:solidFill>
                  <a:schemeClr val="accent3">
                    <a:lumMod val="75000"/>
                  </a:schemeClr>
                </a:solidFill>
                <a:latin typeface="Arial" pitchFamily="34" charset="0"/>
                <a:cs typeface="Arial" pitchFamily="34" charset="0"/>
              </a:rPr>
              <a:t>Piyush</a:t>
            </a:r>
            <a:r>
              <a:rPr lang="en-IN" sz="1600" dirty="0" smtClean="0">
                <a:solidFill>
                  <a:schemeClr val="accent3">
                    <a:lumMod val="75000"/>
                  </a:schemeClr>
                </a:solidFill>
                <a:latin typeface="Arial" pitchFamily="34" charset="0"/>
                <a:cs typeface="Arial" pitchFamily="34" charset="0"/>
              </a:rPr>
              <a:t> Gupta                                                            2018-2021 </a:t>
            </a:r>
          </a:p>
          <a:p>
            <a:r>
              <a:rPr lang="en-IN" sz="1600" dirty="0" smtClean="0">
                <a:solidFill>
                  <a:schemeClr val="accent3">
                    <a:lumMod val="75000"/>
                  </a:schemeClr>
                </a:solidFill>
                <a:latin typeface="Arial" pitchFamily="34" charset="0"/>
                <a:cs typeface="Arial" pitchFamily="34" charset="0"/>
              </a:rPr>
              <a:t>  (Project Coordinator</a:t>
            </a:r>
            <a:r>
              <a:rPr lang="en-IN" sz="1600" dirty="0" smtClean="0">
                <a:latin typeface="Arial" pitchFamily="34" charset="0"/>
                <a:cs typeface="Arial" pitchFamily="34" charset="0"/>
              </a:rPr>
              <a:t>)                                                                   </a:t>
            </a:r>
          </a:p>
          <a:p>
            <a:r>
              <a:rPr lang="en-IN" sz="1600" dirty="0" smtClean="0">
                <a:latin typeface="Arial" pitchFamily="34" charset="0"/>
                <a:cs typeface="Arial" pitchFamily="34" charset="0"/>
              </a:rPr>
              <a:t>                                                             </a:t>
            </a:r>
            <a:endParaRPr lang="en-IN"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1066800"/>
          </a:xfrm>
        </p:spPr>
        <p:txBody>
          <a:bodyPr/>
          <a:lstStyle/>
          <a:p>
            <a:pPr algn="ctr"/>
            <a:r>
              <a:rPr lang="en-IN" dirty="0" smtClean="0"/>
              <a:t>8. DATASET</a:t>
            </a:r>
            <a:endParaRPr lang="en-IN" dirty="0"/>
          </a:p>
        </p:txBody>
      </p:sp>
      <p:sp>
        <p:nvSpPr>
          <p:cNvPr id="3" name="Content Placeholder 2"/>
          <p:cNvSpPr>
            <a:spLocks noGrp="1"/>
          </p:cNvSpPr>
          <p:nvPr>
            <p:ph idx="1"/>
          </p:nvPr>
        </p:nvSpPr>
        <p:spPr>
          <a:xfrm>
            <a:off x="500034" y="2000240"/>
            <a:ext cx="8229600" cy="4325112"/>
          </a:xfrm>
        </p:spPr>
        <p:txBody>
          <a:bodyPr>
            <a:normAutofit/>
          </a:bodyPr>
          <a:lstStyle/>
          <a:p>
            <a:endParaRPr lang="en-IN" sz="1800" dirty="0" smtClean="0"/>
          </a:p>
          <a:p>
            <a:r>
              <a:rPr lang="en-IN" sz="1800" dirty="0" smtClean="0">
                <a:latin typeface="Arial" pitchFamily="34" charset="0"/>
                <a:cs typeface="Arial" pitchFamily="34" charset="0"/>
              </a:rPr>
              <a:t>The data-set is a combined multi-dimensional data. It contains fields with textual data and some with precise values. The data set for COVID-19 symptoms have been downloaded from world health organization </a:t>
            </a:r>
          </a:p>
          <a:p>
            <a:endParaRPr lang="en-IN" sz="1800" dirty="0" smtClean="0"/>
          </a:p>
          <a:p>
            <a:r>
              <a:rPr lang="en-IN" sz="1800" dirty="0" smtClean="0">
                <a:latin typeface="Arial" pitchFamily="34" charset="0"/>
                <a:cs typeface="Arial" pitchFamily="34" charset="0"/>
              </a:rPr>
              <a:t>The attributes that were considered in the data-set for the machine learning model are presented in Table 1. </a:t>
            </a:r>
          </a:p>
          <a:p>
            <a:endParaRPr lang="en-IN" sz="1800" dirty="0" smtClean="0"/>
          </a:p>
          <a:p>
            <a:endParaRPr lang="en-IN" sz="1800" dirty="0">
              <a:latin typeface="Arial" pitchFamily="34" charset="0"/>
              <a:cs typeface="Arial" pitchFamily="34" charset="0"/>
            </a:endParaRPr>
          </a:p>
        </p:txBody>
      </p:sp>
      <p:pic>
        <p:nvPicPr>
          <p:cNvPr id="6" name="Picture 5" descr="Table 1.PNG"/>
          <p:cNvPicPr>
            <a:picLocks noChangeAspect="1"/>
          </p:cNvPicPr>
          <p:nvPr/>
        </p:nvPicPr>
        <p:blipFill>
          <a:blip r:embed="rId2"/>
          <a:stretch>
            <a:fillRect/>
          </a:stretch>
        </p:blipFill>
        <p:spPr>
          <a:xfrm>
            <a:off x="928662" y="4286256"/>
            <a:ext cx="7215238" cy="2143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9. DATA PRE-PROCESSING</a:t>
            </a:r>
            <a:endParaRPr lang="en-IN" dirty="0"/>
          </a:p>
        </p:txBody>
      </p:sp>
      <p:sp>
        <p:nvSpPr>
          <p:cNvPr id="3" name="Content Placeholder 2"/>
          <p:cNvSpPr>
            <a:spLocks noGrp="1"/>
          </p:cNvSpPr>
          <p:nvPr>
            <p:ph idx="1"/>
          </p:nvPr>
        </p:nvSpPr>
        <p:spPr/>
        <p:txBody>
          <a:bodyPr/>
          <a:lstStyle/>
          <a:p>
            <a:pPr>
              <a:buFont typeface="Wingdings" pitchFamily="2" charset="2"/>
              <a:buChar char="§"/>
            </a:pPr>
            <a:r>
              <a:rPr lang="en-IN" sz="1800" dirty="0" smtClean="0">
                <a:latin typeface="Arial" pitchFamily="34" charset="0"/>
                <a:cs typeface="Arial" pitchFamily="34" charset="0"/>
              </a:rPr>
              <a:t>Data pre-processing occurs to be a curial step while implementing in every data science project .</a:t>
            </a:r>
          </a:p>
          <a:p>
            <a:endParaRPr lang="en-IN" sz="1800" dirty="0" smtClean="0"/>
          </a:p>
          <a:p>
            <a:pPr>
              <a:buFont typeface="Wingdings" pitchFamily="2" charset="2"/>
              <a:buChar char="§"/>
            </a:pPr>
            <a:r>
              <a:rPr lang="en-IN" sz="1800" dirty="0" smtClean="0"/>
              <a:t>In our case due to binary data sight in every feature, we don’t require much pre-processing of our data. </a:t>
            </a:r>
          </a:p>
          <a:p>
            <a:endParaRPr lang="en-IN" sz="1800" dirty="0" smtClean="0"/>
          </a:p>
          <a:p>
            <a:pPr>
              <a:buFont typeface="Wingdings" pitchFamily="2" charset="2"/>
              <a:buChar char="§"/>
            </a:pPr>
            <a:r>
              <a:rPr lang="en-IN" sz="1800" dirty="0" smtClean="0"/>
              <a:t> We have first tried to use feature engineering to handle our categorical data input. </a:t>
            </a:r>
          </a:p>
          <a:p>
            <a:endParaRPr lang="en-IN" sz="1800" dirty="0" smtClean="0"/>
          </a:p>
          <a:p>
            <a:pPr>
              <a:buFont typeface="Wingdings" pitchFamily="2" charset="2"/>
              <a:buChar char="§"/>
            </a:pPr>
            <a:r>
              <a:rPr lang="en-IN" sz="1800" dirty="0" smtClean="0"/>
              <a:t> There are some null values after that we have gone for a basic dimensionally deduction by admitting the non reliable feature of the data. </a:t>
            </a:r>
          </a:p>
          <a:p>
            <a:endParaRPr lang="en-IN" sz="1800" dirty="0" smtClean="0"/>
          </a:p>
          <a:p>
            <a:pPr>
              <a:buFont typeface="Wingdings" pitchFamily="2" charset="2"/>
              <a:buChar char="§"/>
            </a:pPr>
            <a:r>
              <a:rPr lang="en-IN" sz="1800" dirty="0" smtClean="0"/>
              <a:t> At last we have also gone through capturing feature i.e. very important for some analysis about the most relevant feature acting in our results. </a:t>
            </a:r>
          </a:p>
          <a:p>
            <a:pPr>
              <a:buFont typeface="Wingdings" pitchFamily="2" charset="2"/>
              <a:buChar char="§"/>
            </a:pPr>
            <a:endParaRPr lang="en-IN" sz="1800" dirty="0" smtClean="0">
              <a:latin typeface="Arial" pitchFamily="34" charset="0"/>
              <a:cs typeface="Arial" pitchFamily="34"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w data look like after preprocessing.jpg"/>
          <p:cNvPicPr>
            <a:picLocks noChangeAspect="1"/>
          </p:cNvPicPr>
          <p:nvPr/>
        </p:nvPicPr>
        <p:blipFill>
          <a:blip r:embed="rId2"/>
          <a:stretch>
            <a:fillRect/>
          </a:stretch>
        </p:blipFill>
        <p:spPr>
          <a:xfrm>
            <a:off x="285720" y="962024"/>
            <a:ext cx="8501122" cy="56816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10. MODEL SELECTION</a:t>
            </a:r>
            <a:endParaRPr lang="en-IN" dirty="0"/>
          </a:p>
        </p:txBody>
      </p:sp>
      <p:sp>
        <p:nvSpPr>
          <p:cNvPr id="3" name="Content Placeholder 2"/>
          <p:cNvSpPr>
            <a:spLocks noGrp="1"/>
          </p:cNvSpPr>
          <p:nvPr>
            <p:ph idx="1"/>
          </p:nvPr>
        </p:nvSpPr>
        <p:spPr/>
        <p:txBody>
          <a:bodyPr>
            <a:normAutofit/>
          </a:bodyPr>
          <a:lstStyle/>
          <a:p>
            <a:endParaRPr lang="en-IN" dirty="0" smtClean="0"/>
          </a:p>
          <a:p>
            <a:pPr>
              <a:buFont typeface="Wingdings" pitchFamily="2" charset="2"/>
              <a:buChar char="§"/>
            </a:pPr>
            <a:r>
              <a:rPr lang="en-IN" sz="1800" dirty="0" smtClean="0">
                <a:latin typeface="Arial" pitchFamily="34" charset="0"/>
                <a:cs typeface="Arial" pitchFamily="34" charset="0"/>
              </a:rPr>
              <a:t>Model selection is the process of selecting one final machine learning model from among a collection of candidate machine learning models for a training dataset.</a:t>
            </a:r>
          </a:p>
          <a:p>
            <a:pPr>
              <a:buNone/>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 Model selection is a process that can be applied both across different types of models and across models of the same type configured with different model hyper parameters (e.g. different kernels in an SVM) .</a:t>
            </a: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For this project we cannot rely on one model to predict the actual result, we have to use three algorithms such as Random Forest, Logistic Regression &amp; Naive </a:t>
            </a:r>
            <a:r>
              <a:rPr lang="en-IN" sz="1800" dirty="0" err="1" smtClean="0">
                <a:latin typeface="Arial" pitchFamily="34" charset="0"/>
                <a:cs typeface="Arial" pitchFamily="34" charset="0"/>
              </a:rPr>
              <a:t>Bayes</a:t>
            </a:r>
            <a:r>
              <a:rPr lang="en-IN" sz="1800" dirty="0" smtClean="0">
                <a:latin typeface="Arial" pitchFamily="34" charset="0"/>
                <a:cs typeface="Arial" pitchFamily="34" charset="0"/>
              </a:rPr>
              <a:t> to predict the result.</a:t>
            </a:r>
          </a:p>
          <a:p>
            <a:pPr>
              <a:buNone/>
            </a:pPr>
            <a:r>
              <a:rPr lang="en-IN" sz="1800" dirty="0" smtClean="0">
                <a:latin typeface="Arial" pitchFamily="34" charset="0"/>
                <a:cs typeface="Arial" pitchFamily="34" charset="0"/>
              </a:rPr>
              <a:t> </a:t>
            </a:r>
          </a:p>
          <a:p>
            <a:pPr>
              <a:buFont typeface="Wingdings" pitchFamily="2" charset="2"/>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11.ENSEMBLE TECHNIQUE</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1800" dirty="0" smtClean="0">
                <a:latin typeface="Arial" pitchFamily="34" charset="0"/>
                <a:cs typeface="Arial" pitchFamily="34" charset="0"/>
              </a:rPr>
              <a:t>Ensemble methods are techniques that create multiple models and then combine them to produce improved results. </a:t>
            </a:r>
          </a:p>
          <a:p>
            <a:pPr>
              <a:buFont typeface="Wingdings" pitchFamily="2" charset="2"/>
              <a:buChar char="§"/>
            </a:pPr>
            <a:r>
              <a:rPr lang="en-IN" sz="1800" dirty="0" smtClean="0">
                <a:latin typeface="Arial" pitchFamily="34" charset="0"/>
                <a:cs typeface="Arial" pitchFamily="34" charset="0"/>
              </a:rPr>
              <a:t>The ensemble method usually produces more accurate solutions than a single model would produce.</a:t>
            </a: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endParaRPr lang="en-IN" sz="1800" dirty="0">
              <a:latin typeface="Arial" pitchFamily="34" charset="0"/>
              <a:cs typeface="Arial" pitchFamily="34" charset="0"/>
            </a:endParaRPr>
          </a:p>
        </p:txBody>
      </p:sp>
      <p:pic>
        <p:nvPicPr>
          <p:cNvPr id="4" name="Picture 3" descr="ENSEMBLE1.PNG"/>
          <p:cNvPicPr>
            <a:picLocks noChangeAspect="1"/>
          </p:cNvPicPr>
          <p:nvPr/>
        </p:nvPicPr>
        <p:blipFill>
          <a:blip r:embed="rId2"/>
          <a:stretch>
            <a:fillRect/>
          </a:stretch>
        </p:blipFill>
        <p:spPr>
          <a:xfrm>
            <a:off x="780520" y="3571876"/>
            <a:ext cx="7582959" cy="2662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12.FRONT END DESIGN</a:t>
            </a:r>
            <a:endParaRPr lang="en-IN" dirty="0"/>
          </a:p>
        </p:txBody>
      </p:sp>
      <p:pic>
        <p:nvPicPr>
          <p:cNvPr id="2051" name="Picture 3"/>
          <p:cNvPicPr>
            <a:picLocks noGrp="1" noChangeAspect="1" noChangeArrowheads="1"/>
          </p:cNvPicPr>
          <p:nvPr>
            <p:ph idx="1"/>
          </p:nvPr>
        </p:nvPicPr>
        <p:blipFill>
          <a:blip r:embed="rId2"/>
          <a:srcRect/>
          <a:stretch>
            <a:fillRect/>
          </a:stretch>
        </p:blipFill>
        <p:spPr bwMode="auto">
          <a:xfrm>
            <a:off x="428596" y="2249488"/>
            <a:ext cx="8001056"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13. LIMITATIONS</a:t>
            </a:r>
            <a:endParaRPr lang="en-IN" dirty="0"/>
          </a:p>
        </p:txBody>
      </p:sp>
      <p:sp>
        <p:nvSpPr>
          <p:cNvPr id="3" name="Content Placeholder 2"/>
          <p:cNvSpPr>
            <a:spLocks noGrp="1"/>
          </p:cNvSpPr>
          <p:nvPr>
            <p:ph idx="1"/>
          </p:nvPr>
        </p:nvSpPr>
        <p:spPr/>
        <p:txBody>
          <a:bodyPr>
            <a:normAutofit/>
          </a:bodyPr>
          <a:lstStyle/>
          <a:p>
            <a:pPr lvl="0">
              <a:buFont typeface="Wingdings" pitchFamily="2" charset="2"/>
              <a:buChar char="§"/>
            </a:pPr>
            <a:r>
              <a:rPr lang="en-IN" sz="1800" dirty="0" smtClean="0">
                <a:latin typeface="Arial" pitchFamily="34" charset="0"/>
                <a:cs typeface="Arial" pitchFamily="34" charset="0"/>
              </a:rPr>
              <a:t>This entire project of COVID-19 is based upon the first wave of corona virus i.e. which can be determined by their symptoms.</a:t>
            </a:r>
          </a:p>
          <a:p>
            <a:pPr>
              <a:buNone/>
            </a:pPr>
            <a:r>
              <a:rPr lang="en-IN" sz="1800" b="1" dirty="0" smtClean="0">
                <a:latin typeface="Arial" pitchFamily="34" charset="0"/>
                <a:cs typeface="Arial" pitchFamily="34" charset="0"/>
              </a:rPr>
              <a:t> </a:t>
            </a:r>
            <a:endParaRPr lang="en-IN" sz="1800" dirty="0" smtClean="0">
              <a:latin typeface="Arial" pitchFamily="34" charset="0"/>
              <a:cs typeface="Arial" pitchFamily="34" charset="0"/>
            </a:endParaRPr>
          </a:p>
          <a:p>
            <a:pPr lvl="0">
              <a:buFont typeface="Wingdings" pitchFamily="2" charset="2"/>
              <a:buChar char="§"/>
            </a:pPr>
            <a:r>
              <a:rPr lang="en-IN" sz="1800" dirty="0" smtClean="0">
                <a:latin typeface="Arial" pitchFamily="34" charset="0"/>
                <a:cs typeface="Arial" pitchFamily="34" charset="0"/>
              </a:rPr>
              <a:t>This project can only determine the result when the input values are correct.</a:t>
            </a:r>
          </a:p>
          <a:p>
            <a:pPr>
              <a:buNone/>
            </a:pPr>
            <a:r>
              <a:rPr lang="en-IN" sz="1800" dirty="0" smtClean="0">
                <a:latin typeface="Arial" pitchFamily="34" charset="0"/>
                <a:cs typeface="Arial" pitchFamily="34" charset="0"/>
              </a:rPr>
              <a:t> </a:t>
            </a:r>
          </a:p>
          <a:p>
            <a:pPr lvl="0">
              <a:buFont typeface="Wingdings" pitchFamily="2" charset="2"/>
              <a:buChar char="§"/>
            </a:pPr>
            <a:r>
              <a:rPr lang="en-IN" sz="1800" dirty="0" smtClean="0">
                <a:latin typeface="Arial" pitchFamily="34" charset="0"/>
                <a:cs typeface="Arial" pitchFamily="34" charset="0"/>
              </a:rPr>
              <a:t>The machine learning model can be used to analysis the symptoms of this disease only when the correct option is being selected by the user.</a:t>
            </a:r>
          </a:p>
          <a:p>
            <a:pPr lvl="0">
              <a:buNone/>
            </a:pPr>
            <a:r>
              <a:rPr lang="en-IN" sz="1800" dirty="0" smtClean="0">
                <a:latin typeface="Arial" pitchFamily="34" charset="0"/>
                <a:cs typeface="Arial" pitchFamily="34" charset="0"/>
              </a:rPr>
              <a:t> </a:t>
            </a:r>
          </a:p>
          <a:p>
            <a:pPr>
              <a:buFont typeface="Wingdings" pitchFamily="2" charset="2"/>
              <a:buChar char="§"/>
            </a:pPr>
            <a:r>
              <a:rPr lang="en-IN" sz="1800" dirty="0" smtClean="0">
                <a:latin typeface="Arial" pitchFamily="34" charset="0"/>
                <a:cs typeface="Arial" pitchFamily="34" charset="0"/>
              </a:rPr>
              <a:t>To predict the actual result we have to use the clinical dataset which contains the patient medical reports such as CT scanning &amp; RT-PCR test data</a:t>
            </a:r>
          </a:p>
          <a:p>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14. CONCLUSION</a:t>
            </a:r>
            <a:endParaRPr lang="en-IN" dirty="0"/>
          </a:p>
        </p:txBody>
      </p:sp>
      <p:sp>
        <p:nvSpPr>
          <p:cNvPr id="3" name="Content Placeholder 2"/>
          <p:cNvSpPr>
            <a:spLocks noGrp="1"/>
          </p:cNvSpPr>
          <p:nvPr>
            <p:ph idx="1"/>
          </p:nvPr>
        </p:nvSpPr>
        <p:spPr/>
        <p:txBody>
          <a:bodyPr>
            <a:normAutofit/>
          </a:bodyPr>
          <a:lstStyle/>
          <a:p>
            <a:pPr lvl="0">
              <a:buFont typeface="Wingdings" pitchFamily="2" charset="2"/>
              <a:buChar char="§"/>
            </a:pPr>
            <a:r>
              <a:rPr lang="en-IN" sz="1800" dirty="0" smtClean="0">
                <a:latin typeface="Arial" pitchFamily="34" charset="0"/>
                <a:cs typeface="Arial" pitchFamily="34" charset="0"/>
              </a:rPr>
              <a:t>In this research, a systematic literature review has been conducted to identify the suitable algorithm for prediction of COVID-19 in patients.</a:t>
            </a:r>
          </a:p>
          <a:p>
            <a:pPr>
              <a:buNone/>
            </a:pPr>
            <a:endParaRPr lang="en-IN" sz="1800" dirty="0" smtClean="0">
              <a:latin typeface="Arial" pitchFamily="34" charset="0"/>
              <a:cs typeface="Arial" pitchFamily="34" charset="0"/>
            </a:endParaRPr>
          </a:p>
          <a:p>
            <a:pPr lvl="0">
              <a:buFont typeface="Wingdings" pitchFamily="2" charset="2"/>
              <a:buChar char="§"/>
            </a:pPr>
            <a:r>
              <a:rPr lang="en-IN" sz="1800" dirty="0" smtClean="0">
                <a:latin typeface="Arial" pitchFamily="34" charset="0"/>
                <a:cs typeface="Arial" pitchFamily="34" charset="0"/>
              </a:rPr>
              <a:t>The selected algorithms were trained with the patient clinical information about the basic symptoms that indicated the infection in a person. </a:t>
            </a:r>
          </a:p>
          <a:p>
            <a:pPr>
              <a:buNone/>
            </a:pPr>
            <a:r>
              <a:rPr lang="en-IN" sz="1800" dirty="0" smtClean="0">
                <a:latin typeface="Arial" pitchFamily="34" charset="0"/>
                <a:cs typeface="Arial" pitchFamily="34" charset="0"/>
              </a:rPr>
              <a:t> </a:t>
            </a:r>
          </a:p>
          <a:p>
            <a:pPr lvl="0">
              <a:buFont typeface="Wingdings" pitchFamily="2" charset="2"/>
              <a:buChar char="§"/>
            </a:pPr>
            <a:r>
              <a:rPr lang="en-IN" sz="1800" dirty="0" smtClean="0">
                <a:latin typeface="Arial" pitchFamily="34" charset="0"/>
                <a:cs typeface="Arial" pitchFamily="34" charset="0"/>
              </a:rPr>
              <a:t>A prediction system that could find the possibility of outbreak of novel diseases that could harm mankind through socio-economic and cultural factor consideration can be developed.</a:t>
            </a:r>
          </a:p>
          <a:p>
            <a:pPr>
              <a:buNone/>
            </a:pPr>
            <a:r>
              <a:rPr lang="en-IN" sz="1800" dirty="0" smtClean="0">
                <a:latin typeface="Arial" pitchFamily="34" charset="0"/>
                <a:cs typeface="Arial" pitchFamily="34" charset="0"/>
              </a:rPr>
              <a:t> </a:t>
            </a:r>
          </a:p>
          <a:p>
            <a:pPr lvl="0">
              <a:buFont typeface="Wingdings" pitchFamily="2" charset="2"/>
              <a:buChar char="§"/>
            </a:pPr>
            <a:r>
              <a:rPr lang="en-IN" sz="1800" dirty="0" smtClean="0">
                <a:latin typeface="Arial" pitchFamily="34" charset="0"/>
                <a:cs typeface="Arial" pitchFamily="34" charset="0"/>
              </a:rPr>
              <a:t>It is recommended to work on calibrated and ensemble methods that could resolve  problems faster with better outcomes than the existing algorithms</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066800"/>
          </a:xfrm>
        </p:spPr>
        <p:txBody>
          <a:bodyPr/>
          <a:lstStyle/>
          <a:p>
            <a:pPr algn="ctr"/>
            <a:r>
              <a:rPr lang="en-IN" dirty="0" smtClean="0"/>
              <a:t>15. REFERNENCES</a:t>
            </a:r>
            <a:endParaRPr lang="en-IN" dirty="0"/>
          </a:p>
        </p:txBody>
      </p:sp>
      <p:sp>
        <p:nvSpPr>
          <p:cNvPr id="3" name="Content Placeholder 2"/>
          <p:cNvSpPr>
            <a:spLocks noGrp="1"/>
          </p:cNvSpPr>
          <p:nvPr>
            <p:ph idx="1"/>
          </p:nvPr>
        </p:nvSpPr>
        <p:spPr>
          <a:xfrm>
            <a:off x="357158" y="1643050"/>
            <a:ext cx="8329642" cy="4931486"/>
          </a:xfrm>
        </p:spPr>
        <p:txBody>
          <a:bodyPr>
            <a:normAutofit fontScale="85000" lnSpcReduction="10000"/>
          </a:bodyPr>
          <a:lstStyle/>
          <a:p>
            <a:pPr>
              <a:buNone/>
            </a:pPr>
            <a:r>
              <a:rPr lang="en-US" sz="1800" dirty="0" smtClean="0"/>
              <a:t>[</a:t>
            </a:r>
            <a:r>
              <a:rPr lang="en-US" sz="1800" dirty="0" smtClean="0">
                <a:latin typeface="Arial" pitchFamily="34" charset="0"/>
                <a:cs typeface="Arial" pitchFamily="34" charset="0"/>
              </a:rPr>
              <a:t>1] </a:t>
            </a:r>
            <a:r>
              <a:rPr lang="en-IN" sz="1800" dirty="0" err="1" smtClean="0">
                <a:latin typeface="Arial" pitchFamily="34" charset="0"/>
                <a:cs typeface="Arial" pitchFamily="34" charset="0"/>
              </a:rPr>
              <a:t>Punn</a:t>
            </a:r>
            <a:r>
              <a:rPr lang="en-IN" sz="1800" dirty="0" smtClean="0">
                <a:latin typeface="Arial" pitchFamily="34" charset="0"/>
                <a:cs typeface="Arial" pitchFamily="34" charset="0"/>
              </a:rPr>
              <a:t>, N. S, </a:t>
            </a:r>
            <a:r>
              <a:rPr lang="en-IN" sz="1800" dirty="0" err="1" smtClean="0">
                <a:latin typeface="Arial" pitchFamily="34" charset="0"/>
                <a:cs typeface="Arial" pitchFamily="34" charset="0"/>
              </a:rPr>
              <a:t>Sonbhadra</a:t>
            </a:r>
            <a:r>
              <a:rPr lang="en-IN" sz="1800" dirty="0" smtClean="0">
                <a:latin typeface="Arial" pitchFamily="34" charset="0"/>
                <a:cs typeface="Arial" pitchFamily="34" charset="0"/>
              </a:rPr>
              <a:t>, S. K. &amp; </a:t>
            </a:r>
            <a:r>
              <a:rPr lang="en-IN" sz="1800" dirty="0" err="1" smtClean="0">
                <a:latin typeface="Arial" pitchFamily="34" charset="0"/>
                <a:cs typeface="Arial" pitchFamily="34" charset="0"/>
              </a:rPr>
              <a:t>Agarwal</a:t>
            </a:r>
            <a:r>
              <a:rPr lang="en-IN" sz="1800" dirty="0" smtClean="0">
                <a:latin typeface="Arial" pitchFamily="34" charset="0"/>
                <a:cs typeface="Arial" pitchFamily="34" charset="0"/>
              </a:rPr>
              <a:t>, S. COVID-19 Epidemic Analysis using Machine Learning and Deep Learning Algorithms. </a:t>
            </a:r>
            <a:r>
              <a:rPr lang="en-IN" sz="1800" dirty="0" err="1" smtClean="0">
                <a:latin typeface="Arial" pitchFamily="34" charset="0"/>
                <a:cs typeface="Arial" pitchFamily="34" charset="0"/>
              </a:rPr>
              <a:t>medRxiv</a:t>
            </a:r>
            <a:r>
              <a:rPr lang="en-IN" sz="1800" dirty="0" smtClean="0">
                <a:latin typeface="Arial" pitchFamily="34" charset="0"/>
                <a:cs typeface="Arial" pitchFamily="34" charset="0"/>
              </a:rPr>
              <a:t>, https://doi.org/10.1101/2020.04.08.20057679 (2020).</a:t>
            </a:r>
          </a:p>
          <a:p>
            <a:pPr>
              <a:buNone/>
            </a:pPr>
            <a:endParaRPr lang="en-IN" sz="1800" dirty="0" smtClean="0">
              <a:latin typeface="Arial" pitchFamily="34" charset="0"/>
              <a:cs typeface="Arial" pitchFamily="34" charset="0"/>
            </a:endParaRPr>
          </a:p>
          <a:p>
            <a:pPr>
              <a:buNone/>
            </a:pPr>
            <a:r>
              <a:rPr lang="en-IN" sz="1800" dirty="0" smtClean="0">
                <a:latin typeface="Arial" pitchFamily="34" charset="0"/>
                <a:cs typeface="Arial" pitchFamily="34" charset="0"/>
              </a:rPr>
              <a:t>[2]  Dong, E., Du, H. &amp; Gardner, L. An interactive web-based dashboard to track COVID-19 in real time. Lancet Infect. Dis. </a:t>
            </a:r>
            <a:r>
              <a:rPr lang="en-IN" sz="1800" u="sng" dirty="0" smtClean="0">
                <a:latin typeface="Arial" pitchFamily="34" charset="0"/>
                <a:cs typeface="Arial" pitchFamily="34" charset="0"/>
                <a:hlinkClick r:id="rId2"/>
              </a:rPr>
              <a:t>https://doi.org/10.1016/S1473-3099</a:t>
            </a:r>
            <a:r>
              <a:rPr lang="en-US" sz="1800" dirty="0" smtClean="0">
                <a:latin typeface="Arial" pitchFamily="34" charset="0"/>
                <a:cs typeface="Arial" pitchFamily="34" charset="0"/>
              </a:rPr>
              <a:t> </a:t>
            </a:r>
            <a:r>
              <a:rPr lang="en-IN" sz="1800" dirty="0" smtClean="0">
                <a:latin typeface="Arial" pitchFamily="34" charset="0"/>
                <a:cs typeface="Arial" pitchFamily="34" charset="0"/>
              </a:rPr>
              <a:t>(20)30120-1</a:t>
            </a:r>
          </a:p>
          <a:p>
            <a:pPr>
              <a:buNone/>
            </a:pPr>
            <a:r>
              <a:rPr lang="en-US" sz="1800" dirty="0" smtClean="0">
                <a:latin typeface="Arial" pitchFamily="34" charset="0"/>
                <a:cs typeface="Arial" pitchFamily="34" charset="0"/>
              </a:rPr>
              <a:t> </a:t>
            </a:r>
            <a:endParaRPr lang="en-IN" sz="1800" dirty="0" smtClean="0">
              <a:latin typeface="Arial" pitchFamily="34" charset="0"/>
              <a:cs typeface="Arial" pitchFamily="34" charset="0"/>
            </a:endParaRPr>
          </a:p>
          <a:p>
            <a:pPr>
              <a:buNone/>
            </a:pPr>
            <a:r>
              <a:rPr lang="en-IN" sz="1800" dirty="0" smtClean="0">
                <a:latin typeface="Arial" pitchFamily="34" charset="0"/>
                <a:cs typeface="Arial" pitchFamily="34" charset="0"/>
              </a:rPr>
              <a:t>[3] Mei, X. et al. Artificial intelligence–enabled rapid diagnosis of patients with COVID-19. Nat. Med. 26, 1224–1228 (2020)</a:t>
            </a:r>
          </a:p>
          <a:p>
            <a:pPr>
              <a:buNone/>
            </a:pPr>
            <a:r>
              <a:rPr lang="en-IN" sz="1800" dirty="0" smtClean="0">
                <a:latin typeface="Arial" pitchFamily="34" charset="0"/>
                <a:cs typeface="Arial" pitchFamily="34" charset="0"/>
              </a:rPr>
              <a:t> </a:t>
            </a:r>
          </a:p>
          <a:p>
            <a:pPr>
              <a:buNone/>
            </a:pPr>
            <a:r>
              <a:rPr lang="en-IN" sz="1800" dirty="0" smtClean="0">
                <a:latin typeface="Arial" pitchFamily="34" charset="0"/>
                <a:cs typeface="Arial" pitchFamily="34" charset="0"/>
              </a:rPr>
              <a:t>[4]  </a:t>
            </a:r>
            <a:r>
              <a:rPr lang="en-IN" sz="1800" dirty="0" err="1" smtClean="0">
                <a:latin typeface="Arial" pitchFamily="34" charset="0"/>
                <a:cs typeface="Arial" pitchFamily="34" charset="0"/>
              </a:rPr>
              <a:t>Feng</a:t>
            </a:r>
            <a:r>
              <a:rPr lang="en-IN" sz="1800" dirty="0" smtClean="0">
                <a:latin typeface="Arial" pitchFamily="34" charset="0"/>
                <a:cs typeface="Arial" pitchFamily="34" charset="0"/>
              </a:rPr>
              <a:t>, C. et al. A novel triage tool of artificial intelligence assisted diagnosis aid system for suspected COVID-19 pneumonia in fever clinics. </a:t>
            </a:r>
            <a:r>
              <a:rPr lang="en-IN" sz="1800" dirty="0" err="1" smtClean="0">
                <a:latin typeface="Arial" pitchFamily="34" charset="0"/>
                <a:cs typeface="Arial" pitchFamily="34" charset="0"/>
              </a:rPr>
              <a:t>medRxiv</a:t>
            </a:r>
            <a:r>
              <a:rPr lang="en-IN" sz="1800" dirty="0" smtClean="0">
                <a:latin typeface="Arial" pitchFamily="34" charset="0"/>
                <a:cs typeface="Arial" pitchFamily="34" charset="0"/>
              </a:rPr>
              <a:t>,</a:t>
            </a:r>
          </a:p>
          <a:p>
            <a:pPr>
              <a:buNone/>
            </a:pPr>
            <a:r>
              <a:rPr lang="en-IN" sz="1800" dirty="0" smtClean="0">
                <a:latin typeface="Arial" pitchFamily="34" charset="0"/>
                <a:cs typeface="Arial" pitchFamily="34" charset="0"/>
              </a:rPr>
              <a:t>     https://doi.org/10.1101/2020.03.19.20039099 (2020).</a:t>
            </a:r>
          </a:p>
          <a:p>
            <a:pPr>
              <a:buNone/>
            </a:pPr>
            <a:r>
              <a:rPr lang="en-IN" sz="1800" dirty="0" smtClean="0">
                <a:latin typeface="Arial" pitchFamily="34" charset="0"/>
                <a:cs typeface="Arial" pitchFamily="34" charset="0"/>
              </a:rPr>
              <a:t> </a:t>
            </a:r>
          </a:p>
          <a:p>
            <a:pPr>
              <a:buNone/>
            </a:pPr>
            <a:r>
              <a:rPr lang="en-IN" sz="1800" dirty="0" smtClean="0">
                <a:latin typeface="Arial" pitchFamily="34" charset="0"/>
                <a:cs typeface="Arial" pitchFamily="34" charset="0"/>
              </a:rPr>
              <a:t>[5] Hastie, T., </a:t>
            </a:r>
            <a:r>
              <a:rPr lang="en-IN" sz="1800" dirty="0" err="1" smtClean="0">
                <a:latin typeface="Arial" pitchFamily="34" charset="0"/>
                <a:cs typeface="Arial" pitchFamily="34" charset="0"/>
              </a:rPr>
              <a:t>Tibshirani</a:t>
            </a:r>
            <a:r>
              <a:rPr lang="en-IN" sz="1800" dirty="0" smtClean="0">
                <a:latin typeface="Arial" pitchFamily="34" charset="0"/>
                <a:cs typeface="Arial" pitchFamily="34" charset="0"/>
              </a:rPr>
              <a:t>, R. &amp; Friedman, J. In The Elements of Statistical Learning: Data</a:t>
            </a:r>
          </a:p>
          <a:p>
            <a:pPr>
              <a:buNone/>
            </a:pPr>
            <a:r>
              <a:rPr lang="en-IN" sz="1800" dirty="0" smtClean="0">
                <a:latin typeface="Arial" pitchFamily="34" charset="0"/>
                <a:cs typeface="Arial" pitchFamily="34" charset="0"/>
              </a:rPr>
              <a:t>      Mining, Inference, and Prediction (eds. Hastie, </a:t>
            </a:r>
            <a:r>
              <a:rPr lang="en-IN" sz="1800" dirty="0" err="1" smtClean="0">
                <a:latin typeface="Arial" pitchFamily="34" charset="0"/>
                <a:cs typeface="Arial" pitchFamily="34" charset="0"/>
              </a:rPr>
              <a:t>T.,Tibshirani</a:t>
            </a:r>
            <a:r>
              <a:rPr lang="en-IN" sz="1800" dirty="0" smtClean="0">
                <a:latin typeface="Arial" pitchFamily="34" charset="0"/>
                <a:cs typeface="Arial" pitchFamily="34" charset="0"/>
              </a:rPr>
              <a:t>, R. &amp; Friedman, J.)337–387 (Springer,2009).</a:t>
            </a:r>
          </a:p>
          <a:p>
            <a:pPr>
              <a:buNone/>
            </a:pPr>
            <a:r>
              <a:rPr lang="en-IN" sz="1800" dirty="0" smtClean="0">
                <a:latin typeface="Arial" pitchFamily="34" charset="0"/>
                <a:cs typeface="Arial" pitchFamily="34" charset="0"/>
              </a:rPr>
              <a:t> </a:t>
            </a:r>
          </a:p>
          <a:p>
            <a:pPr>
              <a:buNone/>
            </a:pPr>
            <a:r>
              <a:rPr lang="en-IN" sz="1800" dirty="0" smtClean="0">
                <a:latin typeface="Arial" pitchFamily="34" charset="0"/>
                <a:cs typeface="Arial" pitchFamily="34" charset="0"/>
              </a:rPr>
              <a:t>[6] Google covid-19 search trends symptoms dataset. </a:t>
            </a:r>
            <a:r>
              <a:rPr lang="en-IN" sz="1800" u="sng" dirty="0" smtClean="0">
                <a:latin typeface="Arial" pitchFamily="34" charset="0"/>
                <a:cs typeface="Arial" pitchFamily="34" charset="0"/>
                <a:hlinkClick r:id="rId3"/>
              </a:rPr>
              <a:t>https://goo.gle/covid19symptomdataset</a:t>
            </a:r>
            <a:endParaRPr lang="en-IN" sz="1800" dirty="0" smtClean="0">
              <a:latin typeface="Arial" pitchFamily="34" charset="0"/>
              <a:cs typeface="Arial" pitchFamily="34" charset="0"/>
            </a:endParaRPr>
          </a:p>
          <a:p>
            <a:pPr lvl="0">
              <a:buNone/>
            </a:pPr>
            <a:endParaRPr lang="en-IN" sz="18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14620"/>
            <a:ext cx="8229600" cy="1069848"/>
          </a:xfrm>
        </p:spPr>
        <p:txBody>
          <a:bodyPr/>
          <a:lstStyle/>
          <a:p>
            <a:pPr algn="ctr"/>
            <a:r>
              <a:rPr lang="en-IN"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066800"/>
          </a:xfrm>
        </p:spPr>
        <p:txBody>
          <a:bodyPr/>
          <a:lstStyle/>
          <a:p>
            <a:pPr algn="ctr"/>
            <a:r>
              <a:rPr lang="en-IN" dirty="0" smtClean="0"/>
              <a:t>CONTENTS</a:t>
            </a:r>
            <a:endParaRPr lang="en-IN" dirty="0"/>
          </a:p>
        </p:txBody>
      </p:sp>
      <p:sp>
        <p:nvSpPr>
          <p:cNvPr id="3" name="Content Placeholder 2"/>
          <p:cNvSpPr>
            <a:spLocks noGrp="1"/>
          </p:cNvSpPr>
          <p:nvPr>
            <p:ph idx="1"/>
          </p:nvPr>
        </p:nvSpPr>
        <p:spPr>
          <a:xfrm>
            <a:off x="457200" y="1643050"/>
            <a:ext cx="8229600" cy="4931486"/>
          </a:xfrm>
        </p:spPr>
        <p:txBody>
          <a:bodyPr/>
          <a:lstStyle/>
          <a:p>
            <a:pPr>
              <a:buNone/>
            </a:pPr>
            <a:r>
              <a:rPr lang="en-IN" sz="1800" dirty="0" smtClean="0">
                <a:latin typeface="Arial" pitchFamily="34" charset="0"/>
                <a:cs typeface="Arial" pitchFamily="34" charset="0"/>
              </a:rPr>
              <a:t>1.WHAT </a:t>
            </a:r>
            <a:r>
              <a:rPr lang="en-IN" sz="1800" dirty="0" smtClean="0">
                <a:latin typeface="Arial" pitchFamily="34" charset="0"/>
                <a:cs typeface="Arial" pitchFamily="34" charset="0"/>
              </a:rPr>
              <a:t>IS COVID-19</a:t>
            </a:r>
          </a:p>
          <a:p>
            <a:pPr>
              <a:buNone/>
            </a:pPr>
            <a:r>
              <a:rPr lang="en-IN" sz="1800" dirty="0" smtClean="0">
                <a:latin typeface="Arial" pitchFamily="34" charset="0"/>
                <a:cs typeface="Arial" pitchFamily="34" charset="0"/>
              </a:rPr>
              <a:t>2. INTRODUCTION</a:t>
            </a:r>
          </a:p>
          <a:p>
            <a:pPr>
              <a:buNone/>
            </a:pPr>
            <a:r>
              <a:rPr lang="en-IN" sz="1800" dirty="0" smtClean="0">
                <a:latin typeface="Arial" pitchFamily="34" charset="0"/>
                <a:cs typeface="Arial" pitchFamily="34" charset="0"/>
              </a:rPr>
              <a:t>3.MACHINE LEARNING APPROACH</a:t>
            </a:r>
          </a:p>
          <a:p>
            <a:pPr>
              <a:buNone/>
            </a:pPr>
            <a:r>
              <a:rPr lang="en-IN" sz="1800" dirty="0" smtClean="0">
                <a:latin typeface="Arial" pitchFamily="34" charset="0"/>
                <a:cs typeface="Arial" pitchFamily="34" charset="0"/>
              </a:rPr>
              <a:t>4.PROBLEM STATEMENT</a:t>
            </a:r>
          </a:p>
          <a:p>
            <a:pPr>
              <a:buNone/>
            </a:pPr>
            <a:r>
              <a:rPr lang="en-IN" sz="1800" dirty="0" smtClean="0">
                <a:latin typeface="Arial" pitchFamily="34" charset="0"/>
                <a:cs typeface="Arial" pitchFamily="34" charset="0"/>
              </a:rPr>
              <a:t>5.AIM &amp; OBJECTIVE</a:t>
            </a:r>
          </a:p>
          <a:p>
            <a:pPr>
              <a:buNone/>
            </a:pPr>
            <a:r>
              <a:rPr lang="en-IN" sz="1800" dirty="0" smtClean="0">
                <a:latin typeface="Arial" pitchFamily="34" charset="0"/>
                <a:cs typeface="Arial" pitchFamily="34" charset="0"/>
              </a:rPr>
              <a:t>6.SOFTWARE REQUIREMENT</a:t>
            </a:r>
          </a:p>
          <a:p>
            <a:pPr>
              <a:buNone/>
            </a:pPr>
            <a:r>
              <a:rPr lang="en-IN" sz="1800" dirty="0" smtClean="0">
                <a:latin typeface="Arial" pitchFamily="34" charset="0"/>
                <a:cs typeface="Arial" pitchFamily="34" charset="0"/>
              </a:rPr>
              <a:t>7.STEPS TO CREATE COVID-19 APPLICATION</a:t>
            </a:r>
          </a:p>
          <a:p>
            <a:pPr>
              <a:buNone/>
            </a:pPr>
            <a:r>
              <a:rPr lang="en-IN" sz="1800" dirty="0" smtClean="0">
                <a:latin typeface="Arial" pitchFamily="34" charset="0"/>
                <a:cs typeface="Arial" pitchFamily="34" charset="0"/>
              </a:rPr>
              <a:t>8.DATASET</a:t>
            </a:r>
          </a:p>
          <a:p>
            <a:pPr>
              <a:buNone/>
            </a:pPr>
            <a:r>
              <a:rPr lang="en-IN" sz="1800" dirty="0" smtClean="0">
                <a:latin typeface="Arial" pitchFamily="34" charset="0"/>
                <a:cs typeface="Arial" pitchFamily="34" charset="0"/>
              </a:rPr>
              <a:t>9.DATA PRE-PROCESSING</a:t>
            </a:r>
          </a:p>
          <a:p>
            <a:pPr>
              <a:buNone/>
            </a:pPr>
            <a:r>
              <a:rPr lang="en-IN" sz="1800" dirty="0" smtClean="0">
                <a:latin typeface="Arial" pitchFamily="34" charset="0"/>
                <a:cs typeface="Arial" pitchFamily="34" charset="0"/>
              </a:rPr>
              <a:t>10.MODEL SELECTION</a:t>
            </a:r>
          </a:p>
          <a:p>
            <a:pPr>
              <a:buNone/>
            </a:pPr>
            <a:r>
              <a:rPr lang="en-IN" sz="1800" dirty="0" smtClean="0">
                <a:latin typeface="Arial" pitchFamily="34" charset="0"/>
                <a:cs typeface="Arial" pitchFamily="34" charset="0"/>
              </a:rPr>
              <a:t>11.ENSEMBLE TECHNIQUE</a:t>
            </a:r>
          </a:p>
          <a:p>
            <a:pPr>
              <a:buNone/>
            </a:pPr>
            <a:r>
              <a:rPr lang="en-IN" sz="1800" dirty="0" smtClean="0">
                <a:latin typeface="Arial" pitchFamily="34" charset="0"/>
                <a:cs typeface="Arial" pitchFamily="34" charset="0"/>
              </a:rPr>
              <a:t>12.FRONT END DESIGN</a:t>
            </a:r>
          </a:p>
          <a:p>
            <a:pPr>
              <a:buNone/>
            </a:pPr>
            <a:r>
              <a:rPr lang="en-IN" sz="1800" dirty="0" smtClean="0">
                <a:latin typeface="Arial" pitchFamily="34" charset="0"/>
                <a:cs typeface="Arial" pitchFamily="34" charset="0"/>
              </a:rPr>
              <a:t>13.LIMITATIONS</a:t>
            </a:r>
          </a:p>
          <a:p>
            <a:pPr>
              <a:buNone/>
            </a:pPr>
            <a:r>
              <a:rPr lang="en-IN" sz="1800" dirty="0" smtClean="0">
                <a:latin typeface="Arial" pitchFamily="34" charset="0"/>
                <a:cs typeface="Arial" pitchFamily="34" charset="0"/>
              </a:rPr>
              <a:t>14.CONCLUSION</a:t>
            </a:r>
          </a:p>
          <a:p>
            <a:pPr>
              <a:buNone/>
            </a:pPr>
            <a:r>
              <a:rPr lang="en-IN" sz="1800" dirty="0" smtClean="0">
                <a:latin typeface="Arial" pitchFamily="34" charset="0"/>
                <a:cs typeface="Arial" pitchFamily="34" charset="0"/>
              </a:rPr>
              <a:t>15.REFERENCES</a:t>
            </a:r>
            <a:endParaRPr lang="en-IN" sz="1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1.WHAT IS COVID-19 </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1800" dirty="0">
                <a:latin typeface="Arial" pitchFamily="34" charset="0"/>
                <a:cs typeface="Arial" pitchFamily="34" charset="0"/>
              </a:rPr>
              <a:t>Corona viruses are a large family of viruses that are known to cause illness </a:t>
            </a:r>
            <a:r>
              <a:rPr lang="en-IN" sz="1800" dirty="0" smtClean="0">
                <a:latin typeface="Arial" pitchFamily="34" charset="0"/>
                <a:cs typeface="Arial" pitchFamily="34" charset="0"/>
              </a:rPr>
              <a:t>ranging from </a:t>
            </a:r>
            <a:r>
              <a:rPr lang="en-IN" sz="1800" dirty="0">
                <a:latin typeface="Arial" pitchFamily="34" charset="0"/>
                <a:cs typeface="Arial" pitchFamily="34" charset="0"/>
              </a:rPr>
              <a:t>the common cold to more severe diseases such as Middle East </a:t>
            </a:r>
            <a:r>
              <a:rPr lang="en-IN" sz="1800" dirty="0" smtClean="0">
                <a:latin typeface="Arial" pitchFamily="34" charset="0"/>
                <a:cs typeface="Arial" pitchFamily="34" charset="0"/>
              </a:rPr>
              <a:t>Respiratory Syndrome(MERS) and Severe Acute Respiratory Syndrome(SARS).</a:t>
            </a:r>
          </a:p>
          <a:p>
            <a:pPr>
              <a:buNone/>
            </a:pPr>
            <a:endParaRPr lang="en-IN" sz="1800" dirty="0" smtClean="0">
              <a:latin typeface="Arial" pitchFamily="34" charset="0"/>
              <a:cs typeface="Arial" pitchFamily="34" charset="0"/>
            </a:endParaRPr>
          </a:p>
          <a:p>
            <a:pPr>
              <a:buFont typeface="Wingdings" pitchFamily="2" charset="2"/>
              <a:buChar char="§"/>
            </a:pPr>
            <a:r>
              <a:rPr lang="en-IN" sz="1800" dirty="0">
                <a:latin typeface="Arial" pitchFamily="34" charset="0"/>
                <a:cs typeface="Arial" pitchFamily="34" charset="0"/>
              </a:rPr>
              <a:t>These </a:t>
            </a:r>
            <a:r>
              <a:rPr lang="en-IN" sz="1800" dirty="0" smtClean="0">
                <a:latin typeface="Arial" pitchFamily="34" charset="0"/>
                <a:cs typeface="Arial" pitchFamily="34" charset="0"/>
              </a:rPr>
              <a:t>two diseases </a:t>
            </a:r>
            <a:r>
              <a:rPr lang="en-IN" sz="1800" dirty="0">
                <a:latin typeface="Arial" pitchFamily="34" charset="0"/>
                <a:cs typeface="Arial" pitchFamily="34" charset="0"/>
              </a:rPr>
              <a:t>are spread by the corona viruses named as MERS-</a:t>
            </a:r>
            <a:r>
              <a:rPr lang="en-IN" sz="1800" dirty="0" err="1">
                <a:latin typeface="Arial" pitchFamily="34" charset="0"/>
                <a:cs typeface="Arial" pitchFamily="34" charset="0"/>
              </a:rPr>
              <a:t>CoV</a:t>
            </a:r>
            <a:r>
              <a:rPr lang="en-IN" sz="1800" dirty="0">
                <a:latin typeface="Arial" pitchFamily="34" charset="0"/>
                <a:cs typeface="Arial" pitchFamily="34" charset="0"/>
              </a:rPr>
              <a:t> and </a:t>
            </a:r>
            <a:r>
              <a:rPr lang="en-IN" sz="1800" dirty="0" smtClean="0">
                <a:latin typeface="Arial" pitchFamily="34" charset="0"/>
                <a:cs typeface="Arial" pitchFamily="34" charset="0"/>
              </a:rPr>
              <a:t>SARS-</a:t>
            </a:r>
            <a:r>
              <a:rPr lang="en-IN" sz="1800" dirty="0" err="1" smtClean="0">
                <a:latin typeface="Arial" pitchFamily="34" charset="0"/>
                <a:cs typeface="Arial" pitchFamily="34" charset="0"/>
              </a:rPr>
              <a:t>CoV</a:t>
            </a:r>
            <a:r>
              <a:rPr lang="en-IN" sz="1800" dirty="0" smtClean="0">
                <a:latin typeface="Arial" pitchFamily="34" charset="0"/>
                <a:cs typeface="Arial" pitchFamily="34" charset="0"/>
              </a:rPr>
              <a:t>. SARS </a:t>
            </a:r>
            <a:r>
              <a:rPr lang="en-IN" sz="1800" dirty="0">
                <a:latin typeface="Arial" pitchFamily="34" charset="0"/>
                <a:cs typeface="Arial" pitchFamily="34" charset="0"/>
              </a:rPr>
              <a:t>was first seen in 2002 in China and MERS was first seen in 2012 in </a:t>
            </a:r>
            <a:r>
              <a:rPr lang="en-IN" sz="1800" dirty="0" smtClean="0">
                <a:latin typeface="Arial" pitchFamily="34" charset="0"/>
                <a:cs typeface="Arial" pitchFamily="34" charset="0"/>
              </a:rPr>
              <a:t>Saudi Arabia.</a:t>
            </a:r>
          </a:p>
          <a:p>
            <a:pPr>
              <a:buNone/>
            </a:pPr>
            <a:endParaRPr lang="en-IN" sz="1800" dirty="0" smtClean="0">
              <a:latin typeface="Arial" pitchFamily="34" charset="0"/>
              <a:cs typeface="Arial" pitchFamily="34" charset="0"/>
            </a:endParaRPr>
          </a:p>
          <a:p>
            <a:pPr>
              <a:buFont typeface="Wingdings" pitchFamily="2" charset="2"/>
              <a:buChar char="§"/>
            </a:pPr>
            <a:r>
              <a:rPr lang="en-IN" sz="1800" dirty="0">
                <a:latin typeface="Arial" pitchFamily="34" charset="0"/>
                <a:cs typeface="Arial" pitchFamily="34" charset="0"/>
              </a:rPr>
              <a:t>The latest virus seen in Wuhan, China is called SARS-COV-2 and </a:t>
            </a:r>
            <a:r>
              <a:rPr lang="en-IN" sz="1800" dirty="0" smtClean="0">
                <a:latin typeface="Arial" pitchFamily="34" charset="0"/>
                <a:cs typeface="Arial" pitchFamily="34" charset="0"/>
              </a:rPr>
              <a:t>it causes </a:t>
            </a:r>
            <a:r>
              <a:rPr lang="en-IN" sz="1800" dirty="0">
                <a:latin typeface="Arial" pitchFamily="34" charset="0"/>
                <a:cs typeface="Arial" pitchFamily="34" charset="0"/>
              </a:rPr>
              <a:t>corona virus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1066800"/>
          </a:xfrm>
        </p:spPr>
        <p:txBody>
          <a:bodyPr/>
          <a:lstStyle/>
          <a:p>
            <a:pPr algn="ctr"/>
            <a:r>
              <a:rPr lang="en-IN" dirty="0" smtClean="0"/>
              <a:t>2.INTRODUCTION</a:t>
            </a:r>
            <a:endParaRPr lang="en-IN" dirty="0"/>
          </a:p>
        </p:txBody>
      </p:sp>
      <p:sp>
        <p:nvSpPr>
          <p:cNvPr id="3" name="Content Placeholder 2"/>
          <p:cNvSpPr>
            <a:spLocks noGrp="1"/>
          </p:cNvSpPr>
          <p:nvPr>
            <p:ph idx="1"/>
          </p:nvPr>
        </p:nvSpPr>
        <p:spPr/>
        <p:txBody>
          <a:bodyPr>
            <a:normAutofit/>
          </a:bodyPr>
          <a:lstStyle/>
          <a:p>
            <a:r>
              <a:rPr lang="en-IN" sz="1600" dirty="0">
                <a:latin typeface="Arial" pitchFamily="34" charset="0"/>
                <a:cs typeface="Arial" pitchFamily="34" charset="0"/>
              </a:rPr>
              <a:t>The aim of this </a:t>
            </a:r>
            <a:r>
              <a:rPr lang="en-IN" sz="1600" dirty="0" smtClean="0">
                <a:latin typeface="Arial" pitchFamily="34" charset="0"/>
                <a:cs typeface="Arial" pitchFamily="34" charset="0"/>
              </a:rPr>
              <a:t>project </a:t>
            </a:r>
            <a:r>
              <a:rPr lang="en-IN" sz="1600" dirty="0">
                <a:latin typeface="Arial" pitchFamily="34" charset="0"/>
                <a:cs typeface="Arial" pitchFamily="34" charset="0"/>
              </a:rPr>
              <a:t>is to predict whether a person has COVID-19 or not, </a:t>
            </a:r>
            <a:r>
              <a:rPr lang="en-IN" sz="1600" dirty="0" smtClean="0">
                <a:latin typeface="Arial" pitchFamily="34" charset="0"/>
                <a:cs typeface="Arial" pitchFamily="34" charset="0"/>
              </a:rPr>
              <a:t>using machine </a:t>
            </a:r>
            <a:r>
              <a:rPr lang="en-IN" sz="1600" dirty="0">
                <a:latin typeface="Arial" pitchFamily="34" charset="0"/>
                <a:cs typeface="Arial" pitchFamily="34" charset="0"/>
              </a:rPr>
              <a:t>learning techniques. </a:t>
            </a:r>
            <a:endParaRPr lang="en-IN" sz="1600" dirty="0" smtClean="0">
              <a:latin typeface="Arial" pitchFamily="34" charset="0"/>
              <a:cs typeface="Arial" pitchFamily="34" charset="0"/>
            </a:endParaRPr>
          </a:p>
          <a:p>
            <a:r>
              <a:rPr lang="en-IN" sz="1600" dirty="0" smtClean="0">
                <a:latin typeface="Arial" pitchFamily="34" charset="0"/>
                <a:cs typeface="Arial" pitchFamily="34" charset="0"/>
              </a:rPr>
              <a:t>The </a:t>
            </a:r>
            <a:r>
              <a:rPr lang="en-IN" sz="1600" dirty="0">
                <a:latin typeface="Arial" pitchFamily="34" charset="0"/>
                <a:cs typeface="Arial" pitchFamily="34" charset="0"/>
              </a:rPr>
              <a:t>prediction is performed using the clinical </a:t>
            </a:r>
            <a:r>
              <a:rPr lang="en-IN" sz="1600" dirty="0" smtClean="0">
                <a:latin typeface="Arial" pitchFamily="34" charset="0"/>
                <a:cs typeface="Arial" pitchFamily="34" charset="0"/>
              </a:rPr>
              <a:t>information of </a:t>
            </a:r>
            <a:r>
              <a:rPr lang="en-IN" sz="1600" dirty="0">
                <a:latin typeface="Arial" pitchFamily="34" charset="0"/>
                <a:cs typeface="Arial" pitchFamily="34" charset="0"/>
              </a:rPr>
              <a:t>the patients. </a:t>
            </a:r>
            <a:endParaRPr lang="en-IN" sz="1600" dirty="0" smtClean="0">
              <a:latin typeface="Arial" pitchFamily="34" charset="0"/>
              <a:cs typeface="Arial" pitchFamily="34" charset="0"/>
            </a:endParaRPr>
          </a:p>
          <a:p>
            <a:r>
              <a:rPr lang="en-IN" sz="1600" dirty="0" smtClean="0">
                <a:latin typeface="Arial" pitchFamily="34" charset="0"/>
                <a:cs typeface="Arial" pitchFamily="34" charset="0"/>
              </a:rPr>
              <a:t>The </a:t>
            </a:r>
            <a:r>
              <a:rPr lang="en-IN" sz="1600" dirty="0">
                <a:latin typeface="Arial" pitchFamily="34" charset="0"/>
                <a:cs typeface="Arial" pitchFamily="34" charset="0"/>
              </a:rPr>
              <a:t>goal is to identify whether a patient can potentially </a:t>
            </a:r>
            <a:r>
              <a:rPr lang="en-IN" sz="1600" dirty="0" smtClean="0">
                <a:latin typeface="Arial" pitchFamily="34" charset="0"/>
                <a:cs typeface="Arial" pitchFamily="34" charset="0"/>
              </a:rPr>
              <a:t>be diagnosed </a:t>
            </a:r>
            <a:r>
              <a:rPr lang="en-IN" sz="1600" dirty="0">
                <a:latin typeface="Arial" pitchFamily="34" charset="0"/>
                <a:cs typeface="Arial" pitchFamily="34" charset="0"/>
              </a:rPr>
              <a:t>with COVID-19</a:t>
            </a:r>
            <a:r>
              <a:rPr lang="en-IN" sz="1800" dirty="0" smtClean="0"/>
              <a:t>.</a:t>
            </a:r>
          </a:p>
          <a:p>
            <a:endParaRPr lang="en-IN" sz="1800" dirty="0"/>
          </a:p>
        </p:txBody>
      </p:sp>
      <p:pic>
        <p:nvPicPr>
          <p:cNvPr id="4" name="Picture 3" descr="symptoms.jpg"/>
          <p:cNvPicPr>
            <a:picLocks noChangeAspect="1"/>
          </p:cNvPicPr>
          <p:nvPr/>
        </p:nvPicPr>
        <p:blipFill>
          <a:blip r:embed="rId2"/>
          <a:stretch>
            <a:fillRect/>
          </a:stretch>
        </p:blipFill>
        <p:spPr>
          <a:xfrm>
            <a:off x="285720" y="3357562"/>
            <a:ext cx="8501121" cy="350043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1066800"/>
          </a:xfrm>
        </p:spPr>
        <p:txBody>
          <a:bodyPr/>
          <a:lstStyle/>
          <a:p>
            <a:pPr algn="ctr"/>
            <a:r>
              <a:rPr lang="en-IN" dirty="0" smtClean="0"/>
              <a:t>3.MACHINE LEARNING APPROACH</a:t>
            </a:r>
            <a:endParaRPr lang="en-IN" dirty="0"/>
          </a:p>
        </p:txBody>
      </p:sp>
      <p:sp>
        <p:nvSpPr>
          <p:cNvPr id="3" name="Content Placeholder 2"/>
          <p:cNvSpPr>
            <a:spLocks noGrp="1"/>
          </p:cNvSpPr>
          <p:nvPr>
            <p:ph idx="1"/>
          </p:nvPr>
        </p:nvSpPr>
        <p:spPr>
          <a:xfrm>
            <a:off x="457200" y="1785926"/>
            <a:ext cx="8229600" cy="4788610"/>
          </a:xfrm>
        </p:spPr>
        <p:txBody>
          <a:bodyPr>
            <a:normAutofit/>
          </a:bodyPr>
          <a:lstStyle/>
          <a:p>
            <a:pPr>
              <a:buFont typeface="Wingdings" pitchFamily="2" charset="2"/>
              <a:buChar char="§"/>
            </a:pPr>
            <a:r>
              <a:rPr lang="en-IN" sz="1600" dirty="0" smtClean="0">
                <a:latin typeface="Arial" pitchFamily="34" charset="0"/>
                <a:cs typeface="Arial" pitchFamily="34" charset="0"/>
              </a:rPr>
              <a:t>A Systematic Literature Review is performed to identify the most suitable algorithms for the prediction model. </a:t>
            </a:r>
          </a:p>
          <a:p>
            <a:pPr>
              <a:buFont typeface="Wingdings" pitchFamily="2" charset="2"/>
              <a:buChar char="§"/>
            </a:pPr>
            <a:r>
              <a:rPr lang="en-IN" sz="1600" dirty="0" smtClean="0">
                <a:latin typeface="Arial" pitchFamily="34" charset="0"/>
                <a:cs typeface="Arial" pitchFamily="34" charset="0"/>
              </a:rPr>
              <a:t>Then through the findings of the literature study, an experimental model is developed for prediction of COVID-19 and to identify the features that impact the model.</a:t>
            </a:r>
          </a:p>
          <a:p>
            <a:pPr>
              <a:buFont typeface="Wingdings" pitchFamily="2" charset="2"/>
              <a:buChar char="§"/>
            </a:pPr>
            <a:r>
              <a:rPr lang="en-IN" sz="1600" dirty="0" smtClean="0">
                <a:latin typeface="Arial" pitchFamily="34" charset="0"/>
                <a:cs typeface="Arial" pitchFamily="34" charset="0"/>
              </a:rPr>
              <a:t>The main objective of Machine Learning is that it learns from the feed data without any interference of humans that is, it automatically learns from given data(experience) and gives us the desired output where it searches the trends/patterns in the data</a:t>
            </a:r>
          </a:p>
          <a:p>
            <a:pPr>
              <a:buNone/>
            </a:pPr>
            <a:endParaRPr lang="en-IN" sz="1600" dirty="0" smtClean="0">
              <a:latin typeface="Arial" pitchFamily="34" charset="0"/>
              <a:cs typeface="Arial" pitchFamily="34" charset="0"/>
            </a:endParaRPr>
          </a:p>
          <a:p>
            <a:endParaRPr lang="en-IN" sz="1600" dirty="0">
              <a:latin typeface="Arial" pitchFamily="34" charset="0"/>
              <a:cs typeface="Arial" pitchFamily="34" charset="0"/>
            </a:endParaRPr>
          </a:p>
        </p:txBody>
      </p:sp>
      <p:pic>
        <p:nvPicPr>
          <p:cNvPr id="4" name="Picture 3" descr="Machine Learning 2.png"/>
          <p:cNvPicPr>
            <a:picLocks noChangeAspect="1"/>
          </p:cNvPicPr>
          <p:nvPr/>
        </p:nvPicPr>
        <p:blipFill>
          <a:blip r:embed="rId2"/>
          <a:stretch>
            <a:fillRect/>
          </a:stretch>
        </p:blipFill>
        <p:spPr>
          <a:xfrm>
            <a:off x="785786" y="4143380"/>
            <a:ext cx="7500990" cy="185738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4.PROBLEM STATEMENT </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1800" dirty="0" smtClean="0">
                <a:latin typeface="Arial" pitchFamily="34" charset="0"/>
                <a:cs typeface="Arial" pitchFamily="34" charset="0"/>
              </a:rPr>
              <a:t>A pneumonia of unknown cause detected in Wuhan, China was first reported to the World Health Organisation (WHO) Country Office in China on 31 December, 2019. Since, then the number of cases of corona virus are increasing along with high death toll. </a:t>
            </a:r>
          </a:p>
          <a:p>
            <a:pPr>
              <a:buNone/>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Corona virus spread from one city to whole country in just 30 days .On Feb 11, it was named as COVID-19 by World Health Organisation (WHO)</a:t>
            </a: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COVID-19 has spread across the globe with around 213 countries .</a:t>
            </a: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In our thesis, we would like to use machine learning techniques to predict the symptoms of COVID-19.</a:t>
            </a:r>
            <a:endParaRPr lang="en-IN" sz="1600" dirty="0" smtClean="0">
              <a:latin typeface="Arial" pitchFamily="34" charset="0"/>
              <a:cs typeface="Arial" pitchFamily="34" charset="0"/>
            </a:endParaRPr>
          </a:p>
          <a:p>
            <a:pPr>
              <a:buNone/>
            </a:pPr>
            <a:endParaRPr lang="en-IN" sz="1800" dirty="0" smtClean="0">
              <a:latin typeface="Arial" pitchFamily="34" charset="0"/>
              <a:cs typeface="Arial" pitchFamily="34" charset="0"/>
            </a:endParaRP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endParaRPr lang="en-IN"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5. AIM &amp; OBJECTIVE</a:t>
            </a:r>
            <a:endParaRPr lang="en-IN" dirty="0"/>
          </a:p>
        </p:txBody>
      </p:sp>
      <p:sp>
        <p:nvSpPr>
          <p:cNvPr id="3" name="Content Placeholder 2"/>
          <p:cNvSpPr>
            <a:spLocks noGrp="1"/>
          </p:cNvSpPr>
          <p:nvPr>
            <p:ph idx="1"/>
          </p:nvPr>
        </p:nvSpPr>
        <p:spPr/>
        <p:txBody>
          <a:bodyPr>
            <a:normAutofit/>
          </a:bodyPr>
          <a:lstStyle/>
          <a:p>
            <a:pPr lvl="0">
              <a:buFont typeface="Wingdings" pitchFamily="2" charset="2"/>
              <a:buChar char="§"/>
            </a:pPr>
            <a:r>
              <a:rPr lang="en-IN" sz="1800" dirty="0" smtClean="0">
                <a:latin typeface="Arial" pitchFamily="34" charset="0"/>
                <a:cs typeface="Arial" pitchFamily="34" charset="0"/>
              </a:rPr>
              <a:t>The aim is to provide a machine learning model that can easily analysis the symptoms of COVID-19. </a:t>
            </a:r>
          </a:p>
          <a:p>
            <a:pPr lvl="0">
              <a:buFont typeface="Wingdings" pitchFamily="2" charset="2"/>
              <a:buChar char="§"/>
            </a:pPr>
            <a:endParaRPr lang="en-IN" sz="1800" dirty="0" smtClean="0">
              <a:latin typeface="Arial" pitchFamily="34" charset="0"/>
              <a:cs typeface="Arial" pitchFamily="34" charset="0"/>
            </a:endParaRPr>
          </a:p>
          <a:p>
            <a:pPr lvl="0">
              <a:buFont typeface="Wingdings" pitchFamily="2" charset="2"/>
              <a:buChar char="§"/>
            </a:pPr>
            <a:r>
              <a:rPr lang="en-US" sz="1800" dirty="0" smtClean="0">
                <a:latin typeface="Arial" pitchFamily="34" charset="0"/>
                <a:cs typeface="Arial" pitchFamily="34" charset="0"/>
              </a:rPr>
              <a:t>It will help to reduce the risk of getting affected. By using the machine leaning model we will try to indentify the symptoms of this disease.</a:t>
            </a:r>
          </a:p>
          <a:p>
            <a:pPr lvl="0">
              <a:buFont typeface="Wingdings" pitchFamily="2" charset="2"/>
              <a:buChar char="§"/>
            </a:pPr>
            <a:endParaRPr lang="en-US"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The main goal of this thesis is to develop a machine learning model that could predict whether a patient is suffering from COVID-19.</a:t>
            </a:r>
          </a:p>
          <a:p>
            <a:pPr>
              <a:buFont typeface="Wingdings" pitchFamily="2" charset="2"/>
              <a:buChar char="§"/>
            </a:pPr>
            <a:endParaRPr lang="en-IN" sz="18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42918"/>
            <a:ext cx="8229600" cy="1066800"/>
          </a:xfrm>
        </p:spPr>
        <p:txBody>
          <a:bodyPr/>
          <a:lstStyle/>
          <a:p>
            <a:pPr algn="ctr"/>
            <a:r>
              <a:rPr lang="en-IN" dirty="0" smtClean="0"/>
              <a:t>6.SOFTWARE REQUIREMENT  </a:t>
            </a:r>
            <a:endParaRPr lang="en-IN" dirty="0"/>
          </a:p>
        </p:txBody>
      </p:sp>
      <p:sp>
        <p:nvSpPr>
          <p:cNvPr id="3" name="Content Placeholder 2"/>
          <p:cNvSpPr>
            <a:spLocks noGrp="1"/>
          </p:cNvSpPr>
          <p:nvPr>
            <p:ph idx="1"/>
          </p:nvPr>
        </p:nvSpPr>
        <p:spPr>
          <a:xfrm>
            <a:off x="428596" y="1643050"/>
            <a:ext cx="8229600" cy="4929222"/>
          </a:xfrm>
        </p:spPr>
        <p:txBody>
          <a:bodyPr>
            <a:normAutofit lnSpcReduction="10000"/>
          </a:bodyPr>
          <a:lstStyle/>
          <a:p>
            <a:pPr>
              <a:buFont typeface="Wingdings" pitchFamily="2" charset="2"/>
              <a:buChar char="§"/>
            </a:pPr>
            <a:r>
              <a:rPr lang="en-IN" sz="1800" dirty="0" smtClean="0">
                <a:latin typeface="Arial" pitchFamily="34" charset="0"/>
                <a:cs typeface="Arial" pitchFamily="34" charset="0"/>
              </a:rPr>
              <a:t>Package Requirement: </a:t>
            </a:r>
            <a:r>
              <a:rPr lang="en-US" sz="1800" dirty="0" smtClean="0"/>
              <a:t>Tinker, </a:t>
            </a:r>
            <a:r>
              <a:rPr lang="en-US" sz="1800" dirty="0" err="1" smtClean="0"/>
              <a:t>NumPy</a:t>
            </a:r>
            <a:r>
              <a:rPr lang="en-US" sz="1800" dirty="0" smtClean="0"/>
              <a:t>, </a:t>
            </a:r>
            <a:r>
              <a:rPr lang="en-US" sz="1800" dirty="0" err="1" smtClean="0"/>
              <a:t>Scikit</a:t>
            </a:r>
            <a:r>
              <a:rPr lang="en-US" sz="1800" dirty="0" smtClean="0"/>
              <a:t> Learn, </a:t>
            </a:r>
            <a:r>
              <a:rPr lang="en-US" sz="1800" dirty="0" err="1" smtClean="0"/>
              <a:t>Matplot</a:t>
            </a:r>
            <a:r>
              <a:rPr lang="en-US" sz="1800" dirty="0" smtClean="0"/>
              <a:t> Library</a:t>
            </a:r>
          </a:p>
          <a:p>
            <a:pPr>
              <a:buNone/>
            </a:pPr>
            <a:endParaRPr lang="en-US" sz="1800" dirty="0" smtClean="0"/>
          </a:p>
          <a:p>
            <a:pPr algn="just">
              <a:buFont typeface="Wingdings" pitchFamily="2" charset="2"/>
              <a:buChar char="§"/>
            </a:pPr>
            <a:r>
              <a:rPr lang="en-US" sz="1800" dirty="0" smtClean="0">
                <a:latin typeface="Arial" pitchFamily="34" charset="0"/>
                <a:cs typeface="Arial" pitchFamily="34" charset="0"/>
              </a:rPr>
              <a:t>Tinker: </a:t>
            </a:r>
            <a:r>
              <a:rPr lang="en-IN" sz="1800" dirty="0" smtClean="0">
                <a:latin typeface="Arial" pitchFamily="34" charset="0"/>
                <a:cs typeface="Arial" pitchFamily="34" charset="0"/>
              </a:rPr>
              <a:t>This is python module to create graphical application. Firstly we have to import it from python and then we can create graphical form of our program and see the information with user-interface.</a:t>
            </a:r>
          </a:p>
          <a:p>
            <a:pPr algn="just">
              <a:buFont typeface="Wingdings" pitchFamily="2" charset="2"/>
              <a:buChar char="§"/>
            </a:pPr>
            <a:endParaRPr lang="en-IN" sz="1800" dirty="0" smtClean="0">
              <a:latin typeface="Arial" pitchFamily="34" charset="0"/>
              <a:cs typeface="Arial" pitchFamily="34" charset="0"/>
            </a:endParaRPr>
          </a:p>
          <a:p>
            <a:pPr algn="just">
              <a:buFont typeface="Wingdings" pitchFamily="2" charset="2"/>
              <a:buChar char="§"/>
            </a:pPr>
            <a:r>
              <a:rPr lang="en-IN" sz="1800" dirty="0" err="1" smtClean="0">
                <a:latin typeface="Arial" pitchFamily="34" charset="0"/>
                <a:cs typeface="Arial" pitchFamily="34" charset="0"/>
              </a:rPr>
              <a:t>NumPy</a:t>
            </a:r>
            <a:r>
              <a:rPr lang="en-IN" sz="1800" dirty="0" smtClean="0">
                <a:latin typeface="Arial" pitchFamily="34" charset="0"/>
                <a:cs typeface="Arial" pitchFamily="34" charset="0"/>
              </a:rPr>
              <a:t>:</a:t>
            </a:r>
            <a:r>
              <a:rPr lang="en-IN" sz="1800" dirty="0" smtClean="0"/>
              <a:t> </a:t>
            </a:r>
            <a:r>
              <a:rPr lang="en-IN" sz="1600" dirty="0" err="1" smtClean="0">
                <a:latin typeface="Arial" pitchFamily="34" charset="0"/>
                <a:cs typeface="Arial" pitchFamily="34" charset="0"/>
              </a:rPr>
              <a:t>NumPy</a:t>
            </a:r>
            <a:r>
              <a:rPr lang="en-IN" sz="1600" dirty="0" smtClean="0">
                <a:latin typeface="Arial" pitchFamily="34" charset="0"/>
                <a:cs typeface="Arial" pitchFamily="34" charset="0"/>
              </a:rPr>
              <a:t> is a library for the Python programming language, adding support for large, multi-dimensional arrays and matrices, along with a large collection of high-level mathematical functions to operate on these arrays.</a:t>
            </a:r>
          </a:p>
          <a:p>
            <a:pPr algn="just">
              <a:buFont typeface="Wingdings" pitchFamily="2" charset="2"/>
              <a:buChar char="§"/>
            </a:pPr>
            <a:endParaRPr lang="en-IN" sz="1600" dirty="0" smtClean="0">
              <a:latin typeface="Arial" pitchFamily="34" charset="0"/>
              <a:cs typeface="Arial" pitchFamily="34" charset="0"/>
            </a:endParaRPr>
          </a:p>
          <a:p>
            <a:pPr algn="just">
              <a:buFont typeface="Wingdings" pitchFamily="2" charset="2"/>
              <a:buChar char="§"/>
            </a:pPr>
            <a:r>
              <a:rPr lang="en-IN" sz="1600" dirty="0" err="1" smtClean="0">
                <a:latin typeface="Arial" pitchFamily="34" charset="0"/>
                <a:cs typeface="Arial" pitchFamily="34" charset="0"/>
              </a:rPr>
              <a:t>Scikit</a:t>
            </a:r>
            <a:r>
              <a:rPr lang="en-IN" sz="1600" dirty="0" smtClean="0">
                <a:latin typeface="Arial" pitchFamily="34" charset="0"/>
                <a:cs typeface="Arial" pitchFamily="34" charset="0"/>
              </a:rPr>
              <a:t> Learn : </a:t>
            </a:r>
            <a:r>
              <a:rPr lang="en-IN" sz="1600" dirty="0" err="1" smtClean="0">
                <a:latin typeface="Arial" pitchFamily="34" charset="0"/>
                <a:cs typeface="Arial" pitchFamily="34" charset="0"/>
              </a:rPr>
              <a:t>Scikit</a:t>
            </a:r>
            <a:r>
              <a:rPr lang="en-IN" sz="1600" dirty="0" smtClean="0">
                <a:latin typeface="Arial" pitchFamily="34" charset="0"/>
                <a:cs typeface="Arial" pitchFamily="34" charset="0"/>
              </a:rPr>
              <a:t>-learn is a free software machine learning library for the Python programming language. It features various classification, regression and clustering algorithms including support vector machines.</a:t>
            </a:r>
          </a:p>
          <a:p>
            <a:pPr algn="just">
              <a:buNone/>
            </a:pPr>
            <a:endParaRPr lang="en-IN" sz="1600" dirty="0" smtClean="0">
              <a:latin typeface="Arial" pitchFamily="34" charset="0"/>
              <a:cs typeface="Arial" pitchFamily="34" charset="0"/>
            </a:endParaRPr>
          </a:p>
          <a:p>
            <a:pPr algn="just">
              <a:buFont typeface="Wingdings" pitchFamily="2" charset="2"/>
              <a:buChar char="§"/>
            </a:pPr>
            <a:r>
              <a:rPr lang="en-IN" sz="1600" dirty="0" err="1" smtClean="0">
                <a:latin typeface="Arial" pitchFamily="34" charset="0"/>
                <a:cs typeface="Arial" pitchFamily="34" charset="0"/>
              </a:rPr>
              <a:t>Matplot</a:t>
            </a:r>
            <a:r>
              <a:rPr lang="en-IN" sz="1600" dirty="0" smtClean="0">
                <a:latin typeface="Arial" pitchFamily="34" charset="0"/>
                <a:cs typeface="Arial" pitchFamily="34" charset="0"/>
              </a:rPr>
              <a:t> Library: </a:t>
            </a:r>
            <a:r>
              <a:rPr lang="en-IN" sz="1600" dirty="0" err="1" smtClean="0">
                <a:latin typeface="Arial" pitchFamily="34" charset="0"/>
                <a:cs typeface="Arial" pitchFamily="34" charset="0"/>
              </a:rPr>
              <a:t>Matplotlib</a:t>
            </a:r>
            <a:r>
              <a:rPr lang="en-IN" sz="1600" dirty="0" smtClean="0">
                <a:latin typeface="Arial" pitchFamily="34" charset="0"/>
                <a:cs typeface="Arial" pitchFamily="34" charset="0"/>
              </a:rPr>
              <a:t> is a plotting library for the Python programming language and its numerical mathematics extension </a:t>
            </a:r>
            <a:r>
              <a:rPr lang="en-IN" sz="1600" dirty="0" err="1" smtClean="0">
                <a:latin typeface="Arial" pitchFamily="34" charset="0"/>
                <a:cs typeface="Arial" pitchFamily="34" charset="0"/>
              </a:rPr>
              <a:t>NumPy</a:t>
            </a:r>
            <a:r>
              <a:rPr lang="en-IN" sz="1600" dirty="0" smtClean="0">
                <a:latin typeface="Arial" pitchFamily="34" charset="0"/>
                <a:cs typeface="Arial" pitchFamily="34" charset="0"/>
              </a:rPr>
              <a:t>. It provides an object-oriented API for embedding plots into applications using general-purpose GUI toolkits like </a:t>
            </a:r>
            <a:r>
              <a:rPr lang="en-IN" sz="1600" dirty="0" err="1" smtClean="0">
                <a:latin typeface="Arial" pitchFamily="34" charset="0"/>
                <a:cs typeface="Arial" pitchFamily="34" charset="0"/>
              </a:rPr>
              <a:t>Tkinter</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wxPython</a:t>
            </a:r>
            <a:r>
              <a:rPr lang="en-IN" sz="1600" dirty="0" smtClean="0">
                <a:latin typeface="Arial" pitchFamily="34" charset="0"/>
                <a:cs typeface="Arial" pitchFamily="34" charset="0"/>
              </a:rPr>
              <a:t>, Qt, or GTK</a:t>
            </a:r>
          </a:p>
          <a:p>
            <a:pPr algn="just"/>
            <a:endParaRPr lang="en-IN" sz="1800" dirty="0" smtClean="0">
              <a:latin typeface="Arial" pitchFamily="34" charset="0"/>
              <a:cs typeface="Arial" pitchFamily="34" charset="0"/>
            </a:endParaRPr>
          </a:p>
          <a:p>
            <a:pPr algn="just"/>
            <a:endParaRPr lang="en-IN" sz="18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7. STEPS TO CREATE COVID-19 APPLICATION</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
            </a:pPr>
            <a:r>
              <a:rPr lang="en-IN" sz="1800" dirty="0" smtClean="0">
                <a:latin typeface="Arial" pitchFamily="34" charset="0"/>
                <a:cs typeface="Arial" pitchFamily="34" charset="0"/>
              </a:rPr>
              <a:t>We have to collect the raw data from various dataset repositories such as </a:t>
            </a:r>
            <a:r>
              <a:rPr lang="en-IN" sz="1800" dirty="0" err="1" smtClean="0">
                <a:latin typeface="Arial" pitchFamily="34" charset="0"/>
                <a:cs typeface="Arial" pitchFamily="34" charset="0"/>
              </a:rPr>
              <a:t>github</a:t>
            </a:r>
            <a:r>
              <a:rPr lang="en-IN" sz="1800" dirty="0" smtClean="0">
                <a:latin typeface="Arial" pitchFamily="34" charset="0"/>
                <a:cs typeface="Arial" pitchFamily="34" charset="0"/>
              </a:rPr>
              <a:t>, </a:t>
            </a:r>
            <a:r>
              <a:rPr lang="en-IN" sz="1800" dirty="0" err="1" smtClean="0">
                <a:latin typeface="Arial" pitchFamily="34" charset="0"/>
                <a:cs typeface="Arial" pitchFamily="34" charset="0"/>
              </a:rPr>
              <a:t>kaggle</a:t>
            </a:r>
            <a:r>
              <a:rPr lang="en-IN" sz="1800" dirty="0" smtClean="0">
                <a:latin typeface="Arial" pitchFamily="34" charset="0"/>
                <a:cs typeface="Arial" pitchFamily="34" charset="0"/>
              </a:rPr>
              <a:t>  etc.</a:t>
            </a: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After collecting the data we have to pre-process &amp; clean the data.</a:t>
            </a: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Then we have to implement the machine learning algorithm to predict the result.</a:t>
            </a:r>
          </a:p>
          <a:p>
            <a:pPr>
              <a:buNone/>
            </a:pPr>
            <a:r>
              <a:rPr lang="en-IN" sz="1800" dirty="0" smtClean="0">
                <a:latin typeface="Arial" pitchFamily="34" charset="0"/>
                <a:cs typeface="Arial" pitchFamily="34" charset="0"/>
              </a:rPr>
              <a:t> </a:t>
            </a:r>
          </a:p>
          <a:p>
            <a:pPr>
              <a:buFont typeface="Wingdings" pitchFamily="2" charset="2"/>
              <a:buChar char="§"/>
            </a:pPr>
            <a:r>
              <a:rPr lang="en-IN" sz="1800" dirty="0" smtClean="0">
                <a:latin typeface="Arial" pitchFamily="34" charset="0"/>
                <a:cs typeface="Arial" pitchFamily="34" charset="0"/>
              </a:rPr>
              <a:t>Ensemble technique of bagging approach is used for the overall performance improvement.</a:t>
            </a: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r>
              <a:rPr lang="en-IN" sz="1800" dirty="0" smtClean="0">
                <a:latin typeface="Arial" pitchFamily="34" charset="0"/>
                <a:cs typeface="Arial" pitchFamily="34" charset="0"/>
              </a:rPr>
              <a:t>Finally the result is obtained in GUI.</a:t>
            </a:r>
          </a:p>
          <a:p>
            <a:pPr>
              <a:buNone/>
            </a:pPr>
            <a:endParaRPr lang="en-IN" sz="1800" dirty="0" smtClean="0">
              <a:latin typeface="Arial" pitchFamily="34" charset="0"/>
              <a:cs typeface="Arial" pitchFamily="34" charset="0"/>
            </a:endParaRP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endParaRPr lang="en-IN" sz="1800" dirty="0" smtClean="0">
              <a:latin typeface="Arial" pitchFamily="34" charset="0"/>
              <a:cs typeface="Arial" pitchFamily="34" charset="0"/>
            </a:endParaRPr>
          </a:p>
          <a:p>
            <a:pPr>
              <a:buFont typeface="Wingdings" pitchFamily="2" charset="2"/>
              <a:buChar char="§"/>
            </a:pPr>
            <a:endParaRPr lang="en-IN" sz="18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261</TotalTime>
  <Words>1207</Words>
  <Application>Microsoft Office PowerPoint</Application>
  <PresentationFormat>On-screen Show (4:3)</PresentationFormat>
  <Paragraphs>136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BIRLA INSTITUTE OF TECHNOLOGY MESRA JAIPUR CAMPUS</vt:lpstr>
      <vt:lpstr>CONTENTS</vt:lpstr>
      <vt:lpstr>1.WHAT IS COVID-19 </vt:lpstr>
      <vt:lpstr>2.INTRODUCTION</vt:lpstr>
      <vt:lpstr>3.MACHINE LEARNING APPROACH</vt:lpstr>
      <vt:lpstr>4.PROBLEM STATEMENT </vt:lpstr>
      <vt:lpstr>5. AIM &amp; OBJECTIVE</vt:lpstr>
      <vt:lpstr>6.SOFTWARE REQUIREMENT  </vt:lpstr>
      <vt:lpstr>7. STEPS TO CREATE COVID-19 APPLICATION</vt:lpstr>
      <vt:lpstr>8. DATASET</vt:lpstr>
      <vt:lpstr>9. DATA PRE-PROCESSING</vt:lpstr>
      <vt:lpstr>Slide 12</vt:lpstr>
      <vt:lpstr>10. MODEL SELECTION</vt:lpstr>
      <vt:lpstr>11.ENSEMBLE TECHNIQUE</vt:lpstr>
      <vt:lpstr>12.FRONT END DESIGN</vt:lpstr>
      <vt:lpstr>13. LIMITATIONS</vt:lpstr>
      <vt:lpstr>14. CONCLUSION</vt:lpstr>
      <vt:lpstr>15. REFERNENCES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BIRLA INSTITUTE OF TECHNOLOGY MESRA JAIPUR CAMPUS</dc:title>
  <dc:creator>MEGHAJ</dc:creator>
  <cp:lastModifiedBy>MEGHAJ</cp:lastModifiedBy>
  <cp:revision>43</cp:revision>
  <dcterms:created xsi:type="dcterms:W3CDTF">2021-05-02T05:38:03Z</dcterms:created>
  <dcterms:modified xsi:type="dcterms:W3CDTF">2024-04-24T06:25:46Z</dcterms:modified>
</cp:coreProperties>
</file>