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1" r:id="rId4"/>
    <p:sldId id="260" r:id="rId5"/>
    <p:sldId id="263" r:id="rId6"/>
    <p:sldId id="273" r:id="rId7"/>
    <p:sldId id="271" r:id="rId8"/>
    <p:sldId id="264" r:id="rId9"/>
    <p:sldId id="268" r:id="rId10"/>
    <p:sldId id="270"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E0D12-81EB-4CF9-BB3E-41CA90AEA5F0}"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12309-85DB-4BB9-9F77-58154017AB48}" type="slidenum">
              <a:rPr lang="en-IN" smtClean="0"/>
              <a:t>‹#›</a:t>
            </a:fld>
            <a:endParaRPr lang="en-IN"/>
          </a:p>
        </p:txBody>
      </p:sp>
    </p:spTree>
    <p:extLst>
      <p:ext uri="{BB962C8B-B14F-4D97-AF65-F5344CB8AC3E}">
        <p14:creationId xmlns:p14="http://schemas.microsoft.com/office/powerpoint/2010/main" val="165138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Snowflake is an AWS Partner offering software solutions and has achieved Data Analytics, Machine Learning, and Retail Competencies.</a:t>
            </a:r>
          </a:p>
        </p:txBody>
      </p:sp>
      <p:sp>
        <p:nvSpPr>
          <p:cNvPr id="4" name="Slide Number Placeholder 3"/>
          <p:cNvSpPr>
            <a:spLocks noGrp="1"/>
          </p:cNvSpPr>
          <p:nvPr>
            <p:ph type="sldNum" sz="quarter" idx="5"/>
          </p:nvPr>
        </p:nvSpPr>
        <p:spPr/>
        <p:txBody>
          <a:bodyPr/>
          <a:lstStyle/>
          <a:p>
            <a:fld id="{F0512309-85DB-4BB9-9F77-58154017AB48}" type="slidenum">
              <a:rPr lang="en-IN" smtClean="0"/>
              <a:t>3</a:t>
            </a:fld>
            <a:endParaRPr lang="en-IN"/>
          </a:p>
        </p:txBody>
      </p:sp>
    </p:spTree>
    <p:extLst>
      <p:ext uri="{BB962C8B-B14F-4D97-AF65-F5344CB8AC3E}">
        <p14:creationId xmlns:p14="http://schemas.microsoft.com/office/powerpoint/2010/main" val="344071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12</a:t>
            </a:fld>
            <a:endParaRPr lang="en-IN"/>
          </a:p>
        </p:txBody>
      </p:sp>
    </p:spTree>
    <p:extLst>
      <p:ext uri="{BB962C8B-B14F-4D97-AF65-F5344CB8AC3E}">
        <p14:creationId xmlns:p14="http://schemas.microsoft.com/office/powerpoint/2010/main" val="319980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is the largest on notable deceased people and includes individuals from a variety of social groups, including but not limited to 107k females, 124 non-binary people, and 90k researchers, who are spread across more than 300 contemporary or historical regions. The final product provides new insights into the demographics of mortality in relation to gender and profession in history. </a:t>
            </a:r>
            <a:r>
              <a:rPr lang="en-IN" b="1" dirty="0"/>
              <a:t>As the dataset contains around 12 lakh records, our group decided to split up dataset into 15 files and each file respectively contains 80000 records.</a:t>
            </a:r>
          </a:p>
          <a:p>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4</a:t>
            </a:fld>
            <a:endParaRPr lang="en-IN"/>
          </a:p>
        </p:txBody>
      </p:sp>
    </p:spTree>
    <p:extLst>
      <p:ext uri="{BB962C8B-B14F-4D97-AF65-F5344CB8AC3E}">
        <p14:creationId xmlns:p14="http://schemas.microsoft.com/office/powerpoint/2010/main" val="29336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a:p>
            <a:r>
              <a:rPr lang="en-IN" dirty="0"/>
              <a:t>A </a:t>
            </a:r>
            <a:r>
              <a:rPr lang="en-IN" b="1" dirty="0"/>
              <a:t>storage integration </a:t>
            </a:r>
            <a:r>
              <a:rPr lang="en-IN" dirty="0"/>
              <a:t>is a Snowflake object that stores a generated identity and access management (IAM) entity for your external cloud storage, along with an optional set of allowed or blocked storage locations (Amazon S3) </a:t>
            </a:r>
            <a:r>
              <a:rPr lang="en-IN" b="1" i="0" dirty="0">
                <a:solidFill>
                  <a:srgbClr val="000000"/>
                </a:solidFill>
                <a:effectLst/>
                <a:latin typeface="Arial" panose="020B0604020202020204" pitchFamily="34" charset="0"/>
              </a:rPr>
              <a:t>A single storage integration can support multiple external stages</a:t>
            </a:r>
            <a:r>
              <a:rPr lang="en-IN" b="0" i="0" dirty="0">
                <a:solidFill>
                  <a:srgbClr val="000000"/>
                </a:solidFill>
                <a:effectLst/>
                <a:latin typeface="Arial" panose="020B0604020202020204" pitchFamily="34" charset="0"/>
              </a:rPr>
              <a:t>.</a:t>
            </a:r>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5</a:t>
            </a:fld>
            <a:endParaRPr lang="en-IN"/>
          </a:p>
        </p:txBody>
      </p:sp>
    </p:spTree>
    <p:extLst>
      <p:ext uri="{BB962C8B-B14F-4D97-AF65-F5344CB8AC3E}">
        <p14:creationId xmlns:p14="http://schemas.microsoft.com/office/powerpoint/2010/main" val="395889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6</a:t>
            </a:fld>
            <a:endParaRPr lang="en-IN"/>
          </a:p>
        </p:txBody>
      </p:sp>
    </p:spTree>
    <p:extLst>
      <p:ext uri="{BB962C8B-B14F-4D97-AF65-F5344CB8AC3E}">
        <p14:creationId xmlns:p14="http://schemas.microsoft.com/office/powerpoint/2010/main" val="415851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7</a:t>
            </a:fld>
            <a:endParaRPr lang="en-IN"/>
          </a:p>
        </p:txBody>
      </p:sp>
    </p:spTree>
    <p:extLst>
      <p:ext uri="{BB962C8B-B14F-4D97-AF65-F5344CB8AC3E}">
        <p14:creationId xmlns:p14="http://schemas.microsoft.com/office/powerpoint/2010/main" val="327033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Each record contains the effective time and expiration time to identify the time period between which the record was active.</a:t>
            </a:r>
          </a:p>
        </p:txBody>
      </p:sp>
      <p:sp>
        <p:nvSpPr>
          <p:cNvPr id="4" name="Slide Number Placeholder 3"/>
          <p:cNvSpPr>
            <a:spLocks noGrp="1"/>
          </p:cNvSpPr>
          <p:nvPr>
            <p:ph type="sldNum" sz="quarter" idx="5"/>
          </p:nvPr>
        </p:nvSpPr>
        <p:spPr/>
        <p:txBody>
          <a:bodyPr/>
          <a:lstStyle/>
          <a:p>
            <a:fld id="{F0512309-85DB-4BB9-9F77-58154017AB48}" type="slidenum">
              <a:rPr lang="en-IN" smtClean="0"/>
              <a:t>8</a:t>
            </a:fld>
            <a:endParaRPr lang="en-IN"/>
          </a:p>
        </p:txBody>
      </p:sp>
    </p:spTree>
    <p:extLst>
      <p:ext uri="{BB962C8B-B14F-4D97-AF65-F5344CB8AC3E}">
        <p14:creationId xmlns:p14="http://schemas.microsoft.com/office/powerpoint/2010/main" val="167349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a:t>
            </a:r>
            <a:r>
              <a:rPr lang="en-IN" b="1" dirty="0"/>
              <a:t>code A task is a new Snowflake object type that defines a recurring schedule for executing SQL statements, including statements that call stored procedures. A table stream allows you to query a table and consume a set of changes to a table, at the row level, </a:t>
            </a:r>
          </a:p>
        </p:txBody>
      </p:sp>
      <p:sp>
        <p:nvSpPr>
          <p:cNvPr id="4" name="Slide Number Placeholder 3"/>
          <p:cNvSpPr>
            <a:spLocks noGrp="1"/>
          </p:cNvSpPr>
          <p:nvPr>
            <p:ph type="sldNum" sz="quarter" idx="5"/>
          </p:nvPr>
        </p:nvSpPr>
        <p:spPr/>
        <p:txBody>
          <a:bodyPr/>
          <a:lstStyle/>
          <a:p>
            <a:fld id="{F0512309-85DB-4BB9-9F77-58154017AB48}" type="slidenum">
              <a:rPr lang="en-IN" smtClean="0"/>
              <a:t>9</a:t>
            </a:fld>
            <a:endParaRPr lang="en-IN"/>
          </a:p>
        </p:txBody>
      </p:sp>
    </p:spTree>
    <p:extLst>
      <p:ext uri="{BB962C8B-B14F-4D97-AF65-F5344CB8AC3E}">
        <p14:creationId xmlns:p14="http://schemas.microsoft.com/office/powerpoint/2010/main" val="37959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a:p>
            <a:r>
              <a:rPr lang="en-IN" b="1" dirty="0"/>
              <a:t>Given the right conditions, row-based security can be an important form of data protection control.</a:t>
            </a:r>
          </a:p>
          <a:p>
            <a:r>
              <a:rPr lang="en-IN" b="1" dirty="0"/>
              <a:t>Row-level access control should prevent any user from retrieving data from other regions while preserving the ability to query data about own region.</a:t>
            </a:r>
          </a:p>
          <a:p>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10</a:t>
            </a:fld>
            <a:endParaRPr lang="en-IN"/>
          </a:p>
        </p:txBody>
      </p:sp>
    </p:spTree>
    <p:extLst>
      <p:ext uri="{BB962C8B-B14F-4D97-AF65-F5344CB8AC3E}">
        <p14:creationId xmlns:p14="http://schemas.microsoft.com/office/powerpoint/2010/main" val="332436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11</a:t>
            </a:fld>
            <a:endParaRPr lang="en-IN"/>
          </a:p>
        </p:txBody>
      </p:sp>
    </p:spTree>
    <p:extLst>
      <p:ext uri="{BB962C8B-B14F-4D97-AF65-F5344CB8AC3E}">
        <p14:creationId xmlns:p14="http://schemas.microsoft.com/office/powerpoint/2010/main" val="152307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AD3D-DBBF-432B-94BD-6D593AC1B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7A0A5-056C-4E29-9BEF-4871453A0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717EC-9867-460A-8DA8-074AEB70C5AC}"/>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6357245A-0279-47D0-8D88-398AC13D2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3CA4F-45CC-485A-9281-6F517B0EAF49}"/>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5975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658E-57DD-44C3-BC20-4E82542934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870B71-B249-4C5B-812C-BD538B383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0C2C6-E62F-4BEC-B722-5F5D524A7DFE}"/>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583F8C58-954F-41A7-B3E8-ACD71E73C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D081C-3256-4242-957D-C3FA2525AA05}"/>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16295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30565-92C5-4011-997E-4AC467359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07A0C-AA50-4C56-965C-1E499C6AA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36F25-D344-474F-9FD8-138996155CE9}"/>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0B8492E9-0EA0-4267-984C-1C136291B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A281C-D46E-4F96-A630-2E11ED2F9F7F}"/>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5438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F370-64B3-4D0F-9083-809818FD5B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44756-011F-4FEA-83A8-100BF7C73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0AB52-2EA8-4F44-B498-45A917EDCD43}"/>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A58D0E5C-EE8F-4019-99E4-42118A0C8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C197A-679B-46D3-A206-088779CFE8E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67626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624-1585-422E-BCB2-9A1096F03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DAF028-AFF2-4D1D-8BEA-AA697B595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B552A-59E5-499A-ADB4-FD20F6D7F150}"/>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1A5A0795-2540-4CAD-AD33-AAFF0355A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12E7E-BBCD-43C4-B427-23B46D0588FB}"/>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02431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2E3-B5E3-4BA2-BAA9-6306C87F2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D49A77-61C8-4C36-81B3-544B729A1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777319-94C9-4F55-BD8A-D2E15BAD9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37546D-0BA2-4D95-A452-59496D56E764}"/>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7E034E0A-C05D-47C6-8F36-155EFA542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DF11E-6EF0-44D9-9BFC-D156E956AC6C}"/>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40548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3B58-3A1E-41EC-A625-24D59205F1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7E838-E094-4EE0-9C01-911222CFD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DECB5-DD39-4748-A3AF-EEB901BED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3848E3-6454-480E-A817-C48A09C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E3E5A7-8233-46CE-9FBE-EB2FD29F5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BA4D5-0D0F-44F2-A204-70B1F227A06B}"/>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8" name="Footer Placeholder 7">
            <a:extLst>
              <a:ext uri="{FF2B5EF4-FFF2-40B4-BE49-F238E27FC236}">
                <a16:creationId xmlns:a16="http://schemas.microsoft.com/office/drawing/2014/main" id="{B257EA8D-48C1-4A49-AA62-9DA93BEFD5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7F865-2FE5-46D9-AEE1-513F904FE5A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86696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91BE-0012-4F7C-8219-D0B90E5A50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49E548-7281-4046-BA30-7DB3C74F9A2F}"/>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4" name="Footer Placeholder 3">
            <a:extLst>
              <a:ext uri="{FF2B5EF4-FFF2-40B4-BE49-F238E27FC236}">
                <a16:creationId xmlns:a16="http://schemas.microsoft.com/office/drawing/2014/main" id="{F61425F9-DF59-43C6-91BA-9D56B798B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84286-3270-458B-8FE4-C540597F5CB1}"/>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28084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78070-122E-4DD6-82BB-7045C1879A2C}"/>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3" name="Footer Placeholder 2">
            <a:extLst>
              <a:ext uri="{FF2B5EF4-FFF2-40B4-BE49-F238E27FC236}">
                <a16:creationId xmlns:a16="http://schemas.microsoft.com/office/drawing/2014/main" id="{6BE125E0-2644-4412-A4DB-FBAE38263F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32E4E6-1494-4C15-819E-9EABD051C98A}"/>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05698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85A8-0F05-4A85-B613-364E773AA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C4D6CD-3433-46E8-9478-2D0C6253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EC85BB-6A2B-44CC-96A5-9726AF0CB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BFFCB-2E4F-4723-B218-B22E966D3628}"/>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CB327226-9063-4AD1-939F-6FC48DCDC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D4577-0793-4028-A2D1-675B000144B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301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394B-07AE-4B6C-A32A-F157E16D0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FB8B35-0879-4797-8139-2532FD85B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F118C3-417B-488E-9A2C-4024B8AFE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CF66D-0D31-425C-B987-972069F20FE5}"/>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BF3DED50-960F-4FDC-A643-1F3E151F1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71276-C755-400E-9E51-2697D57A4B69}"/>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33633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F6746-1090-49F4-A070-C0B5E159F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85A39-368C-45FE-809F-600E2F66D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1EF1F-90A7-47DB-9EC3-9A87D481B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E6053E64-C5B3-4420-AFA3-64BF52FA1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974316-9143-4363-B83E-ECF32870F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D7762-B687-49CB-B085-AAFE9C1C432F}" type="slidenum">
              <a:rPr lang="en-IN" smtClean="0"/>
              <a:t>‹#›</a:t>
            </a:fld>
            <a:endParaRPr lang="en-IN"/>
          </a:p>
        </p:txBody>
      </p:sp>
    </p:spTree>
    <p:extLst>
      <p:ext uri="{BB962C8B-B14F-4D97-AF65-F5344CB8AC3E}">
        <p14:creationId xmlns:p14="http://schemas.microsoft.com/office/powerpoint/2010/main" val="104367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B6FB30E-D275-423F-B289-69817878C607}"/>
              </a:ext>
            </a:extLst>
          </p:cNvPr>
          <p:cNvSpPr>
            <a:spLocks noGrp="1"/>
          </p:cNvSpPr>
          <p:nvPr>
            <p:ph type="subTitle" idx="1"/>
          </p:nvPr>
        </p:nvSpPr>
        <p:spPr>
          <a:xfrm>
            <a:off x="3888366" y="3401098"/>
            <a:ext cx="4544363" cy="3001252"/>
          </a:xfrm>
          <a:noFill/>
        </p:spPr>
        <p:txBody>
          <a:bodyPr>
            <a:normAutofit fontScale="92500" lnSpcReduction="20000"/>
          </a:bodyPr>
          <a:lstStyle/>
          <a:p>
            <a:r>
              <a:rPr lang="en-IN" sz="2800" dirty="0">
                <a:solidFill>
                  <a:srgbClr val="080808"/>
                </a:solidFill>
              </a:rPr>
              <a:t>Presented by Group 3</a:t>
            </a:r>
          </a:p>
          <a:p>
            <a:endParaRPr lang="en-IN" sz="2800" dirty="0">
              <a:solidFill>
                <a:srgbClr val="080808"/>
              </a:solidFill>
            </a:endParaRPr>
          </a:p>
          <a:p>
            <a:r>
              <a:rPr lang="en-IN" sz="2800" dirty="0">
                <a:solidFill>
                  <a:srgbClr val="080808"/>
                </a:solidFill>
              </a:rPr>
              <a:t>Aditi Bharat Shinde</a:t>
            </a:r>
          </a:p>
          <a:p>
            <a:r>
              <a:rPr lang="en-IN" sz="2800" dirty="0">
                <a:solidFill>
                  <a:srgbClr val="080808"/>
                </a:solidFill>
              </a:rPr>
              <a:t>Meghana Jakka</a:t>
            </a:r>
          </a:p>
          <a:p>
            <a:r>
              <a:rPr lang="en-IN" sz="2800" dirty="0">
                <a:solidFill>
                  <a:srgbClr val="080808"/>
                </a:solidFill>
              </a:rPr>
              <a:t>Sandra Thomas</a:t>
            </a:r>
          </a:p>
          <a:p>
            <a:r>
              <a:rPr lang="en-IN" sz="2800" dirty="0">
                <a:solidFill>
                  <a:srgbClr val="080808"/>
                </a:solidFill>
              </a:rPr>
              <a:t>Snehal Thakur</a:t>
            </a:r>
          </a:p>
          <a:p>
            <a:r>
              <a:rPr lang="en-IN" sz="2800" dirty="0">
                <a:solidFill>
                  <a:srgbClr val="080808"/>
                </a:solidFill>
              </a:rPr>
              <a:t>Vidhathri MN</a:t>
            </a:r>
          </a:p>
        </p:txBody>
      </p:sp>
      <p:sp>
        <p:nvSpPr>
          <p:cNvPr id="2" name="Title 1">
            <a:extLst>
              <a:ext uri="{FF2B5EF4-FFF2-40B4-BE49-F238E27FC236}">
                <a16:creationId xmlns:a16="http://schemas.microsoft.com/office/drawing/2014/main" id="{D2916616-431D-4EC3-9A91-F1ECD1598563}"/>
              </a:ext>
            </a:extLst>
          </p:cNvPr>
          <p:cNvSpPr>
            <a:spLocks noGrp="1"/>
          </p:cNvSpPr>
          <p:nvPr>
            <p:ph type="ctrTitle"/>
          </p:nvPr>
        </p:nvSpPr>
        <p:spPr>
          <a:xfrm>
            <a:off x="2960652" y="2086615"/>
            <a:ext cx="6231687" cy="1399020"/>
          </a:xfrm>
          <a:noFill/>
        </p:spPr>
        <p:txBody>
          <a:bodyPr anchor="ctr">
            <a:normAutofit/>
          </a:bodyPr>
          <a:lstStyle/>
          <a:p>
            <a:r>
              <a:rPr lang="en-IN" sz="4000" dirty="0">
                <a:solidFill>
                  <a:srgbClr val="080808"/>
                </a:solidFill>
                <a:latin typeface="Amasis MT Pro" panose="020B0604020202020204" pitchFamily="18" charset="0"/>
              </a:rPr>
              <a:t>AGE DATA SET ANALYSIS</a:t>
            </a:r>
          </a:p>
        </p:txBody>
      </p:sp>
      <p:sp>
        <p:nvSpPr>
          <p:cNvPr id="3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618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27349" y="379979"/>
            <a:ext cx="11289453" cy="780210"/>
          </a:xfrm>
        </p:spPr>
        <p:txBody>
          <a:bodyPr>
            <a:normAutofit/>
          </a:bodyPr>
          <a:lstStyle/>
          <a:p>
            <a:pPr algn="ctr"/>
            <a:r>
              <a:rPr lang="en-IN" sz="3600" dirty="0">
                <a:latin typeface="+mn-lt"/>
              </a:rPr>
              <a:t>ROW AND COLUMN LEVEL SECURITY</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934412" y="1031693"/>
            <a:ext cx="9985014" cy="4724945"/>
          </a:xfrm>
        </p:spPr>
        <p:txBody>
          <a:bodyPr>
            <a:normAutofit/>
          </a:bodyPr>
          <a:lstStyle/>
          <a:p>
            <a:pPr algn="just"/>
            <a:endParaRPr lang="en-IN" sz="2400" dirty="0"/>
          </a:p>
          <a:p>
            <a:pPr marL="0" indent="0" algn="just">
              <a:buNone/>
            </a:pPr>
            <a:r>
              <a:rPr lang="en-IN" sz="2400" dirty="0"/>
              <a:t>Row-level and Column-level access control is used to restrict access to certain types of information.</a:t>
            </a:r>
          </a:p>
          <a:p>
            <a:pPr marL="0" indent="0" algn="just">
              <a:buNone/>
            </a:pPr>
            <a:endParaRPr lang="en-IN" sz="2600" dirty="0"/>
          </a:p>
          <a:p>
            <a:pPr marL="0" indent="0" algn="just">
              <a:buNone/>
            </a:pPr>
            <a:r>
              <a:rPr lang="en-IN" sz="2400" dirty="0"/>
              <a:t>Steps to implement row-level security:</a:t>
            </a:r>
          </a:p>
          <a:p>
            <a:pPr algn="just">
              <a:buFont typeface="Wingdings" panose="05000000000000000000" pitchFamily="2" charset="2"/>
              <a:buChar char="§"/>
            </a:pPr>
            <a:r>
              <a:rPr lang="en-IN" sz="2400" dirty="0"/>
              <a:t> Creating roles</a:t>
            </a:r>
          </a:p>
          <a:p>
            <a:pPr algn="just">
              <a:buFont typeface="Wingdings" panose="05000000000000000000" pitchFamily="2" charset="2"/>
              <a:buChar char="§"/>
            </a:pPr>
            <a:r>
              <a:rPr lang="en-IN" sz="2400" dirty="0"/>
              <a:t> Creating a table for roles and aliases</a:t>
            </a:r>
          </a:p>
          <a:p>
            <a:pPr algn="just">
              <a:buFont typeface="Wingdings" panose="05000000000000000000" pitchFamily="2" charset="2"/>
              <a:buChar char="§"/>
            </a:pPr>
            <a:r>
              <a:rPr lang="en-IN" sz="2400" dirty="0"/>
              <a:t> Creating users </a:t>
            </a:r>
          </a:p>
          <a:p>
            <a:pPr algn="just">
              <a:buFont typeface="Wingdings" panose="05000000000000000000" pitchFamily="2" charset="2"/>
              <a:buChar char="§"/>
            </a:pPr>
            <a:r>
              <a:rPr lang="en-IN" sz="2400" dirty="0"/>
              <a:t> Creating view </a:t>
            </a:r>
          </a:p>
          <a:p>
            <a:pPr algn="just">
              <a:buFont typeface="Wingdings" panose="05000000000000000000" pitchFamily="2" charset="2"/>
              <a:buChar char="§"/>
            </a:pPr>
            <a:r>
              <a:rPr lang="en-IN" sz="2400" dirty="0"/>
              <a:t> Granting access to the users</a:t>
            </a:r>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79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25751150-0446-48C9-A275-2046C6876406}"/>
              </a:ext>
            </a:extLst>
          </p:cNvPr>
          <p:cNvSpPr>
            <a:spLocks noGrp="1"/>
          </p:cNvSpPr>
          <p:nvPr>
            <p:ph type="title"/>
          </p:nvPr>
        </p:nvSpPr>
        <p:spPr>
          <a:xfrm>
            <a:off x="488000" y="488233"/>
            <a:ext cx="10905066" cy="1135737"/>
          </a:xfrm>
        </p:spPr>
        <p:txBody>
          <a:bodyPr>
            <a:normAutofit/>
          </a:bodyPr>
          <a:lstStyle/>
          <a:p>
            <a:r>
              <a:rPr lang="en-IN" sz="2400" dirty="0">
                <a:latin typeface="+mn-lt"/>
                <a:ea typeface="+mn-ea"/>
                <a:cs typeface="+mn-cs"/>
              </a:rPr>
              <a:t>Steps to implement column-level security: </a:t>
            </a:r>
          </a:p>
        </p:txBody>
      </p:sp>
      <p:sp>
        <p:nvSpPr>
          <p:cNvPr id="10" name="Content Placeholder 9">
            <a:extLst>
              <a:ext uri="{FF2B5EF4-FFF2-40B4-BE49-F238E27FC236}">
                <a16:creationId xmlns:a16="http://schemas.microsoft.com/office/drawing/2014/main" id="{3FDB0299-8E45-4CE7-9CED-367750AD6053}"/>
              </a:ext>
            </a:extLst>
          </p:cNvPr>
          <p:cNvSpPr>
            <a:spLocks noGrp="1"/>
          </p:cNvSpPr>
          <p:nvPr>
            <p:ph idx="1"/>
          </p:nvPr>
        </p:nvSpPr>
        <p:spPr>
          <a:xfrm>
            <a:off x="520497" y="1427565"/>
            <a:ext cx="5015955" cy="4393982"/>
          </a:xfrm>
        </p:spPr>
        <p:txBody>
          <a:bodyPr>
            <a:normAutofit/>
          </a:bodyPr>
          <a:lstStyle/>
          <a:p>
            <a:pPr>
              <a:buFont typeface="Wingdings" panose="05000000000000000000" pitchFamily="2" charset="2"/>
              <a:buChar char="§"/>
            </a:pPr>
            <a:r>
              <a:rPr lang="en-IN" sz="2400" dirty="0"/>
              <a:t>Creating a masking policy</a:t>
            </a:r>
          </a:p>
          <a:p>
            <a:pPr>
              <a:buFont typeface="Wingdings" panose="05000000000000000000" pitchFamily="2" charset="2"/>
              <a:buChar char="§"/>
            </a:pPr>
            <a:r>
              <a:rPr lang="en-IN" sz="2400" dirty="0"/>
              <a:t>Creating a role </a:t>
            </a:r>
          </a:p>
          <a:p>
            <a:pPr>
              <a:buFont typeface="Wingdings" panose="05000000000000000000" pitchFamily="2" charset="2"/>
              <a:buChar char="§"/>
            </a:pPr>
            <a:r>
              <a:rPr lang="en-IN" sz="2400" dirty="0"/>
              <a:t>Applying masking policy on table</a:t>
            </a:r>
          </a:p>
          <a:p>
            <a:pPr>
              <a:buFont typeface="Wingdings" panose="05000000000000000000" pitchFamily="2" charset="2"/>
              <a:buChar char="§"/>
            </a:pPr>
            <a:r>
              <a:rPr lang="en-IN" sz="2400" dirty="0"/>
              <a:t>Granting permission to role</a:t>
            </a:r>
          </a:p>
          <a:p>
            <a:pPr>
              <a:buFont typeface="Wingdings" panose="05000000000000000000" pitchFamily="2" charset="2"/>
              <a:buChar char="§"/>
            </a:pPr>
            <a:r>
              <a:rPr lang="en-IN" sz="2400" dirty="0"/>
              <a:t>Fetching the data</a:t>
            </a:r>
          </a:p>
          <a:p>
            <a:endParaRPr lang="en-IN" sz="2000" dirty="0"/>
          </a:p>
        </p:txBody>
      </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descr="Graphical user interface&#10;&#10;Description automatically generated">
            <a:extLst>
              <a:ext uri="{FF2B5EF4-FFF2-40B4-BE49-F238E27FC236}">
                <a16:creationId xmlns:a16="http://schemas.microsoft.com/office/drawing/2014/main" id="{34BA42A1-F1B3-4EA0-B42F-0F458C0B6FFF}"/>
              </a:ext>
            </a:extLst>
          </p:cNvPr>
          <p:cNvPicPr>
            <a:picLocks noChangeAspect="1"/>
          </p:cNvPicPr>
          <p:nvPr/>
        </p:nvPicPr>
        <p:blipFill>
          <a:blip r:embed="rId3"/>
          <a:stretch>
            <a:fillRect/>
          </a:stretch>
        </p:blipFill>
        <p:spPr>
          <a:xfrm>
            <a:off x="5536453" y="2788358"/>
            <a:ext cx="6655547" cy="3860216"/>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848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rot="20839018">
            <a:off x="4082957" y="2709025"/>
            <a:ext cx="4389709" cy="898512"/>
          </a:xfrm>
        </p:spPr>
        <p:txBody>
          <a:bodyPr>
            <a:normAutofit/>
          </a:bodyPr>
          <a:lstStyle/>
          <a:p>
            <a:pPr marL="0" indent="0">
              <a:buNone/>
            </a:pPr>
            <a:r>
              <a:rPr lang="en-IN" sz="5400" i="1" dirty="0"/>
              <a:t>THANK YOU </a:t>
            </a:r>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627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507030" y="259779"/>
            <a:ext cx="10905066" cy="1135737"/>
          </a:xfrm>
        </p:spPr>
        <p:txBody>
          <a:bodyPr>
            <a:normAutofit/>
          </a:bodyPr>
          <a:lstStyle/>
          <a:p>
            <a:r>
              <a:rPr lang="en-IN" sz="3600" dirty="0">
                <a:latin typeface="+mn-lt"/>
              </a:rPr>
              <a:t>CONTENTS</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807699" y="1407599"/>
            <a:ext cx="5583791" cy="4393982"/>
          </a:xfrm>
        </p:spPr>
        <p:txBody>
          <a:bodyPr>
            <a:normAutofit/>
          </a:bodyPr>
          <a:lstStyle/>
          <a:p>
            <a:pPr>
              <a:buFont typeface="Wingdings" panose="05000000000000000000" pitchFamily="2" charset="2"/>
              <a:buChar char="Ø"/>
            </a:pPr>
            <a:r>
              <a:rPr lang="en-IN" sz="2400" dirty="0"/>
              <a:t>Introduction</a:t>
            </a:r>
          </a:p>
          <a:p>
            <a:pPr>
              <a:buFont typeface="Wingdings" panose="05000000000000000000" pitchFamily="2" charset="2"/>
              <a:buChar char="Ø"/>
            </a:pPr>
            <a:r>
              <a:rPr lang="en-IN" sz="2400" dirty="0"/>
              <a:t>Dataset</a:t>
            </a:r>
          </a:p>
          <a:p>
            <a:pPr>
              <a:buFont typeface="Wingdings" panose="05000000000000000000" pitchFamily="2" charset="2"/>
              <a:buChar char="Ø"/>
            </a:pPr>
            <a:r>
              <a:rPr lang="en-IN" sz="2400" dirty="0"/>
              <a:t>External stage</a:t>
            </a:r>
          </a:p>
          <a:p>
            <a:pPr>
              <a:buFont typeface="Wingdings" panose="05000000000000000000" pitchFamily="2" charset="2"/>
              <a:buChar char="Ø"/>
            </a:pPr>
            <a:r>
              <a:rPr lang="en-IN" sz="2400" dirty="0"/>
              <a:t>Load the data </a:t>
            </a:r>
          </a:p>
          <a:p>
            <a:pPr>
              <a:buFont typeface="Wingdings" panose="05000000000000000000" pitchFamily="2" charset="2"/>
              <a:buChar char="Ø"/>
            </a:pPr>
            <a:r>
              <a:rPr lang="en-IN" sz="2400" dirty="0"/>
              <a:t>Creation of Task</a:t>
            </a:r>
          </a:p>
          <a:p>
            <a:pPr>
              <a:buFont typeface="Wingdings" panose="05000000000000000000" pitchFamily="2" charset="2"/>
              <a:buChar char="Ø"/>
            </a:pPr>
            <a:r>
              <a:rPr lang="en-IN" sz="2400" dirty="0"/>
              <a:t>Auto-Ingestion</a:t>
            </a:r>
          </a:p>
          <a:p>
            <a:pPr>
              <a:buFont typeface="Wingdings" panose="05000000000000000000" pitchFamily="2" charset="2"/>
              <a:buChar char="Ø"/>
            </a:pPr>
            <a:r>
              <a:rPr lang="en-IN" sz="2400" dirty="0"/>
              <a:t>SCD Implementation</a:t>
            </a:r>
          </a:p>
          <a:p>
            <a:pPr>
              <a:buFont typeface="Wingdings" panose="05000000000000000000" pitchFamily="2" charset="2"/>
              <a:buChar char="Ø"/>
            </a:pPr>
            <a:r>
              <a:rPr lang="en-IN" sz="2400" dirty="0"/>
              <a:t>Row and Column level security</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38A253E-79BA-4EC8-BFA4-5D594F9A8AEF}"/>
              </a:ext>
            </a:extLst>
          </p:cNvPr>
          <p:cNvPicPr>
            <a:picLocks noChangeAspect="1"/>
          </p:cNvPicPr>
          <p:nvPr/>
        </p:nvPicPr>
        <p:blipFill>
          <a:blip r:embed="rId2"/>
          <a:stretch>
            <a:fillRect/>
          </a:stretch>
        </p:blipFill>
        <p:spPr>
          <a:xfrm>
            <a:off x="6293205" y="948699"/>
            <a:ext cx="5898795" cy="479277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547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70705" y="0"/>
            <a:ext cx="10905066" cy="1135737"/>
          </a:xfrm>
        </p:spPr>
        <p:txBody>
          <a:bodyPr>
            <a:normAutofit/>
          </a:bodyPr>
          <a:lstStyle/>
          <a:p>
            <a:pPr algn="ctr"/>
            <a:r>
              <a:rPr lang="en-IN" sz="3600" dirty="0">
                <a:latin typeface="+mn-lt"/>
              </a:rPr>
              <a:t>INTRODUCTION</a:t>
            </a:r>
          </a:p>
        </p:txBody>
      </p:sp>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a:extLst>
              <a:ext uri="{FF2B5EF4-FFF2-40B4-BE49-F238E27FC236}">
                <a16:creationId xmlns:a16="http://schemas.microsoft.com/office/drawing/2014/main" id="{CF1FB7C3-E1EB-40BD-ABA8-5F00DF3C419D}"/>
              </a:ext>
            </a:extLst>
          </p:cNvPr>
          <p:cNvPicPr>
            <a:picLocks noChangeAspect="1"/>
          </p:cNvPicPr>
          <p:nvPr/>
        </p:nvPicPr>
        <p:blipFill>
          <a:blip r:embed="rId3"/>
          <a:stretch>
            <a:fillRect/>
          </a:stretch>
        </p:blipFill>
        <p:spPr>
          <a:xfrm>
            <a:off x="499875" y="930369"/>
            <a:ext cx="3304030" cy="2767125"/>
          </a:xfrm>
          <a:prstGeom prst="rect">
            <a:avLst/>
          </a:prstGeom>
        </p:spPr>
      </p:pic>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7AA5E884-417C-4B71-9F79-09DBB717B86B}"/>
              </a:ext>
            </a:extLst>
          </p:cNvPr>
          <p:cNvPicPr>
            <a:picLocks noChangeAspect="1"/>
          </p:cNvPicPr>
          <p:nvPr/>
        </p:nvPicPr>
        <p:blipFill rotWithShape="1">
          <a:blip r:embed="rId4"/>
          <a:srcRect l="12430" t="25974" r="10157" b="8528"/>
          <a:stretch/>
        </p:blipFill>
        <p:spPr>
          <a:xfrm>
            <a:off x="63441" y="4041124"/>
            <a:ext cx="5111851" cy="2577953"/>
          </a:xfrm>
          <a:prstGeom prst="rect">
            <a:avLst/>
          </a:prstGeom>
        </p:spPr>
      </p:pic>
      <p:sp>
        <p:nvSpPr>
          <p:cNvPr id="9" name="TextBox 8">
            <a:extLst>
              <a:ext uri="{FF2B5EF4-FFF2-40B4-BE49-F238E27FC236}">
                <a16:creationId xmlns:a16="http://schemas.microsoft.com/office/drawing/2014/main" id="{C3CE8442-8373-44EE-800F-A4324DC2C389}"/>
              </a:ext>
            </a:extLst>
          </p:cNvPr>
          <p:cNvSpPr txBox="1"/>
          <p:nvPr/>
        </p:nvSpPr>
        <p:spPr>
          <a:xfrm>
            <a:off x="5074921" y="1879911"/>
            <a:ext cx="6512714" cy="1846659"/>
          </a:xfrm>
          <a:prstGeom prst="rect">
            <a:avLst/>
          </a:prstGeom>
          <a:noFill/>
        </p:spPr>
        <p:txBody>
          <a:bodyPr wrap="square" rtlCol="0">
            <a:spAutoFit/>
          </a:bodyPr>
          <a:lstStyle/>
          <a:p>
            <a:pPr marL="285750" indent="-285750" algn="just">
              <a:buFont typeface="Wingdings" panose="05000000000000000000" pitchFamily="2" charset="2"/>
              <a:buChar char="§"/>
            </a:pPr>
            <a:r>
              <a:rPr lang="en-IN" sz="2400" dirty="0"/>
              <a:t>Amazon Web Services provides a highly reliable, scalable, low-cost infrastructure platform in the cloud.</a:t>
            </a:r>
          </a:p>
          <a:p>
            <a:pPr algn="just"/>
            <a:endParaRPr lang="en-IN" sz="2400" dirty="0"/>
          </a:p>
          <a:p>
            <a:pPr algn="just"/>
            <a:endParaRPr lang="en-IN" dirty="0"/>
          </a:p>
        </p:txBody>
      </p:sp>
      <p:sp>
        <p:nvSpPr>
          <p:cNvPr id="31" name="TextBox 30">
            <a:extLst>
              <a:ext uri="{FF2B5EF4-FFF2-40B4-BE49-F238E27FC236}">
                <a16:creationId xmlns:a16="http://schemas.microsoft.com/office/drawing/2014/main" id="{1E0A6A16-0C69-4AE5-9ED1-F9EBF905BBD8}"/>
              </a:ext>
            </a:extLst>
          </p:cNvPr>
          <p:cNvSpPr txBox="1"/>
          <p:nvPr/>
        </p:nvSpPr>
        <p:spPr>
          <a:xfrm>
            <a:off x="5175292" y="4601497"/>
            <a:ext cx="6741374" cy="1200329"/>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Snowflake is a SaaS (Software as a service) based data warehouse platform that is built on the top of AWS.</a:t>
            </a:r>
          </a:p>
        </p:txBody>
      </p:sp>
    </p:spTree>
    <p:extLst>
      <p:ext uri="{BB962C8B-B14F-4D97-AF65-F5344CB8AC3E}">
        <p14:creationId xmlns:p14="http://schemas.microsoft.com/office/powerpoint/2010/main" val="38279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82515" y="226993"/>
            <a:ext cx="10905066" cy="767735"/>
          </a:xfrm>
        </p:spPr>
        <p:txBody>
          <a:bodyPr>
            <a:normAutofit/>
          </a:bodyPr>
          <a:lstStyle/>
          <a:p>
            <a:pPr algn="ctr"/>
            <a:r>
              <a:rPr lang="en-IN" sz="3600" dirty="0">
                <a:latin typeface="+mn-lt"/>
              </a:rPr>
              <a:t>DATASET</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662912" y="1204957"/>
            <a:ext cx="10516921" cy="4405330"/>
          </a:xfrm>
        </p:spPr>
        <p:txBody>
          <a:bodyPr>
            <a:normAutofit/>
          </a:bodyPr>
          <a:lstStyle/>
          <a:p>
            <a:pPr>
              <a:buFont typeface="Wingdings" panose="05000000000000000000" pitchFamily="2" charset="2"/>
              <a:buChar char="§"/>
            </a:pPr>
            <a:r>
              <a:rPr lang="en-IN" sz="2400" dirty="0"/>
              <a:t>Age dataset </a:t>
            </a:r>
          </a:p>
          <a:p>
            <a:pPr>
              <a:buFont typeface="Wingdings" panose="05000000000000000000" pitchFamily="2" charset="2"/>
              <a:buChar char="§"/>
            </a:pPr>
            <a:r>
              <a:rPr lang="en-IN" sz="2400" dirty="0"/>
              <a:t>The dataset contains structured information on the life, work, and death of more than 1 million deceased famous people.</a:t>
            </a:r>
          </a:p>
          <a:p>
            <a:pPr>
              <a:buFont typeface="Wingdings" panose="05000000000000000000" pitchFamily="2" charset="2"/>
              <a:buChar char="§"/>
            </a:pPr>
            <a:r>
              <a:rPr lang="en-IN" sz="2400" dirty="0"/>
              <a:t>Steps for splitting up of dataset:</a:t>
            </a:r>
          </a:p>
          <a:p>
            <a:pPr marL="0" indent="0">
              <a:buNone/>
            </a:pPr>
            <a:endParaRPr lang="en-IN" sz="2000" dirty="0"/>
          </a:p>
          <a:p>
            <a:pPr marL="0" indent="0">
              <a:buNone/>
            </a:pPr>
            <a:endParaRPr lang="en-IN" sz="2000" dirty="0"/>
          </a:p>
          <a:p>
            <a:endParaRPr lang="en-IN"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Oval 7">
            <a:extLst>
              <a:ext uri="{FF2B5EF4-FFF2-40B4-BE49-F238E27FC236}">
                <a16:creationId xmlns:a16="http://schemas.microsoft.com/office/drawing/2014/main" id="{C1C0363C-CC48-4DFD-836B-59F003E8041C}"/>
              </a:ext>
            </a:extLst>
          </p:cNvPr>
          <p:cNvSpPr/>
          <p:nvPr/>
        </p:nvSpPr>
        <p:spPr>
          <a:xfrm>
            <a:off x="1783080" y="4206240"/>
            <a:ext cx="3136392" cy="1142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C8BB920-E248-4773-B340-FB48E7B9AB12}"/>
              </a:ext>
            </a:extLst>
          </p:cNvPr>
          <p:cNvSpPr/>
          <p:nvPr/>
        </p:nvSpPr>
        <p:spPr>
          <a:xfrm>
            <a:off x="6500172" y="2835118"/>
            <a:ext cx="2652972" cy="787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D358C1EE-E032-4504-8689-22509154F345}"/>
              </a:ext>
            </a:extLst>
          </p:cNvPr>
          <p:cNvSpPr/>
          <p:nvPr/>
        </p:nvSpPr>
        <p:spPr>
          <a:xfrm>
            <a:off x="6633877" y="3913632"/>
            <a:ext cx="2519267" cy="749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 dataset02</a:t>
            </a:r>
          </a:p>
        </p:txBody>
      </p:sp>
      <p:sp>
        <p:nvSpPr>
          <p:cNvPr id="11" name="TextBox 10">
            <a:extLst>
              <a:ext uri="{FF2B5EF4-FFF2-40B4-BE49-F238E27FC236}">
                <a16:creationId xmlns:a16="http://schemas.microsoft.com/office/drawing/2014/main" id="{1222F031-D08C-409A-8537-BDE27B8DFC37}"/>
              </a:ext>
            </a:extLst>
          </p:cNvPr>
          <p:cNvSpPr txBox="1"/>
          <p:nvPr/>
        </p:nvSpPr>
        <p:spPr>
          <a:xfrm>
            <a:off x="7804925" y="4637642"/>
            <a:ext cx="1261872" cy="923330"/>
          </a:xfrm>
          <a:prstGeom prst="rect">
            <a:avLst/>
          </a:prstGeom>
          <a:noFill/>
        </p:spPr>
        <p:txBody>
          <a:bodyPr wrap="square" rtlCol="0">
            <a:spAutoFit/>
          </a:bodyPr>
          <a:lstStyle/>
          <a:p>
            <a:r>
              <a:rPr lang="en-IN" dirty="0"/>
              <a:t>|</a:t>
            </a:r>
          </a:p>
          <a:p>
            <a:r>
              <a:rPr lang="en-IN" dirty="0"/>
              <a:t>|</a:t>
            </a:r>
          </a:p>
          <a:p>
            <a:r>
              <a:rPr lang="en-IN" dirty="0"/>
              <a:t>|</a:t>
            </a:r>
          </a:p>
        </p:txBody>
      </p:sp>
      <p:sp>
        <p:nvSpPr>
          <p:cNvPr id="12" name="Oval 11">
            <a:extLst>
              <a:ext uri="{FF2B5EF4-FFF2-40B4-BE49-F238E27FC236}">
                <a16:creationId xmlns:a16="http://schemas.microsoft.com/office/drawing/2014/main" id="{BD2EC224-4FA6-499F-8440-DD2127B22C39}"/>
              </a:ext>
            </a:extLst>
          </p:cNvPr>
          <p:cNvSpPr/>
          <p:nvPr/>
        </p:nvSpPr>
        <p:spPr>
          <a:xfrm>
            <a:off x="6633877" y="5575149"/>
            <a:ext cx="2529017" cy="830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 dataset15</a:t>
            </a:r>
          </a:p>
        </p:txBody>
      </p:sp>
      <p:sp>
        <p:nvSpPr>
          <p:cNvPr id="20" name="TextBox 19">
            <a:extLst>
              <a:ext uri="{FF2B5EF4-FFF2-40B4-BE49-F238E27FC236}">
                <a16:creationId xmlns:a16="http://schemas.microsoft.com/office/drawing/2014/main" id="{7B1FB49C-6A4F-4602-90FD-89F479ECC971}"/>
              </a:ext>
            </a:extLst>
          </p:cNvPr>
          <p:cNvSpPr txBox="1"/>
          <p:nvPr/>
        </p:nvSpPr>
        <p:spPr>
          <a:xfrm>
            <a:off x="2715758" y="4558177"/>
            <a:ext cx="2173488" cy="369332"/>
          </a:xfrm>
          <a:prstGeom prst="rect">
            <a:avLst/>
          </a:prstGeom>
          <a:noFill/>
        </p:spPr>
        <p:txBody>
          <a:bodyPr wrap="square" rtlCol="0">
            <a:spAutoFit/>
          </a:bodyPr>
          <a:lstStyle/>
          <a:p>
            <a:r>
              <a:rPr lang="en-IN" dirty="0">
                <a:solidFill>
                  <a:schemeClr val="bg1">
                    <a:lumMod val="95000"/>
                  </a:schemeClr>
                </a:solidFill>
              </a:rPr>
              <a:t>Age dataset</a:t>
            </a:r>
          </a:p>
        </p:txBody>
      </p:sp>
      <p:cxnSp>
        <p:nvCxnSpPr>
          <p:cNvPr id="23" name="Straight Arrow Connector 22">
            <a:extLst>
              <a:ext uri="{FF2B5EF4-FFF2-40B4-BE49-F238E27FC236}">
                <a16:creationId xmlns:a16="http://schemas.microsoft.com/office/drawing/2014/main" id="{2F57ABED-CC2B-4743-BD9B-982778D9AFE4}"/>
              </a:ext>
            </a:extLst>
          </p:cNvPr>
          <p:cNvCxnSpPr/>
          <p:nvPr/>
        </p:nvCxnSpPr>
        <p:spPr>
          <a:xfrm>
            <a:off x="5036220" y="4685948"/>
            <a:ext cx="1059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8AEDA6-27B1-48A9-82AA-EA2D25029D9B}"/>
              </a:ext>
            </a:extLst>
          </p:cNvPr>
          <p:cNvSpPr txBox="1"/>
          <p:nvPr/>
        </p:nvSpPr>
        <p:spPr>
          <a:xfrm>
            <a:off x="7060337" y="3021814"/>
            <a:ext cx="1801368" cy="368115"/>
          </a:xfrm>
          <a:prstGeom prst="rect">
            <a:avLst/>
          </a:prstGeom>
          <a:noFill/>
        </p:spPr>
        <p:txBody>
          <a:bodyPr wrap="square" rtlCol="0">
            <a:spAutoFit/>
          </a:bodyPr>
          <a:lstStyle/>
          <a:p>
            <a:r>
              <a:rPr lang="en-IN" dirty="0">
                <a:solidFill>
                  <a:schemeClr val="bg1">
                    <a:lumMod val="95000"/>
                  </a:schemeClr>
                </a:solidFill>
              </a:rPr>
              <a:t>Age dataset01</a:t>
            </a:r>
          </a:p>
        </p:txBody>
      </p:sp>
      <p:sp>
        <p:nvSpPr>
          <p:cNvPr id="25" name="TextBox 24">
            <a:extLst>
              <a:ext uri="{FF2B5EF4-FFF2-40B4-BE49-F238E27FC236}">
                <a16:creationId xmlns:a16="http://schemas.microsoft.com/office/drawing/2014/main" id="{42406046-70AF-4EBD-9DE9-C88E632472B5}"/>
              </a:ext>
            </a:extLst>
          </p:cNvPr>
          <p:cNvSpPr txBox="1"/>
          <p:nvPr/>
        </p:nvSpPr>
        <p:spPr>
          <a:xfrm>
            <a:off x="5169987" y="4096512"/>
            <a:ext cx="1330123" cy="646331"/>
          </a:xfrm>
          <a:prstGeom prst="rect">
            <a:avLst/>
          </a:prstGeom>
          <a:noFill/>
        </p:spPr>
        <p:txBody>
          <a:bodyPr wrap="square" rtlCol="0">
            <a:spAutoFit/>
          </a:bodyPr>
          <a:lstStyle/>
          <a:p>
            <a:r>
              <a:rPr lang="en-IN" dirty="0"/>
              <a:t>Using python</a:t>
            </a:r>
          </a:p>
        </p:txBody>
      </p:sp>
    </p:spTree>
    <p:extLst>
      <p:ext uri="{BB962C8B-B14F-4D97-AF65-F5344CB8AC3E}">
        <p14:creationId xmlns:p14="http://schemas.microsoft.com/office/powerpoint/2010/main" val="11530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73832" y="137554"/>
            <a:ext cx="10570125" cy="1135737"/>
          </a:xfrm>
        </p:spPr>
        <p:txBody>
          <a:bodyPr>
            <a:normAutofit/>
          </a:bodyPr>
          <a:lstStyle/>
          <a:p>
            <a:pPr algn="ctr"/>
            <a:r>
              <a:rPr lang="en-IN" sz="3600" dirty="0">
                <a:latin typeface="+mn-lt"/>
              </a:rPr>
              <a:t> EXTERNAL STAGE</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1014060" y="1577515"/>
            <a:ext cx="6842935" cy="4393982"/>
          </a:xfrm>
        </p:spPr>
        <p:txBody>
          <a:bodyPr>
            <a:normAutofit/>
          </a:bodyPr>
          <a:lstStyle/>
          <a:p>
            <a:pPr marL="0" indent="0">
              <a:buNone/>
            </a:pPr>
            <a:r>
              <a:rPr lang="en-IN" sz="2400" dirty="0"/>
              <a:t>Step 1 - Create a S3 bucket in AWS</a:t>
            </a:r>
          </a:p>
          <a:p>
            <a:pPr marL="0" indent="0">
              <a:buNone/>
            </a:pPr>
            <a:r>
              <a:rPr lang="en-IN" sz="2400" dirty="0"/>
              <a:t>Step 2 -  Upload the objects i.e. dataset files</a:t>
            </a:r>
          </a:p>
          <a:p>
            <a:pPr marL="0" indent="0">
              <a:buNone/>
            </a:pPr>
            <a:r>
              <a:rPr lang="en-IN" sz="2400" dirty="0"/>
              <a:t>Step 3 - Creating role and policy for the s3  bucket</a:t>
            </a:r>
          </a:p>
          <a:p>
            <a:pPr marL="0" indent="0">
              <a:buNone/>
            </a:pPr>
            <a:r>
              <a:rPr lang="en-IN" sz="2400" dirty="0"/>
              <a:t>Step 4 - Create the storage integration</a:t>
            </a:r>
          </a:p>
          <a:p>
            <a:pPr marL="0" indent="0">
              <a:buNone/>
            </a:pPr>
            <a:r>
              <a:rPr lang="en-IN" sz="2400" dirty="0"/>
              <a:t>Step 5 – Update trust relationship policies </a:t>
            </a:r>
          </a:p>
          <a:p>
            <a:pPr marL="0" indent="0">
              <a:buNone/>
            </a:pPr>
            <a:r>
              <a:rPr lang="en-IN" sz="2400" dirty="0"/>
              <a:t>Step 6 – Create  file format</a:t>
            </a:r>
          </a:p>
          <a:p>
            <a:pPr marL="0" indent="0">
              <a:buNone/>
            </a:pPr>
            <a:r>
              <a:rPr lang="en-IN" sz="2400" dirty="0"/>
              <a:t>Step 7 - Create  external stage</a:t>
            </a:r>
          </a:p>
          <a:p>
            <a:pPr marL="0" indent="0">
              <a:buNone/>
            </a:pPr>
            <a:r>
              <a:rPr lang="en-IN" sz="2400" dirty="0"/>
              <a:t>Step 8 – Loading data from </a:t>
            </a:r>
          </a:p>
        </p:txBody>
      </p:sp>
      <p:grpSp>
        <p:nvGrpSpPr>
          <p:cNvPr id="30" name="Group 2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600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43467" y="321734"/>
            <a:ext cx="10905066" cy="1135737"/>
          </a:xfrm>
        </p:spPr>
        <p:txBody>
          <a:bodyPr>
            <a:normAutofit/>
          </a:bodyPr>
          <a:lstStyle/>
          <a:p>
            <a:pPr algn="ctr"/>
            <a:r>
              <a:rPr lang="en-IN" sz="3600" dirty="0">
                <a:latin typeface="+mn-lt"/>
              </a:rPr>
              <a:t>LOAD THE DATA</a:t>
            </a:r>
          </a:p>
        </p:txBody>
      </p:sp>
      <p:sp>
        <p:nvSpPr>
          <p:cNvPr id="8" name="Content Placeholder 7">
            <a:extLst>
              <a:ext uri="{FF2B5EF4-FFF2-40B4-BE49-F238E27FC236}">
                <a16:creationId xmlns:a16="http://schemas.microsoft.com/office/drawing/2014/main" id="{E1A6B1C8-D185-494D-82E3-49F6D0CD2345}"/>
              </a:ext>
            </a:extLst>
          </p:cNvPr>
          <p:cNvSpPr>
            <a:spLocks noGrp="1"/>
          </p:cNvSpPr>
          <p:nvPr>
            <p:ph idx="1"/>
          </p:nvPr>
        </p:nvSpPr>
        <p:spPr>
          <a:xfrm>
            <a:off x="1058553" y="1632228"/>
            <a:ext cx="6421239" cy="1463139"/>
          </a:xfrm>
        </p:spPr>
        <p:txBody>
          <a:bodyPr>
            <a:normAutofit/>
          </a:bodyPr>
          <a:lstStyle/>
          <a:p>
            <a:pPr marL="0" indent="0">
              <a:buNone/>
            </a:pPr>
            <a:r>
              <a:rPr lang="en-IN" sz="2400" dirty="0"/>
              <a:t>Step 1- Creating a table   </a:t>
            </a:r>
          </a:p>
          <a:p>
            <a:pPr marL="0" indent="0">
              <a:buNone/>
            </a:pPr>
            <a:r>
              <a:rPr lang="en-IN" sz="2400" dirty="0"/>
              <a:t>Step 2- Loading data to table from external stage </a:t>
            </a:r>
          </a:p>
          <a:p>
            <a:pPr marL="0" indent="0">
              <a:buNone/>
            </a:pPr>
            <a:endParaRPr lang="en-IN"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Diagram&#10;&#10;Description automatically generated with low confidence">
            <a:extLst>
              <a:ext uri="{FF2B5EF4-FFF2-40B4-BE49-F238E27FC236}">
                <a16:creationId xmlns:a16="http://schemas.microsoft.com/office/drawing/2014/main" id="{0465DF5C-5449-48E6-821F-D4AACC76F805}"/>
              </a:ext>
            </a:extLst>
          </p:cNvPr>
          <p:cNvPicPr>
            <a:picLocks noChangeAspect="1"/>
          </p:cNvPicPr>
          <p:nvPr/>
        </p:nvPicPr>
        <p:blipFill>
          <a:blip r:embed="rId3"/>
          <a:stretch>
            <a:fillRect/>
          </a:stretch>
        </p:blipFill>
        <p:spPr>
          <a:xfrm>
            <a:off x="4585670" y="2908172"/>
            <a:ext cx="7330996" cy="353720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01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6AE5D017-6EE9-46B7-B8B0-CC1F9D614962}"/>
              </a:ext>
            </a:extLst>
          </p:cNvPr>
          <p:cNvSpPr txBox="1"/>
          <p:nvPr/>
        </p:nvSpPr>
        <p:spPr>
          <a:xfrm>
            <a:off x="2043738" y="276742"/>
            <a:ext cx="6831492" cy="646331"/>
          </a:xfrm>
          <a:prstGeom prst="rect">
            <a:avLst/>
          </a:prstGeom>
          <a:noFill/>
        </p:spPr>
        <p:txBody>
          <a:bodyPr wrap="square">
            <a:spAutoFit/>
          </a:bodyPr>
          <a:lstStyle/>
          <a:p>
            <a:pPr algn="ctr"/>
            <a:r>
              <a:rPr lang="en-IN" sz="3600" dirty="0"/>
              <a:t>CREATION OF TASK</a:t>
            </a:r>
          </a:p>
        </p:txBody>
      </p:sp>
      <p:sp>
        <p:nvSpPr>
          <p:cNvPr id="9" name="TextBox 8">
            <a:extLst>
              <a:ext uri="{FF2B5EF4-FFF2-40B4-BE49-F238E27FC236}">
                <a16:creationId xmlns:a16="http://schemas.microsoft.com/office/drawing/2014/main" id="{03571CB5-1B04-4F5D-B4C2-B21F455F513A}"/>
              </a:ext>
            </a:extLst>
          </p:cNvPr>
          <p:cNvSpPr txBox="1"/>
          <p:nvPr/>
        </p:nvSpPr>
        <p:spPr>
          <a:xfrm>
            <a:off x="326425" y="1181610"/>
            <a:ext cx="10411938" cy="4247317"/>
          </a:xfrm>
          <a:prstGeom prst="rect">
            <a:avLst/>
          </a:prstGeom>
          <a:noFill/>
        </p:spPr>
        <p:txBody>
          <a:bodyPr wrap="square" rtlCol="0">
            <a:spAutoFit/>
          </a:bodyPr>
          <a:lstStyle/>
          <a:p>
            <a:pPr marL="342900" indent="-342900" algn="just">
              <a:buFont typeface="Wingdings" panose="05000000000000000000" pitchFamily="2" charset="2"/>
              <a:buChar char="§"/>
            </a:pPr>
            <a:r>
              <a:rPr lang="en-IN" sz="2400" dirty="0"/>
              <a:t>A  task generally runs on a schedule and can define the schedule when creating a task (using CREATE TASK)</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Setting up a task using crontab according to our schedule </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Check for the scheduled task</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Put task in the schedule</a:t>
            </a:r>
          </a:p>
          <a:p>
            <a:pPr marL="342900" indent="-342900" algn="just">
              <a:buFont typeface="Wingdings" panose="05000000000000000000" pitchFamily="2" charset="2"/>
              <a:buChar char="§"/>
            </a:pPr>
            <a:endParaRPr lang="en-IN" sz="2400" dirty="0"/>
          </a:p>
          <a:p>
            <a:endParaRPr lang="en-IN" dirty="0"/>
          </a:p>
          <a:p>
            <a:endParaRPr lang="en-IN" dirty="0"/>
          </a:p>
          <a:p>
            <a:endParaRPr lang="en-IN" dirty="0"/>
          </a:p>
        </p:txBody>
      </p:sp>
      <p:pic>
        <p:nvPicPr>
          <p:cNvPr id="20" name="Picture 19">
            <a:extLst>
              <a:ext uri="{FF2B5EF4-FFF2-40B4-BE49-F238E27FC236}">
                <a16:creationId xmlns:a16="http://schemas.microsoft.com/office/drawing/2014/main" id="{5C08A292-12DD-4CA8-9790-3A09A46C41D5}"/>
              </a:ext>
            </a:extLst>
          </p:cNvPr>
          <p:cNvPicPr>
            <a:picLocks noChangeAspect="1"/>
          </p:cNvPicPr>
          <p:nvPr/>
        </p:nvPicPr>
        <p:blipFill>
          <a:blip r:embed="rId3"/>
          <a:stretch>
            <a:fillRect/>
          </a:stretch>
        </p:blipFill>
        <p:spPr>
          <a:xfrm>
            <a:off x="6346874" y="3776068"/>
            <a:ext cx="5517777" cy="2622310"/>
          </a:xfrm>
          <a:prstGeom prst="rect">
            <a:avLst/>
          </a:prstGeom>
        </p:spPr>
      </p:pic>
    </p:spTree>
    <p:extLst>
      <p:ext uri="{BB962C8B-B14F-4D97-AF65-F5344CB8AC3E}">
        <p14:creationId xmlns:p14="http://schemas.microsoft.com/office/powerpoint/2010/main" val="151271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507030" y="137745"/>
            <a:ext cx="10905066" cy="697377"/>
          </a:xfrm>
        </p:spPr>
        <p:txBody>
          <a:bodyPr>
            <a:normAutofit/>
          </a:bodyPr>
          <a:lstStyle/>
          <a:p>
            <a:pPr algn="ctr"/>
            <a:r>
              <a:rPr lang="en-IN" sz="3600" dirty="0">
                <a:latin typeface="+mn-lt"/>
              </a:rPr>
              <a:t>AUTO-INGESTION</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2A79088F-5153-4228-B218-72B40270CA7B}"/>
              </a:ext>
            </a:extLst>
          </p:cNvPr>
          <p:cNvSpPr txBox="1"/>
          <p:nvPr/>
        </p:nvSpPr>
        <p:spPr>
          <a:xfrm>
            <a:off x="670705" y="1928468"/>
            <a:ext cx="7723487" cy="3231654"/>
          </a:xfrm>
          <a:prstGeom prst="rect">
            <a:avLst/>
          </a:prstGeom>
          <a:noFill/>
        </p:spPr>
        <p:txBody>
          <a:bodyPr wrap="square" rtlCol="0">
            <a:spAutoFit/>
          </a:bodyPr>
          <a:lstStyle/>
          <a:p>
            <a:r>
              <a:rPr lang="en-IN" sz="2400" dirty="0"/>
              <a:t>Steps:</a:t>
            </a:r>
          </a:p>
          <a:p>
            <a:r>
              <a:rPr lang="en-IN" sz="2400" dirty="0"/>
              <a:t> </a:t>
            </a:r>
          </a:p>
          <a:p>
            <a:r>
              <a:rPr lang="en-IN" sz="2400" dirty="0"/>
              <a:t>Step 1- Create the </a:t>
            </a:r>
            <a:r>
              <a:rPr lang="en-IN" sz="2400" dirty="0" err="1"/>
              <a:t>Snowpipe</a:t>
            </a:r>
            <a:endParaRPr lang="en-IN" sz="2400" dirty="0"/>
          </a:p>
          <a:p>
            <a:r>
              <a:rPr lang="en-IN" sz="2400" dirty="0"/>
              <a:t>Step 2- Create a event notification in S3 bucket</a:t>
            </a:r>
          </a:p>
          <a:p>
            <a:r>
              <a:rPr lang="en-IN" sz="2400" dirty="0"/>
              <a:t>Step 3- Check the status of </a:t>
            </a:r>
            <a:r>
              <a:rPr lang="en-IN" sz="2400" dirty="0" err="1"/>
              <a:t>Snowpipe</a:t>
            </a:r>
            <a:endParaRPr lang="en-IN" sz="2400" dirty="0"/>
          </a:p>
          <a:p>
            <a:r>
              <a:rPr lang="en-IN" sz="2400" dirty="0"/>
              <a:t>Step 4- Upload the file in S3 bucket</a:t>
            </a:r>
          </a:p>
          <a:p>
            <a:r>
              <a:rPr lang="en-IN" sz="2400" dirty="0"/>
              <a:t>Step 5- Refresh the </a:t>
            </a:r>
            <a:r>
              <a:rPr lang="en-IN" sz="2400" dirty="0" err="1"/>
              <a:t>Snowpipe</a:t>
            </a:r>
            <a:endParaRPr lang="en-IN" sz="2400" dirty="0"/>
          </a:p>
          <a:p>
            <a:endParaRPr lang="en-IN" dirty="0"/>
          </a:p>
          <a:p>
            <a:endParaRPr lang="en-IN" dirty="0"/>
          </a:p>
        </p:txBody>
      </p:sp>
      <p:pic>
        <p:nvPicPr>
          <p:cNvPr id="20" name="Content Placeholder 19">
            <a:extLst>
              <a:ext uri="{FF2B5EF4-FFF2-40B4-BE49-F238E27FC236}">
                <a16:creationId xmlns:a16="http://schemas.microsoft.com/office/drawing/2014/main" id="{5DCC18E7-3F80-4713-ADA5-2E7872C879BA}"/>
              </a:ext>
            </a:extLst>
          </p:cNvPr>
          <p:cNvPicPr>
            <a:picLocks noGrp="1" noChangeAspect="1"/>
          </p:cNvPicPr>
          <p:nvPr>
            <p:ph idx="1"/>
          </p:nvPr>
        </p:nvPicPr>
        <p:blipFill>
          <a:blip r:embed="rId3"/>
          <a:stretch>
            <a:fillRect/>
          </a:stretch>
        </p:blipFill>
        <p:spPr>
          <a:xfrm>
            <a:off x="1547799" y="4866301"/>
            <a:ext cx="9355932" cy="1523680"/>
          </a:xfrm>
          <a:prstGeom prst="rect">
            <a:avLst/>
          </a:prstGeom>
        </p:spPr>
      </p:pic>
      <p:sp>
        <p:nvSpPr>
          <p:cNvPr id="21" name="TextBox 20">
            <a:extLst>
              <a:ext uri="{FF2B5EF4-FFF2-40B4-BE49-F238E27FC236}">
                <a16:creationId xmlns:a16="http://schemas.microsoft.com/office/drawing/2014/main" id="{D2A61A6E-A1CF-4E3D-BED9-3E9A2838B806}"/>
              </a:ext>
            </a:extLst>
          </p:cNvPr>
          <p:cNvSpPr txBox="1"/>
          <p:nvPr/>
        </p:nvSpPr>
        <p:spPr>
          <a:xfrm>
            <a:off x="670705" y="1014464"/>
            <a:ext cx="9971043" cy="830997"/>
          </a:xfrm>
          <a:prstGeom prst="rect">
            <a:avLst/>
          </a:prstGeom>
          <a:noFill/>
        </p:spPr>
        <p:txBody>
          <a:bodyPr wrap="square" rtlCol="0">
            <a:spAutoFit/>
          </a:bodyPr>
          <a:lstStyle/>
          <a:p>
            <a:pPr marL="342900" indent="-342900">
              <a:buFont typeface="Wingdings" panose="05000000000000000000" pitchFamily="2" charset="2"/>
              <a:buChar char="§"/>
            </a:pPr>
            <a:r>
              <a:rPr lang="en-IN" sz="2400" dirty="0"/>
              <a:t>Auto-ingest feature relies on SQS queues to deliver event notifications from S3 to </a:t>
            </a:r>
            <a:r>
              <a:rPr lang="en-IN" sz="2400" dirty="0" err="1"/>
              <a:t>Snowpipe</a:t>
            </a:r>
            <a:r>
              <a:rPr lang="en-IN" sz="2400" dirty="0"/>
              <a:t>.</a:t>
            </a:r>
          </a:p>
        </p:txBody>
      </p:sp>
    </p:spTree>
    <p:extLst>
      <p:ext uri="{BB962C8B-B14F-4D97-AF65-F5344CB8AC3E}">
        <p14:creationId xmlns:p14="http://schemas.microsoft.com/office/powerpoint/2010/main" val="323464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40" name="Rectangle 3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43467" y="205450"/>
            <a:ext cx="10905066" cy="1135737"/>
          </a:xfrm>
        </p:spPr>
        <p:txBody>
          <a:bodyPr>
            <a:normAutofit/>
          </a:bodyPr>
          <a:lstStyle/>
          <a:p>
            <a:pPr algn="ctr"/>
            <a:r>
              <a:rPr lang="en-IN" sz="3600" dirty="0">
                <a:latin typeface="+mn-lt"/>
              </a:rPr>
              <a:t>SCD IMPLEMENTATION</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1377360" y="1511285"/>
            <a:ext cx="8232983" cy="4460212"/>
          </a:xfrm>
        </p:spPr>
        <p:txBody>
          <a:bodyPr>
            <a:normAutofit/>
          </a:bodyPr>
          <a:lstStyle/>
          <a:p>
            <a:pPr marL="0" indent="0">
              <a:lnSpc>
                <a:spcPct val="107000"/>
              </a:lnSpc>
              <a:spcAft>
                <a:spcPts val="800"/>
              </a:spcAft>
              <a:buNone/>
            </a:pPr>
            <a:r>
              <a:rPr lang="en-IN" sz="2400" dirty="0"/>
              <a:t>Steps:</a:t>
            </a:r>
          </a:p>
          <a:p>
            <a:pPr>
              <a:lnSpc>
                <a:spcPct val="107000"/>
              </a:lnSpc>
              <a:spcAft>
                <a:spcPts val="800"/>
              </a:spcAft>
              <a:buFont typeface="Wingdings" panose="05000000000000000000" pitchFamily="2" charset="2"/>
              <a:buChar char="§"/>
            </a:pPr>
            <a:r>
              <a:rPr lang="en-IN" sz="2400" dirty="0"/>
              <a:t>Create a stream </a:t>
            </a:r>
          </a:p>
          <a:p>
            <a:pPr>
              <a:lnSpc>
                <a:spcPct val="107000"/>
              </a:lnSpc>
              <a:spcAft>
                <a:spcPts val="800"/>
              </a:spcAft>
              <a:buFont typeface="Wingdings" panose="05000000000000000000" pitchFamily="2" charset="2"/>
              <a:buChar char="§"/>
            </a:pPr>
            <a:r>
              <a:rPr lang="en-IN" sz="2400" dirty="0"/>
              <a:t>Creating a target table </a:t>
            </a:r>
          </a:p>
          <a:p>
            <a:pPr>
              <a:lnSpc>
                <a:spcPct val="107000"/>
              </a:lnSpc>
              <a:spcAft>
                <a:spcPts val="800"/>
              </a:spcAft>
              <a:buFont typeface="Wingdings" panose="05000000000000000000" pitchFamily="2" charset="2"/>
              <a:buChar char="§"/>
            </a:pPr>
            <a:r>
              <a:rPr lang="en-IN" sz="2400" dirty="0"/>
              <a:t>Make changes in the table</a:t>
            </a:r>
          </a:p>
          <a:p>
            <a:pPr>
              <a:lnSpc>
                <a:spcPct val="107000"/>
              </a:lnSpc>
              <a:spcAft>
                <a:spcPts val="800"/>
              </a:spcAft>
              <a:buFont typeface="Wingdings" panose="05000000000000000000" pitchFamily="2" charset="2"/>
              <a:buChar char="§"/>
            </a:pPr>
            <a:r>
              <a:rPr lang="en-IN" sz="2400" dirty="0"/>
              <a:t>Create or resume the task</a:t>
            </a:r>
          </a:p>
          <a:p>
            <a:pPr>
              <a:lnSpc>
                <a:spcPct val="107000"/>
              </a:lnSpc>
              <a:spcAft>
                <a:spcPts val="800"/>
              </a:spcAft>
              <a:buFont typeface="Wingdings" panose="05000000000000000000" pitchFamily="2" charset="2"/>
              <a:buChar char="§"/>
            </a:pPr>
            <a:r>
              <a:rPr lang="en-IN" sz="2400" dirty="0"/>
              <a:t>Merge stream and target table</a:t>
            </a:r>
          </a:p>
          <a:p>
            <a:pPr>
              <a:lnSpc>
                <a:spcPct val="107000"/>
              </a:lnSpc>
              <a:spcAft>
                <a:spcPts val="800"/>
              </a:spcAft>
              <a:buFont typeface="Wingdings" panose="05000000000000000000" pitchFamily="2" charset="2"/>
              <a:buChar char="§"/>
            </a:pPr>
            <a:r>
              <a:rPr lang="en-IN" sz="2400" dirty="0"/>
              <a:t>Check for the changes in the table</a:t>
            </a:r>
          </a:p>
          <a:p>
            <a:pPr>
              <a:lnSpc>
                <a:spcPct val="107000"/>
              </a:lnSpc>
              <a:spcAft>
                <a:spcPts val="800"/>
              </a:spcAft>
            </a:pPr>
            <a:endParaRPr lang="en-IN" sz="2400" dirty="0"/>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4" name="Isosceles Triangle 4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145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3125</TotalTime>
  <Words>770</Words>
  <Application>Microsoft Office PowerPoint</Application>
  <PresentationFormat>Widescreen</PresentationFormat>
  <Paragraphs>121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vt:lpstr>
      <vt:lpstr>Arial</vt:lpstr>
      <vt:lpstr>Calibri</vt:lpstr>
      <vt:lpstr>Calibri Light</vt:lpstr>
      <vt:lpstr>Wingdings</vt:lpstr>
      <vt:lpstr>Office Theme</vt:lpstr>
      <vt:lpstr>AGE DATA SET ANALYSIS</vt:lpstr>
      <vt:lpstr>CONTENTS</vt:lpstr>
      <vt:lpstr>INTRODUCTION</vt:lpstr>
      <vt:lpstr>DATASET</vt:lpstr>
      <vt:lpstr> EXTERNAL STAGE</vt:lpstr>
      <vt:lpstr>LOAD THE DATA</vt:lpstr>
      <vt:lpstr>PowerPoint Presentation</vt:lpstr>
      <vt:lpstr>AUTO-INGESTION</vt:lpstr>
      <vt:lpstr>SCD IMPLEMENTATION</vt:lpstr>
      <vt:lpstr>ROW AND COLUMN LEVEL SECURITY</vt:lpstr>
      <vt:lpstr>Steps to implement column-level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Age Data set Analysis</dc:title>
  <dc:creator>Thomas, Sandra</dc:creator>
  <cp:lastModifiedBy>Thomas, Sandra</cp:lastModifiedBy>
  <cp:revision>86</cp:revision>
  <dcterms:created xsi:type="dcterms:W3CDTF">2022-10-28T05:57:44Z</dcterms:created>
  <dcterms:modified xsi:type="dcterms:W3CDTF">2022-10-30T10:02:50Z</dcterms:modified>
</cp:coreProperties>
</file>