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24" r:id="rId7"/>
    <p:sldId id="307" r:id="rId8"/>
    <p:sldId id="323" r:id="rId9"/>
    <p:sldId id="281" r:id="rId10"/>
    <p:sldId id="282" r:id="rId11"/>
    <p:sldId id="314" r:id="rId12"/>
    <p:sldId id="315" r:id="rId13"/>
    <p:sldId id="317" r:id="rId14"/>
    <p:sldId id="318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7C149-54AC-463F-9D3A-4206C1A8CCC0}" v="2" dt="2025-08-20T06:44:28.072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 snapToObjects="1">
      <p:cViewPr varScale="1">
        <p:scale>
          <a:sx n="47" d="100"/>
          <a:sy n="47" d="100"/>
        </p:scale>
        <p:origin x="1046" y="4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KAMATAM" userId="df2b97558e92fa90" providerId="LiveId" clId="{8577C149-54AC-463F-9D3A-4206C1A8CCC0}"/>
    <pc:docChg chg="undo custSel addSld delSld modSld">
      <pc:chgData name="MEGHANA KAMATAM" userId="df2b97558e92fa90" providerId="LiveId" clId="{8577C149-54AC-463F-9D3A-4206C1A8CCC0}" dt="2025-08-20T06:45:29.733" v="90" actId="27636"/>
      <pc:docMkLst>
        <pc:docMk/>
      </pc:docMkLst>
      <pc:sldChg chg="addSp delSp modSp mod">
        <pc:chgData name="MEGHANA KAMATAM" userId="df2b97558e92fa90" providerId="LiveId" clId="{8577C149-54AC-463F-9D3A-4206C1A8CCC0}" dt="2025-08-20T06:39:18.721" v="7" actId="478"/>
        <pc:sldMkLst>
          <pc:docMk/>
          <pc:sldMk cId="2952923800" sldId="281"/>
        </pc:sldMkLst>
        <pc:spChg chg="add del mod">
          <ac:chgData name="MEGHANA KAMATAM" userId="df2b97558e92fa90" providerId="LiveId" clId="{8577C149-54AC-463F-9D3A-4206C1A8CCC0}" dt="2025-08-20T06:39:18.721" v="7" actId="478"/>
          <ac:spMkLst>
            <pc:docMk/>
            <pc:sldMk cId="2952923800" sldId="281"/>
            <ac:spMk id="5" creationId="{DEFC2759-82AC-060F-1692-B3472CEC162E}"/>
          </ac:spMkLst>
        </pc:spChg>
        <pc:picChg chg="add del">
          <ac:chgData name="MEGHANA KAMATAM" userId="df2b97558e92fa90" providerId="LiveId" clId="{8577C149-54AC-463F-9D3A-4206C1A8CCC0}" dt="2025-08-20T06:39:18.721" v="7" actId="478"/>
          <ac:picMkLst>
            <pc:docMk/>
            <pc:sldMk cId="2952923800" sldId="281"/>
            <ac:picMk id="6" creationId="{FECDA901-DD88-89EB-E10E-A2994D0A92DB}"/>
          </ac:picMkLst>
        </pc:picChg>
      </pc:sldChg>
      <pc:sldChg chg="modSp mod">
        <pc:chgData name="MEGHANA KAMATAM" userId="df2b97558e92fa90" providerId="LiveId" clId="{8577C149-54AC-463F-9D3A-4206C1A8CCC0}" dt="2025-08-20T06:45:29.733" v="90" actId="27636"/>
        <pc:sldMkLst>
          <pc:docMk/>
          <pc:sldMk cId="3913219759" sldId="304"/>
        </pc:sldMkLst>
        <pc:spChg chg="mod">
          <ac:chgData name="MEGHANA KAMATAM" userId="df2b97558e92fa90" providerId="LiveId" clId="{8577C149-54AC-463F-9D3A-4206C1A8CCC0}" dt="2025-08-20T06:45:24.416" v="88" actId="14100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MEGHANA KAMATAM" userId="df2b97558e92fa90" providerId="LiveId" clId="{8577C149-54AC-463F-9D3A-4206C1A8CCC0}" dt="2025-08-20T06:45:29.733" v="90" actId="27636"/>
          <ac:spMkLst>
            <pc:docMk/>
            <pc:sldMk cId="3913219759" sldId="304"/>
            <ac:spMk id="3" creationId="{D4D22962-3C7F-E480-5C35-7F4860A098E1}"/>
          </ac:spMkLst>
        </pc:spChg>
      </pc:sldChg>
      <pc:sldChg chg="addSp delSp modSp del mod modClrScheme chgLayout">
        <pc:chgData name="MEGHANA KAMATAM" userId="df2b97558e92fa90" providerId="LiveId" clId="{8577C149-54AC-463F-9D3A-4206C1A8CCC0}" dt="2025-08-20T06:41:38.216" v="35" actId="47"/>
        <pc:sldMkLst>
          <pc:docMk/>
          <pc:sldMk cId="3969996159" sldId="319"/>
        </pc:sldMkLst>
        <pc:spChg chg="del">
          <ac:chgData name="MEGHANA KAMATAM" userId="df2b97558e92fa90" providerId="LiveId" clId="{8577C149-54AC-463F-9D3A-4206C1A8CCC0}" dt="2025-08-20T06:40:00.361" v="23" actId="478"/>
          <ac:spMkLst>
            <pc:docMk/>
            <pc:sldMk cId="3969996159" sldId="319"/>
            <ac:spMk id="2" creationId="{A913EEC9-16E3-6C86-97D0-A7EC7EA09CDA}"/>
          </ac:spMkLst>
        </pc:spChg>
        <pc:spChg chg="del">
          <ac:chgData name="MEGHANA KAMATAM" userId="df2b97558e92fa90" providerId="LiveId" clId="{8577C149-54AC-463F-9D3A-4206C1A8CCC0}" dt="2025-08-20T06:40:00.361" v="23" actId="478"/>
          <ac:spMkLst>
            <pc:docMk/>
            <pc:sldMk cId="3969996159" sldId="319"/>
            <ac:spMk id="4" creationId="{97DCC342-9FD1-7055-EAAC-008DC851B13F}"/>
          </ac:spMkLst>
        </pc:spChg>
        <pc:spChg chg="del mod">
          <ac:chgData name="MEGHANA KAMATAM" userId="df2b97558e92fa90" providerId="LiveId" clId="{8577C149-54AC-463F-9D3A-4206C1A8CCC0}" dt="2025-08-20T06:40:00.361" v="23" actId="478"/>
          <ac:spMkLst>
            <pc:docMk/>
            <pc:sldMk cId="3969996159" sldId="319"/>
            <ac:spMk id="5" creationId="{2136FCF6-982C-CC37-9625-3EBFC7E7DD13}"/>
          </ac:spMkLst>
        </pc:spChg>
        <pc:spChg chg="add del mod">
          <ac:chgData name="MEGHANA KAMATAM" userId="df2b97558e92fa90" providerId="LiveId" clId="{8577C149-54AC-463F-9D3A-4206C1A8CCC0}" dt="2025-08-20T06:40:00.361" v="23" actId="478"/>
          <ac:spMkLst>
            <pc:docMk/>
            <pc:sldMk cId="3969996159" sldId="319"/>
            <ac:spMk id="7" creationId="{1D6E2805-EBF7-25BD-4660-8332A91DA2C7}"/>
          </ac:spMkLst>
        </pc:spChg>
        <pc:spChg chg="add del mod">
          <ac:chgData name="MEGHANA KAMATAM" userId="df2b97558e92fa90" providerId="LiveId" clId="{8577C149-54AC-463F-9D3A-4206C1A8CCC0}" dt="2025-08-20T06:41:30.735" v="33" actId="700"/>
          <ac:spMkLst>
            <pc:docMk/>
            <pc:sldMk cId="3969996159" sldId="319"/>
            <ac:spMk id="9" creationId="{5B82D142-9F73-513B-FCED-1AB5304C680F}"/>
          </ac:spMkLst>
        </pc:spChg>
        <pc:spChg chg="add del mod">
          <ac:chgData name="MEGHANA KAMATAM" userId="df2b97558e92fa90" providerId="LiveId" clId="{8577C149-54AC-463F-9D3A-4206C1A8CCC0}" dt="2025-08-20T06:41:30.735" v="33" actId="700"/>
          <ac:spMkLst>
            <pc:docMk/>
            <pc:sldMk cId="3969996159" sldId="319"/>
            <ac:spMk id="11" creationId="{8712A727-D64B-0DDC-9115-0061BFEBB35B}"/>
          </ac:spMkLst>
        </pc:spChg>
        <pc:graphicFrameChg chg="del">
          <ac:chgData name="MEGHANA KAMATAM" userId="df2b97558e92fa90" providerId="LiveId" clId="{8577C149-54AC-463F-9D3A-4206C1A8CCC0}" dt="2025-08-20T06:39:39.722" v="8" actId="478"/>
          <ac:graphicFrameMkLst>
            <pc:docMk/>
            <pc:sldMk cId="3969996159" sldId="319"/>
            <ac:graphicFrameMk id="6" creationId="{4DB3991E-0605-C20E-53AD-D64E13638DA5}"/>
          </ac:graphicFrameMkLst>
        </pc:graphicFrameChg>
      </pc:sldChg>
      <pc:sldChg chg="addSp delSp modSp del mod modClrScheme chgLayout">
        <pc:chgData name="MEGHANA KAMATAM" userId="df2b97558e92fa90" providerId="LiveId" clId="{8577C149-54AC-463F-9D3A-4206C1A8CCC0}" dt="2025-08-20T06:41:35.523" v="34" actId="47"/>
        <pc:sldMkLst>
          <pc:docMk/>
          <pc:sldMk cId="2498021601" sldId="321"/>
        </pc:sldMkLst>
        <pc:spChg chg="del">
          <ac:chgData name="MEGHANA KAMATAM" userId="df2b97558e92fa90" providerId="LiveId" clId="{8577C149-54AC-463F-9D3A-4206C1A8CCC0}" dt="2025-08-20T06:40:20.315" v="24" actId="478"/>
          <ac:spMkLst>
            <pc:docMk/>
            <pc:sldMk cId="2498021601" sldId="321"/>
            <ac:spMk id="2" creationId="{1DCFAD14-1AAA-8CDA-A49B-523FD6C66F35}"/>
          </ac:spMkLst>
        </pc:spChg>
        <pc:spChg chg="del">
          <ac:chgData name="MEGHANA KAMATAM" userId="df2b97558e92fa90" providerId="LiveId" clId="{8577C149-54AC-463F-9D3A-4206C1A8CCC0}" dt="2025-08-20T06:40:20.315" v="24" actId="478"/>
          <ac:spMkLst>
            <pc:docMk/>
            <pc:sldMk cId="2498021601" sldId="321"/>
            <ac:spMk id="3" creationId="{38D62608-F5E4-7EC0-5EF0-4F988DDDEC5B}"/>
          </ac:spMkLst>
        </pc:spChg>
        <pc:spChg chg="add del mod">
          <ac:chgData name="MEGHANA KAMATAM" userId="df2b97558e92fa90" providerId="LiveId" clId="{8577C149-54AC-463F-9D3A-4206C1A8CCC0}" dt="2025-08-20T06:41:23.884" v="32" actId="700"/>
          <ac:spMkLst>
            <pc:docMk/>
            <pc:sldMk cId="2498021601" sldId="321"/>
            <ac:spMk id="5" creationId="{2FF07948-974B-79E6-7C82-AD8F6F439B2D}"/>
          </ac:spMkLst>
        </pc:spChg>
        <pc:spChg chg="add del mod">
          <ac:chgData name="MEGHANA KAMATAM" userId="df2b97558e92fa90" providerId="LiveId" clId="{8577C149-54AC-463F-9D3A-4206C1A8CCC0}" dt="2025-08-20T06:41:23.884" v="32" actId="700"/>
          <ac:spMkLst>
            <pc:docMk/>
            <pc:sldMk cId="2498021601" sldId="321"/>
            <ac:spMk id="7" creationId="{4AC09CF3-0A58-C13A-25A2-0B7CAD946B90}"/>
          </ac:spMkLst>
        </pc:spChg>
        <pc:spChg chg="add del mod">
          <ac:chgData name="MEGHANA KAMATAM" userId="df2b97558e92fa90" providerId="LiveId" clId="{8577C149-54AC-463F-9D3A-4206C1A8CCC0}" dt="2025-08-20T06:41:23.884" v="32" actId="700"/>
          <ac:spMkLst>
            <pc:docMk/>
            <pc:sldMk cId="2498021601" sldId="321"/>
            <ac:spMk id="9" creationId="{BAFD423E-9A3D-5D47-1849-5EE07E3D9038}"/>
          </ac:spMkLst>
        </pc:spChg>
        <pc:spChg chg="del">
          <ac:chgData name="MEGHANA KAMATAM" userId="df2b97558e92fa90" providerId="LiveId" clId="{8577C149-54AC-463F-9D3A-4206C1A8CCC0}" dt="2025-08-20T06:40:20.315" v="24" actId="478"/>
          <ac:spMkLst>
            <pc:docMk/>
            <pc:sldMk cId="2498021601" sldId="321"/>
            <ac:spMk id="12" creationId="{288BD9B8-D6A6-D55A-830D-4D3CC2DC3933}"/>
          </ac:spMkLst>
        </pc:spChg>
        <pc:spChg chg="del">
          <ac:chgData name="MEGHANA KAMATAM" userId="df2b97558e92fa90" providerId="LiveId" clId="{8577C149-54AC-463F-9D3A-4206C1A8CCC0}" dt="2025-08-20T06:40:20.315" v="24" actId="478"/>
          <ac:spMkLst>
            <pc:docMk/>
            <pc:sldMk cId="2498021601" sldId="321"/>
            <ac:spMk id="13" creationId="{0853098E-C088-D323-4BF2-987893F262F6}"/>
          </ac:spMkLst>
        </pc:spChg>
      </pc:sldChg>
      <pc:sldChg chg="new del">
        <pc:chgData name="MEGHANA KAMATAM" userId="df2b97558e92fa90" providerId="LiveId" clId="{8577C149-54AC-463F-9D3A-4206C1A8CCC0}" dt="2025-08-20T06:41:51.138" v="37" actId="47"/>
        <pc:sldMkLst>
          <pc:docMk/>
          <pc:sldMk cId="515678816" sldId="324"/>
        </pc:sldMkLst>
      </pc:sldChg>
      <pc:sldChg chg="modSp new mod">
        <pc:chgData name="MEGHANA KAMATAM" userId="df2b97558e92fa90" providerId="LiveId" clId="{8577C149-54AC-463F-9D3A-4206C1A8CCC0}" dt="2025-08-20T06:44:28.148" v="67" actId="27636"/>
        <pc:sldMkLst>
          <pc:docMk/>
          <pc:sldMk cId="2566112205" sldId="324"/>
        </pc:sldMkLst>
        <pc:spChg chg="mod">
          <ac:chgData name="MEGHANA KAMATAM" userId="df2b97558e92fa90" providerId="LiveId" clId="{8577C149-54AC-463F-9D3A-4206C1A8CCC0}" dt="2025-08-20T06:43:12.005" v="64" actId="255"/>
          <ac:spMkLst>
            <pc:docMk/>
            <pc:sldMk cId="2566112205" sldId="324"/>
            <ac:spMk id="2" creationId="{D7683DF5-83D4-F384-08AC-DD824D0EA16F}"/>
          </ac:spMkLst>
        </pc:spChg>
        <pc:spChg chg="mod">
          <ac:chgData name="MEGHANA KAMATAM" userId="df2b97558e92fa90" providerId="LiveId" clId="{8577C149-54AC-463F-9D3A-4206C1A8CCC0}" dt="2025-08-20T06:44:28.148" v="67" actId="27636"/>
          <ac:spMkLst>
            <pc:docMk/>
            <pc:sldMk cId="2566112205" sldId="324"/>
            <ac:spMk id="3" creationId="{E72AFACD-3481-A4A3-E682-689967649E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b="0" dirty="0"/>
              <a:t>HR Analytics Dashboard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31520"/>
            <a:ext cx="7784158" cy="1362057"/>
          </a:xfrm>
        </p:spPr>
        <p:txBody>
          <a:bodyPr/>
          <a:lstStyle/>
          <a:p>
            <a:r>
              <a:rPr lang="en-IN" sz="2800" dirty="0"/>
              <a:t>Employee Distribution by Age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303464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5577" y="2303463"/>
            <a:ext cx="8007533" cy="3497262"/>
          </a:xfrm>
        </p:spPr>
        <p:txBody>
          <a:bodyPr/>
          <a:lstStyle/>
          <a:p>
            <a:r>
              <a:rPr lang="en-IN" b="1" dirty="0"/>
              <a:t>Age Band Breakdown: </a:t>
            </a:r>
            <a:r>
              <a:rPr lang="en-IN" dirty="0"/>
              <a:t>| Age Band | Count | % of Workforce | |------------|-------|----------------| | Under 25 | 245 | 16.67% | | 35–44 | 554 | 37.59% | | 45–54 | 505 | 34.35% | | Over 55 | 69 | 4.69% |</a:t>
            </a:r>
          </a:p>
          <a:p>
            <a:r>
              <a:rPr lang="en-IN" b="1" dirty="0"/>
              <a:t>Insight</a:t>
            </a:r>
            <a:r>
              <a:rPr lang="en-IN" dirty="0"/>
              <a:t>: Majority of employees are between 35–54 years.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90013" y="965200"/>
            <a:ext cx="3201987" cy="5892800"/>
          </a:xfr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Summary &amp; Recommendations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attrition slightly higher than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Sciences &amp; Medical fields need retention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&amp; R&amp;D departments show elevated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Younger employees more likely to leave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3F5BF7-4F1E-2799-CA2A-06FEF911DE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Targeted retention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Age-specific engagement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Departmental deep dives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IN" dirty="0"/>
              <a:t>Q&amp;A</a:t>
            </a:r>
            <a:r>
              <a:rPr lang="en-US" dirty="0"/>
              <a:t>..</a:t>
            </a:r>
            <a:r>
              <a:rPr lang="en-IN" dirty="0"/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117DE5-7ED2-B389-BA88-6CB92D5A2B0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155371" y="3218656"/>
            <a:ext cx="6857999" cy="2920887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82643" y="489859"/>
            <a:ext cx="783771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93481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37014"/>
            <a:ext cx="6583680" cy="380497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of HR metrics and dashboard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Attrition analysis by gender and age band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Attrition trends across education fields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Department-wise attrition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 distribution by age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❓ Q&amp;A and discussion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3DF5-83D4-F384-08AC-DD824D0E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6583680" cy="783771"/>
          </a:xfrm>
        </p:spPr>
        <p:txBody>
          <a:bodyPr/>
          <a:lstStyle/>
          <a:p>
            <a:r>
              <a:rPr lang="en-US" sz="2800" dirty="0"/>
              <a:t>Problem statement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FACD-3481-A4A3-E682-68996764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65514"/>
            <a:ext cx="6583680" cy="43764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Analyze HR data to understand employee attrition patterns across key dimensions.</a:t>
            </a:r>
            <a:br>
              <a:rPr lang="en-US" dirty="0"/>
            </a:br>
            <a:r>
              <a:rPr lang="en-US" dirty="0"/>
              <a:t>Visualize metrics like employee count, attrition rate, and demographic breakdowns.</a:t>
            </a:r>
            <a:br>
              <a:rPr lang="en-US" dirty="0"/>
            </a:br>
            <a:r>
              <a:rPr lang="en-US" dirty="0"/>
              <a:t>Explore attrition trends by gender, age group, education field, and department.</a:t>
            </a:r>
            <a:br>
              <a:rPr lang="en-US" dirty="0"/>
            </a:br>
            <a:r>
              <a:rPr lang="en-US" dirty="0"/>
              <a:t>Create an interactive Power BI dashboard to support data-driven HR decisions.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96BC0-AA1D-519A-CFBA-B953191D0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55" y="816429"/>
            <a:ext cx="5723586" cy="4984298"/>
          </a:xfrm>
        </p:spPr>
        <p:txBody>
          <a:bodyPr/>
          <a:lstStyle/>
          <a:p>
            <a:br>
              <a:rPr lang="en-US" dirty="0"/>
            </a:br>
            <a:r>
              <a:rPr lang="en-US" sz="2000" dirty="0"/>
              <a:t>Title</a:t>
            </a:r>
            <a:r>
              <a:rPr lang="en-US" sz="2000" b="0" dirty="0"/>
              <a:t>: </a:t>
            </a:r>
            <a:br>
              <a:rPr lang="en-US" sz="2000" b="0" dirty="0"/>
            </a:br>
            <a:r>
              <a:rPr lang="en-US" sz="2000" b="0" dirty="0"/>
              <a:t>            </a:t>
            </a:r>
            <a:r>
              <a:rPr lang="en-US" sz="1800" b="0" dirty="0"/>
              <a:t>HR Analytics Dashboard</a:t>
            </a:r>
            <a:br>
              <a:rPr lang="en-US" sz="1800" b="0" dirty="0"/>
            </a:br>
            <a:r>
              <a:rPr lang="en-US" sz="1800" b="0" dirty="0"/>
              <a:t>  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2000" dirty="0"/>
              <a:t>Subtitle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                 Employee Attrition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F40501-35D7-65EF-A395-4E448A10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4" y="718456"/>
            <a:ext cx="11358011" cy="57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0781"/>
            <a:ext cx="555171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04358"/>
            <a:ext cx="5259554" cy="3837626"/>
          </a:xfrm>
        </p:spPr>
        <p:txBody>
          <a:bodyPr>
            <a:normAutofit/>
          </a:bodyPr>
          <a:lstStyle/>
          <a:p>
            <a:r>
              <a:rPr lang="en-US" b="1" dirty="0"/>
              <a:t>Key Metrics:</a:t>
            </a:r>
          </a:p>
          <a:p>
            <a:r>
              <a:rPr lang="en-US" dirty="0"/>
              <a:t>👥 </a:t>
            </a:r>
            <a:r>
              <a:rPr lang="en-US" b="1" dirty="0"/>
              <a:t>Total Employees: </a:t>
            </a:r>
            <a:r>
              <a:rPr lang="en-US" dirty="0"/>
              <a:t>1470</a:t>
            </a:r>
          </a:p>
          <a:p>
            <a:r>
              <a:rPr lang="en-US" dirty="0"/>
              <a:t>🔄 </a:t>
            </a:r>
            <a:r>
              <a:rPr lang="en-US" b="1" dirty="0"/>
              <a:t>Total Attrition: </a:t>
            </a:r>
            <a:r>
              <a:rPr lang="en-US" dirty="0"/>
              <a:t>237</a:t>
            </a:r>
          </a:p>
          <a:p>
            <a:r>
              <a:rPr lang="en-US" dirty="0"/>
              <a:t>📉 </a:t>
            </a:r>
            <a:r>
              <a:rPr lang="en-US" b="1" dirty="0"/>
              <a:t>Attrition Rate: </a:t>
            </a:r>
            <a:r>
              <a:rPr lang="en-US" dirty="0"/>
              <a:t>6.20%</a:t>
            </a:r>
          </a:p>
          <a:p>
            <a:endParaRPr lang="en-US" b="1" dirty="0"/>
          </a:p>
          <a:p>
            <a:r>
              <a:rPr lang="en-US" b="1" dirty="0"/>
              <a:t>Objective: </a:t>
            </a:r>
            <a:r>
              <a:rPr lang="en-US" dirty="0"/>
              <a:t>Identify patterns and drivers of employee attrition to inform HR strategy.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979715"/>
          </a:xfrm>
        </p:spPr>
        <p:txBody>
          <a:bodyPr/>
          <a:lstStyle/>
          <a:p>
            <a:r>
              <a:rPr lang="en-US" sz="2800" b="0" dirty="0"/>
              <a:t>Attrition by Gender &amp; Age 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632857"/>
            <a:ext cx="7965461" cy="4167870"/>
          </a:xfrm>
        </p:spPr>
        <p:txBody>
          <a:bodyPr/>
          <a:lstStyle/>
          <a:p>
            <a:r>
              <a:rPr lang="en-US" sz="2000" b="1" dirty="0"/>
              <a:t>Gender Breakdown:</a:t>
            </a:r>
          </a:p>
          <a:p>
            <a:r>
              <a:rPr lang="en-US" b="1" dirty="0"/>
              <a:t>Female: 5.88% (46.52%)</a:t>
            </a:r>
          </a:p>
          <a:p>
            <a:r>
              <a:rPr lang="en-US" b="1" dirty="0"/>
              <a:t>Male: 6.75% (53.48%)</a:t>
            </a:r>
          </a:p>
          <a:p>
            <a:endParaRPr lang="en-US" sz="2000" b="1" dirty="0"/>
          </a:p>
          <a:p>
            <a:r>
              <a:rPr lang="en-US" sz="2000" b="1" dirty="0"/>
              <a:t>Age Band Trends:</a:t>
            </a:r>
          </a:p>
          <a:p>
            <a:r>
              <a:rPr lang="en-US" b="1" dirty="0"/>
              <a:t>Under 25: Higher attrition in both genders</a:t>
            </a:r>
          </a:p>
          <a:p>
            <a:r>
              <a:rPr lang="en-US" b="1" dirty="0"/>
              <a:t>25–34 &amp; 35–44: Moderate attrition</a:t>
            </a:r>
          </a:p>
          <a:p>
            <a:r>
              <a:rPr lang="en-US" b="1" dirty="0"/>
              <a:t>Over 55: Lowest attrition</a:t>
            </a:r>
          </a:p>
          <a:p>
            <a:endParaRPr lang="en-US" sz="2000" b="1" dirty="0"/>
          </a:p>
          <a:p>
            <a:r>
              <a:rPr lang="en-US" sz="2000" b="1" dirty="0"/>
              <a:t>Visuals: </a:t>
            </a:r>
            <a:r>
              <a:rPr lang="en-US" b="1" dirty="0"/>
              <a:t>Line chart + bar chart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212272"/>
            <a:ext cx="7043617" cy="1224642"/>
          </a:xfrm>
        </p:spPr>
        <p:txBody>
          <a:bodyPr/>
          <a:lstStyle/>
          <a:p>
            <a:r>
              <a:rPr lang="en-IN" sz="2800" dirty="0"/>
              <a:t>Attrition by Education Fiel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3" y="1992086"/>
            <a:ext cx="7043618" cy="4049897"/>
          </a:xfrm>
        </p:spPr>
        <p:txBody>
          <a:bodyPr>
            <a:normAutofit/>
          </a:bodyPr>
          <a:lstStyle/>
          <a:p>
            <a:r>
              <a:rPr lang="en-IN" b="1" dirty="0"/>
              <a:t>Top Fields by Attrition Count</a:t>
            </a:r>
            <a:r>
              <a:rPr lang="en-IN" dirty="0"/>
              <a:t>: | Education Field | Attrition Count | |---------------------|-----------------| | Life Sciences | 89 | | Medical | 63 | | Marketing | 35 | | Technical | 32 | | Other | 11 | | Human Resources | 7 |</a:t>
            </a:r>
          </a:p>
          <a:p>
            <a:endParaRPr lang="en-IN" b="1" dirty="0"/>
          </a:p>
          <a:p>
            <a:r>
              <a:rPr lang="en-IN" b="1" dirty="0"/>
              <a:t>Insight: </a:t>
            </a:r>
            <a:r>
              <a:rPr lang="en-IN" dirty="0"/>
              <a:t>Life Sciences and Medical dominate attrition numbers.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77587"/>
            <a:ext cx="7796464" cy="898070"/>
          </a:xfrm>
        </p:spPr>
        <p:txBody>
          <a:bodyPr/>
          <a:lstStyle/>
          <a:p>
            <a:r>
              <a:rPr lang="en-IN" sz="2800" dirty="0"/>
              <a:t>Department-wise Attrition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67544"/>
            <a:ext cx="3739243" cy="4261756"/>
          </a:xfrm>
        </p:spPr>
        <p:txBody>
          <a:bodyPr>
            <a:normAutofit/>
          </a:bodyPr>
          <a:lstStyle/>
          <a:p>
            <a:r>
              <a:rPr lang="en-US" sz="2400" b="1" dirty="0"/>
              <a:t>Departments: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R&amp;D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Insight</a:t>
            </a:r>
            <a:r>
              <a:rPr lang="en-US" sz="2000" dirty="0"/>
              <a:t>: </a:t>
            </a:r>
            <a:r>
              <a:rPr lang="en-US" dirty="0"/>
              <a:t>Sales and R&amp;D show</a:t>
            </a:r>
          </a:p>
          <a:p>
            <a:r>
              <a:rPr lang="en-US" dirty="0"/>
              <a:t>               lowest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868" y="1453244"/>
            <a:ext cx="3739243" cy="4000500"/>
          </a:xfrm>
        </p:spPr>
        <p:txBody>
          <a:bodyPr>
            <a:normAutofit/>
          </a:bodyPr>
          <a:lstStyle/>
          <a:p>
            <a:r>
              <a:rPr lang="en-US" sz="2400" b="1" dirty="0"/>
              <a:t>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Attrition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Attrition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significant attrition; HR has the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{D8481CC6-E406-461A-A0E7-773DA67256ED}tf78438558_win32</Template>
  <TotalTime>81</TotalTime>
  <Words>419</Words>
  <Application>Microsoft Office PowerPoint</Application>
  <PresentationFormat>Widescreen</PresentationFormat>
  <Paragraphs>70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HR Analytics Dashboard presentation</vt:lpstr>
      <vt:lpstr>agenda</vt:lpstr>
      <vt:lpstr>Problem statement</vt:lpstr>
      <vt:lpstr> Title:              HR Analytics Dashboard     Subtitle:                   Employee Attrition Analysis  </vt:lpstr>
      <vt:lpstr>PowerPoint Presentation</vt:lpstr>
      <vt:lpstr>PowerPoint Presentation</vt:lpstr>
      <vt:lpstr>Attrition by Gender &amp; Age Band</vt:lpstr>
      <vt:lpstr>Attrition by Education Fiel</vt:lpstr>
      <vt:lpstr>Department-wise Attrition</vt:lpstr>
      <vt:lpstr>Employee Distribution by Age</vt:lpstr>
      <vt:lpstr>Summary &amp; Recommendations</vt:lpstr>
      <vt:lpstr>Q&amp;A..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MEGHANA KAMATAM</dc:creator>
  <cp:lastModifiedBy>MEGHANA KAMATAM</cp:lastModifiedBy>
  <cp:revision>1</cp:revision>
  <dcterms:created xsi:type="dcterms:W3CDTF">2025-08-20T05:21:25Z</dcterms:created>
  <dcterms:modified xsi:type="dcterms:W3CDTF">2025-08-20T06:45:34Z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