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Lst>
  <p:notesMasterIdLst>
    <p:notesMasterId r:id="rId34"/>
  </p:notesMasterIdLst>
  <p:sldIdLst>
    <p:sldId id="304" r:id="rId11"/>
    <p:sldId id="259" r:id="rId12"/>
    <p:sldId id="260" r:id="rId13"/>
    <p:sldId id="266" r:id="rId14"/>
    <p:sldId id="268" r:id="rId15"/>
    <p:sldId id="267" r:id="rId16"/>
    <p:sldId id="286" r:id="rId17"/>
    <p:sldId id="261" r:id="rId18"/>
    <p:sldId id="262" r:id="rId19"/>
    <p:sldId id="263" r:id="rId20"/>
    <p:sldId id="273" r:id="rId21"/>
    <p:sldId id="269" r:id="rId22"/>
    <p:sldId id="270" r:id="rId23"/>
    <p:sldId id="276" r:id="rId24"/>
    <p:sldId id="274" r:id="rId25"/>
    <p:sldId id="277" r:id="rId26"/>
    <p:sldId id="284" r:id="rId27"/>
    <p:sldId id="285" r:id="rId28"/>
    <p:sldId id="275" r:id="rId29"/>
    <p:sldId id="279" r:id="rId30"/>
    <p:sldId id="280" r:id="rId31"/>
    <p:sldId id="281"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251"/>
        <p:guide pos="29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F0311-A6E7-4016-A6C2-86289F800E8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9311F6-A12C-4EE4-B858-EFD82A6DAAD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F55B7B4-0277-47B3-8BF6-0A73E62C7C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F55B7B4-0277-47B3-8BF6-0A73E62C7C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7B4-0277-47B3-8BF6-0A73E62C7C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8134F97-EA93-402F-AA16-515050EBC7A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8134F97-EA93-402F-AA16-515050EBC7A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4F97-EA93-402F-AA16-515050EBC7A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C2023B5-E6F6-42CF-80F6-37CB1265277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C2023B5-E6F6-42CF-80F6-37CB1265277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23B5-E6F6-42CF-80F6-37CB1265277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E7373E6-1134-4944-9D0A-4BEB0389C06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601D4C-475B-47B5-BB3D-63DAE7ED49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E7373E6-1134-4944-9D0A-4BEB0389C06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373E6-1134-4944-9D0A-4BEB0389C06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601D4C-475B-47B5-BB3D-63DAE7ED49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3A14123-2F10-4273-8D61-2DBEE713CFD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3A14123-2F10-4273-8D61-2DBEE713CFD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14123-2F10-4273-8D61-2DBEE713CFD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01D4C-475B-47B5-BB3D-63DAE7ED49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D28EDBD-59D0-47C1-834A-FA81C3D11A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D28EDBD-59D0-47C1-834A-FA81C3D11A2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EDBD-59D0-47C1-834A-FA81C3D11A2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7FD9CE5-3B77-401C-B884-558606AB009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7FD9CE5-3B77-401C-B884-558606AB009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D9CE5-3B77-401C-B884-558606AB009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51B7AD1-4622-4086-AB34-D9B3EB49762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51B7AD1-4622-4086-AB34-D9B3EB49762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7AD1-4622-4086-AB34-D9B3EB49762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01D4C-475B-47B5-BB3D-63DAE7ED49A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92B24-56AA-4B43-A638-14F98223BA3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B7B4-0277-47B3-8BF6-0A73E62C7CE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144E8-E674-4838-B7A4-1B9D5AE3BA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4F97-EA93-402F-AA16-515050EBC7A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C2D8-BFD5-49F2-9970-7296D53A4D5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023B5-E6F6-42CF-80F6-37CB1265277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47A85-A9F6-40E3-ADA8-D008362978F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73E6-1134-4944-9D0A-4BEB0389C06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62824-F32F-4232-B5BE-77C42AED4F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14123-2F10-4273-8D61-2DBEE713CFD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6348-F286-4665-974F-67E7AAB380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8EDBD-59D0-47C1-834A-FA81C3D11A2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1E9F6-A483-4325-9E9F-36BFC20724E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D9CE5-3B77-401C-B884-558606AB009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483C9-CC93-4AE4-8048-AD3514AB97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B7AD1-4622-4086-AB34-D9B3EB49762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A3C7-F060-4BF0-9116-CD215DF42A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67000" y="1219200"/>
            <a:ext cx="4370705" cy="640080"/>
          </a:xfrm>
          <a:prstGeom prst="rect">
            <a:avLst/>
          </a:prstGeom>
        </p:spPr>
        <p:txBody>
          <a:bodyPr vert="horz" wrap="square" lIns="0" tIns="13335" rIns="0" bIns="0" rtlCol="0">
            <a:spAutoFit/>
          </a:bodyPr>
          <a:lstStyle/>
          <a:p>
            <a:pPr marL="12700" algn="just">
              <a:lnSpc>
                <a:spcPct val="100000"/>
              </a:lnSpc>
              <a:spcBef>
                <a:spcPts val="105"/>
              </a:spcBef>
            </a:pPr>
            <a:r>
              <a:rPr sz="1400" spc="-5" dirty="0">
                <a:latin typeface="Times New Roman" panose="02020603050405020304" charset="0"/>
                <a:cs typeface="Times New Roman" panose="02020603050405020304" charset="0"/>
              </a:rPr>
              <a:t>Department</a:t>
            </a:r>
            <a:r>
              <a:rPr sz="1400" spc="14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of</a:t>
            </a:r>
            <a:r>
              <a:rPr sz="1400" spc="125" dirty="0">
                <a:latin typeface="Times New Roman" panose="02020603050405020304" charset="0"/>
                <a:cs typeface="Times New Roman" panose="02020603050405020304" charset="0"/>
              </a:rPr>
              <a:t> </a:t>
            </a:r>
            <a:r>
              <a:rPr lang="en-US" sz="1400" spc="125" dirty="0">
                <a:latin typeface="Times New Roman" panose="02020603050405020304" charset="0"/>
                <a:cs typeface="Times New Roman" panose="02020603050405020304" charset="0"/>
              </a:rPr>
              <a:t>Information</a:t>
            </a:r>
            <a:r>
              <a:rPr sz="1400" spc="13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Science</a:t>
            </a:r>
            <a:r>
              <a:rPr sz="1400" spc="15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and</a:t>
            </a:r>
            <a:r>
              <a:rPr sz="1400" spc="15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Engineering</a:t>
            </a:r>
            <a:endParaRPr sz="1400" spc="-5" dirty="0">
              <a:latin typeface="Times New Roman" panose="02020603050405020304" charset="0"/>
              <a:cs typeface="Times New Roman" panose="02020603050405020304" charset="0"/>
            </a:endParaRPr>
          </a:p>
          <a:p>
            <a:pPr marL="12700" algn="l">
              <a:lnSpc>
                <a:spcPct val="100000"/>
              </a:lnSpc>
              <a:spcBef>
                <a:spcPts val="105"/>
              </a:spcBef>
            </a:pPr>
            <a:r>
              <a:rPr lang="en-US" sz="1400" spc="-5" dirty="0">
                <a:latin typeface="Times New Roman" panose="02020603050405020304" charset="0"/>
                <a:cs typeface="Times New Roman" panose="02020603050405020304" charset="0"/>
              </a:rPr>
              <a:t>	</a:t>
            </a:r>
            <a:r>
              <a:rPr lang="en-US" sz="1100" spc="-5" dirty="0">
                <a:latin typeface="Times New Roman" panose="02020603050405020304" charset="0"/>
                <a:cs typeface="Times New Roman" panose="02020603050405020304" charset="0"/>
                <a:sym typeface="+mn-ea"/>
              </a:rPr>
              <a:t>       </a:t>
            </a:r>
            <a:r>
              <a:rPr lang="en-US" sz="1100" dirty="0">
                <a:latin typeface="Times New Roman" panose="02020603050405020304" charset="0"/>
                <a:cs typeface="Times New Roman" panose="02020603050405020304" charset="0"/>
                <a:sym typeface="+mn-ea"/>
              </a:rPr>
              <a:t> Phase-2 </a:t>
            </a:r>
            <a:r>
              <a:rPr sz="1100" dirty="0">
                <a:latin typeface="Times New Roman" panose="02020603050405020304" charset="0"/>
                <a:cs typeface="Times New Roman" panose="02020603050405020304" charset="0"/>
                <a:sym typeface="+mn-ea"/>
              </a:rPr>
              <a:t>Project</a:t>
            </a:r>
            <a:r>
              <a:rPr sz="1100" spc="105" dirty="0">
                <a:latin typeface="Times New Roman" panose="02020603050405020304" charset="0"/>
                <a:cs typeface="Times New Roman" panose="02020603050405020304" charset="0"/>
                <a:sym typeface="+mn-ea"/>
              </a:rPr>
              <a:t> </a:t>
            </a:r>
            <a:r>
              <a:rPr sz="1100" spc="-5" dirty="0">
                <a:latin typeface="Times New Roman" panose="02020603050405020304" charset="0"/>
                <a:cs typeface="Times New Roman" panose="02020603050405020304" charset="0"/>
                <a:sym typeface="+mn-ea"/>
              </a:rPr>
              <a:t>Presentation</a:t>
            </a:r>
            <a:r>
              <a:rPr sz="1100" spc="95" dirty="0">
                <a:latin typeface="Times New Roman" panose="02020603050405020304" charset="0"/>
                <a:cs typeface="Times New Roman" panose="02020603050405020304" charset="0"/>
                <a:sym typeface="+mn-ea"/>
              </a:rPr>
              <a:t> </a:t>
            </a:r>
            <a:r>
              <a:rPr sz="1100" dirty="0">
                <a:latin typeface="Times New Roman" panose="02020603050405020304" charset="0"/>
                <a:cs typeface="Times New Roman" panose="02020603050405020304" charset="0"/>
                <a:sym typeface="+mn-ea"/>
              </a:rPr>
              <a:t>on</a:t>
            </a:r>
            <a:endParaRPr sz="1100" dirty="0">
              <a:latin typeface="Times New Roman" panose="02020603050405020304" charset="0"/>
              <a:cs typeface="Times New Roman" panose="02020603050405020304" charset="0"/>
            </a:endParaRPr>
          </a:p>
          <a:p>
            <a:pPr marL="12700" algn="l">
              <a:lnSpc>
                <a:spcPct val="100000"/>
              </a:lnSpc>
              <a:spcBef>
                <a:spcPts val="105"/>
              </a:spcBef>
            </a:pPr>
            <a:endParaRPr sz="1100" dirty="0">
              <a:latin typeface="Times New Roman" panose="02020603050405020304" charset="0"/>
              <a:cs typeface="Times New Roman" panose="02020603050405020304" charset="0"/>
            </a:endParaRPr>
          </a:p>
        </p:txBody>
      </p:sp>
      <p:sp>
        <p:nvSpPr>
          <p:cNvPr id="4" name="object 4"/>
          <p:cNvSpPr txBox="1">
            <a:spLocks noGrp="1"/>
          </p:cNvSpPr>
          <p:nvPr>
            <p:ph type="title"/>
          </p:nvPr>
        </p:nvSpPr>
        <p:spPr>
          <a:xfrm>
            <a:off x="1600200" y="732155"/>
            <a:ext cx="6588760" cy="505460"/>
          </a:xfrm>
          <a:prstGeom prst="rect">
            <a:avLst/>
          </a:prstGeom>
        </p:spPr>
        <p:txBody>
          <a:bodyPr vert="horz" wrap="square" lIns="0" tIns="13335" rIns="0" bIns="0" rtlCol="0">
            <a:spAutoFit/>
          </a:bodyPr>
          <a:lstStyle/>
          <a:p>
            <a:pPr marL="12700" algn="ctr">
              <a:lnSpc>
                <a:spcPct val="100000"/>
              </a:lnSpc>
              <a:spcBef>
                <a:spcPts val="105"/>
              </a:spcBef>
            </a:pPr>
            <a:r>
              <a:rPr sz="3200" b="1" spc="-5" dirty="0">
                <a:solidFill>
                  <a:srgbClr val="0070C0"/>
                </a:solidFill>
                <a:latin typeface="Times New Roman" panose="02020603050405020304" charset="0"/>
                <a:cs typeface="Times New Roman" panose="02020603050405020304" charset="0"/>
              </a:rPr>
              <a:t>Rajeev</a:t>
            </a:r>
            <a:r>
              <a:rPr sz="3200" b="1" spc="-10" dirty="0">
                <a:solidFill>
                  <a:srgbClr val="0070C0"/>
                </a:solidFill>
                <a:latin typeface="Times New Roman" panose="02020603050405020304" charset="0"/>
                <a:cs typeface="Times New Roman" panose="02020603050405020304" charset="0"/>
              </a:rPr>
              <a:t> </a:t>
            </a:r>
            <a:r>
              <a:rPr lang="en-US" sz="3200" b="1" spc="-10" dirty="0">
                <a:solidFill>
                  <a:srgbClr val="0070C0"/>
                </a:solidFill>
                <a:latin typeface="Times New Roman" panose="02020603050405020304" charset="0"/>
                <a:cs typeface="Times New Roman" panose="02020603050405020304" charset="0"/>
              </a:rPr>
              <a:t>Institute</a:t>
            </a:r>
            <a:r>
              <a:rPr sz="3200" b="1" spc="-55" dirty="0">
                <a:solidFill>
                  <a:srgbClr val="0070C0"/>
                </a:solidFill>
                <a:latin typeface="Times New Roman" panose="02020603050405020304" charset="0"/>
                <a:cs typeface="Times New Roman" panose="02020603050405020304" charset="0"/>
              </a:rPr>
              <a:t> </a:t>
            </a:r>
            <a:r>
              <a:rPr sz="3200" b="1" dirty="0">
                <a:solidFill>
                  <a:srgbClr val="0070C0"/>
                </a:solidFill>
                <a:latin typeface="Times New Roman" panose="02020603050405020304" charset="0"/>
                <a:cs typeface="Times New Roman" panose="02020603050405020304" charset="0"/>
              </a:rPr>
              <a:t>of</a:t>
            </a:r>
            <a:r>
              <a:rPr sz="3200" b="1" spc="-5" dirty="0">
                <a:solidFill>
                  <a:srgbClr val="0070C0"/>
                </a:solidFill>
                <a:latin typeface="Times New Roman" panose="02020603050405020304" charset="0"/>
                <a:cs typeface="Times New Roman" panose="02020603050405020304" charset="0"/>
              </a:rPr>
              <a:t> </a:t>
            </a:r>
            <a:r>
              <a:rPr sz="3200" b="1" spc="-30" dirty="0">
                <a:solidFill>
                  <a:srgbClr val="0070C0"/>
                </a:solidFill>
                <a:latin typeface="Times New Roman" panose="02020603050405020304" charset="0"/>
                <a:cs typeface="Times New Roman" panose="02020603050405020304" charset="0"/>
              </a:rPr>
              <a:t>Technology</a:t>
            </a:r>
            <a:endParaRPr sz="3200" b="1" spc="-30" dirty="0">
              <a:solidFill>
                <a:srgbClr val="0070C0"/>
              </a:solidFill>
              <a:latin typeface="Times New Roman" panose="02020603050405020304" charset="0"/>
              <a:cs typeface="Times New Roman" panose="02020603050405020304" charset="0"/>
            </a:endParaRPr>
          </a:p>
        </p:txBody>
      </p:sp>
      <p:sp>
        <p:nvSpPr>
          <p:cNvPr id="5" name="object 5"/>
          <p:cNvSpPr txBox="1"/>
          <p:nvPr/>
        </p:nvSpPr>
        <p:spPr>
          <a:xfrm>
            <a:off x="609498" y="1905111"/>
            <a:ext cx="8257744" cy="1174115"/>
          </a:xfrm>
          <a:prstGeom prst="rect">
            <a:avLst/>
          </a:prstGeom>
        </p:spPr>
        <p:txBody>
          <a:bodyPr vert="horz" wrap="square" lIns="0" tIns="12065" rIns="0" bIns="0" rtlCol="0">
            <a:spAutoFit/>
          </a:bodyPr>
          <a:lstStyle/>
          <a:p>
            <a:pPr marL="12700" algn="ctr">
              <a:lnSpc>
                <a:spcPct val="100000"/>
              </a:lnSpc>
              <a:spcBef>
                <a:spcPts val="95"/>
              </a:spcBef>
            </a:pPr>
            <a:r>
              <a:rPr lang="en-US" sz="2400" b="1" dirty="0">
                <a:solidFill>
                  <a:srgbClr val="FF0000"/>
                </a:solidFill>
                <a:latin typeface="Times New Roman" panose="02020603050405020304" charset="0"/>
                <a:ea typeface="Malgun Gothic" panose="020B0503020000020004" pitchFamily="34" charset="-127"/>
                <a:cs typeface="Times New Roman" panose="02020603050405020304" charset="0"/>
              </a:rPr>
              <a:t>“DRUG RECOMMENDATION SYSTEM BASED ON</a:t>
            </a:r>
            <a:endParaRPr lang="en-US" sz="2400" b="1" dirty="0">
              <a:solidFill>
                <a:srgbClr val="FF0000"/>
              </a:solidFill>
              <a:latin typeface="Times New Roman" panose="02020603050405020304" charset="0"/>
              <a:ea typeface="Malgun Gothic" panose="020B0503020000020004" pitchFamily="34" charset="-127"/>
              <a:cs typeface="Times New Roman" panose="02020603050405020304" charset="0"/>
            </a:endParaRPr>
          </a:p>
          <a:p>
            <a:pPr marL="12700" algn="ctr">
              <a:lnSpc>
                <a:spcPct val="100000"/>
              </a:lnSpc>
              <a:spcBef>
                <a:spcPts val="95"/>
              </a:spcBef>
            </a:pPr>
            <a:r>
              <a:rPr sz="2400" b="1" spc="-10" dirty="0">
                <a:solidFill>
                  <a:srgbClr val="FF0000"/>
                </a:solidFill>
                <a:latin typeface="Times New Roman" panose="02020603050405020304" charset="0"/>
                <a:cs typeface="Times New Roman" panose="02020603050405020304" charset="0"/>
              </a:rPr>
              <a:t>SENTIMENT ANALYSIS USING MACHINE LEARNING”</a:t>
            </a:r>
            <a:endParaRPr sz="2400" b="1" spc="-10" dirty="0">
              <a:solidFill>
                <a:srgbClr val="FF0000"/>
              </a:solidFill>
              <a:latin typeface="Times New Roman" panose="02020603050405020304" charset="0"/>
              <a:cs typeface="Times New Roman" panose="02020603050405020304" charset="0"/>
            </a:endParaRPr>
          </a:p>
          <a:p>
            <a:pPr marL="12700" algn="ctr">
              <a:lnSpc>
                <a:spcPct val="60000"/>
              </a:lnSpc>
              <a:spcBef>
                <a:spcPts val="95"/>
              </a:spcBef>
            </a:pPr>
            <a:endParaRPr lang="en-US" sz="2400" b="1" u="sng" spc="-10" dirty="0">
              <a:solidFill>
                <a:srgbClr val="FF0000"/>
              </a:solidFill>
              <a:latin typeface="Times New Roman" panose="02020603050405020304" charset="0"/>
              <a:cs typeface="Times New Roman" panose="02020603050405020304" charset="0"/>
            </a:endParaRPr>
          </a:p>
          <a:p>
            <a:pPr marL="12700" algn="ctr">
              <a:lnSpc>
                <a:spcPct val="60000"/>
              </a:lnSpc>
              <a:spcBef>
                <a:spcPts val="95"/>
              </a:spcBef>
            </a:pPr>
            <a:r>
              <a:rPr lang="en-US" sz="1800" u="sng" dirty="0">
                <a:latin typeface="Times New Roman" panose="02020603050405020304" charset="0"/>
                <a:cs typeface="Times New Roman" panose="02020603050405020304" charset="0"/>
              </a:rPr>
              <a:t>Submitted by</a:t>
            </a:r>
            <a:endParaRPr lang="en-US" sz="1800" u="sng" dirty="0">
              <a:latin typeface="Times New Roman" panose="02020603050405020304" charset="0"/>
              <a:cs typeface="Times New Roman" panose="02020603050405020304" charset="0"/>
            </a:endParaRPr>
          </a:p>
        </p:txBody>
      </p:sp>
      <p:sp>
        <p:nvSpPr>
          <p:cNvPr id="6" name="object 6"/>
          <p:cNvSpPr txBox="1"/>
          <p:nvPr/>
        </p:nvSpPr>
        <p:spPr>
          <a:xfrm>
            <a:off x="3271520" y="5029200"/>
            <a:ext cx="2933700" cy="1350010"/>
          </a:xfrm>
          <a:prstGeom prst="rect">
            <a:avLst/>
          </a:prstGeom>
        </p:spPr>
        <p:txBody>
          <a:bodyPr vert="horz" wrap="square" lIns="0" tIns="77470" rIns="0" bIns="0" rtlCol="0">
            <a:spAutoFit/>
          </a:bodyPr>
          <a:lstStyle/>
          <a:p>
            <a:pPr marL="1270" algn="ctr">
              <a:lnSpc>
                <a:spcPct val="100000"/>
              </a:lnSpc>
              <a:spcBef>
                <a:spcPts val="610"/>
              </a:spcBef>
            </a:pPr>
            <a:r>
              <a:rPr sz="1600" b="1" u="sng" spc="-10" dirty="0">
                <a:solidFill>
                  <a:srgbClr val="0F243E"/>
                </a:solidFill>
                <a:uFill>
                  <a:solidFill>
                    <a:srgbClr val="0F243E"/>
                  </a:solidFill>
                </a:uFill>
                <a:latin typeface="Times New Roman" panose="02020603050405020304" charset="0"/>
                <a:cs typeface="Times New Roman" panose="02020603050405020304" charset="0"/>
              </a:rPr>
              <a:t>Under</a:t>
            </a:r>
            <a:r>
              <a:rPr sz="1600" b="1" u="sng" spc="170" dirty="0">
                <a:solidFill>
                  <a:srgbClr val="0F243E"/>
                </a:solidFill>
                <a:uFill>
                  <a:solidFill>
                    <a:srgbClr val="0F243E"/>
                  </a:solidFill>
                </a:uFill>
                <a:latin typeface="Times New Roman" panose="02020603050405020304" charset="0"/>
                <a:cs typeface="Times New Roman" panose="02020603050405020304" charset="0"/>
              </a:rPr>
              <a:t> </a:t>
            </a:r>
            <a:r>
              <a:rPr sz="1600" b="1" u="sng" spc="-10" dirty="0">
                <a:solidFill>
                  <a:srgbClr val="0F243E"/>
                </a:solidFill>
                <a:uFill>
                  <a:solidFill>
                    <a:srgbClr val="0F243E"/>
                  </a:solidFill>
                </a:uFill>
                <a:latin typeface="Times New Roman" panose="02020603050405020304" charset="0"/>
                <a:cs typeface="Times New Roman" panose="02020603050405020304" charset="0"/>
              </a:rPr>
              <a:t>the</a:t>
            </a:r>
            <a:r>
              <a:rPr sz="1600" b="1" u="sng" spc="170" dirty="0">
                <a:solidFill>
                  <a:srgbClr val="0F243E"/>
                </a:solidFill>
                <a:uFill>
                  <a:solidFill>
                    <a:srgbClr val="0F243E"/>
                  </a:solidFill>
                </a:uFill>
                <a:latin typeface="Times New Roman" panose="02020603050405020304" charset="0"/>
                <a:cs typeface="Times New Roman" panose="02020603050405020304" charset="0"/>
              </a:rPr>
              <a:t> </a:t>
            </a:r>
            <a:r>
              <a:rPr sz="1600" b="1" u="sng" spc="-10" dirty="0">
                <a:solidFill>
                  <a:srgbClr val="0F243E"/>
                </a:solidFill>
                <a:uFill>
                  <a:solidFill>
                    <a:srgbClr val="0F243E"/>
                  </a:solidFill>
                </a:uFill>
                <a:latin typeface="Times New Roman" panose="02020603050405020304" charset="0"/>
                <a:cs typeface="Times New Roman" panose="02020603050405020304" charset="0"/>
              </a:rPr>
              <a:t>Guidance</a:t>
            </a:r>
            <a:r>
              <a:rPr sz="1600" b="1" u="sng" spc="165" dirty="0">
                <a:solidFill>
                  <a:srgbClr val="0F243E"/>
                </a:solidFill>
                <a:uFill>
                  <a:solidFill>
                    <a:srgbClr val="0F243E"/>
                  </a:solidFill>
                </a:uFill>
                <a:latin typeface="Times New Roman" panose="02020603050405020304" charset="0"/>
                <a:cs typeface="Times New Roman" panose="02020603050405020304" charset="0"/>
              </a:rPr>
              <a:t> </a:t>
            </a:r>
            <a:r>
              <a:rPr sz="1600" b="1" u="sng" spc="-10" dirty="0">
                <a:solidFill>
                  <a:srgbClr val="0F243E"/>
                </a:solidFill>
                <a:uFill>
                  <a:solidFill>
                    <a:srgbClr val="0F243E"/>
                  </a:solidFill>
                </a:uFill>
                <a:latin typeface="Times New Roman" panose="02020603050405020304" charset="0"/>
                <a:cs typeface="Times New Roman" panose="02020603050405020304" charset="0"/>
              </a:rPr>
              <a:t>of</a:t>
            </a:r>
            <a:endParaRPr sz="1600" b="1" u="sng" dirty="0">
              <a:latin typeface="Times New Roman" panose="02020603050405020304" charset="0"/>
              <a:cs typeface="Times New Roman" panose="02020603050405020304" charset="0"/>
            </a:endParaRPr>
          </a:p>
          <a:p>
            <a:pPr algn="ctr">
              <a:lnSpc>
                <a:spcPct val="100000"/>
              </a:lnSpc>
              <a:spcBef>
                <a:spcPts val="505"/>
              </a:spcBef>
            </a:pPr>
            <a:r>
              <a:rPr sz="1600" b="1" spc="-10" dirty="0">
                <a:solidFill>
                  <a:srgbClr val="0F243E"/>
                </a:solidFill>
                <a:latin typeface="Times New Roman" panose="02020603050405020304" charset="0"/>
                <a:cs typeface="Times New Roman" panose="02020603050405020304" charset="0"/>
              </a:rPr>
              <a:t>Mr.</a:t>
            </a:r>
            <a:r>
              <a:rPr sz="1600" b="1" spc="5" dirty="0">
                <a:solidFill>
                  <a:srgbClr val="0F243E"/>
                </a:solidFill>
                <a:latin typeface="Times New Roman" panose="02020603050405020304" charset="0"/>
                <a:cs typeface="Times New Roman" panose="02020603050405020304" charset="0"/>
              </a:rPr>
              <a:t> </a:t>
            </a:r>
            <a:r>
              <a:rPr lang="en-US" sz="1600" b="1" spc="5" dirty="0">
                <a:solidFill>
                  <a:srgbClr val="0F243E"/>
                </a:solidFill>
                <a:latin typeface="Times New Roman" panose="02020603050405020304" charset="0"/>
                <a:cs typeface="Times New Roman" panose="02020603050405020304" charset="0"/>
              </a:rPr>
              <a:t>Anil Kumar</a:t>
            </a:r>
            <a:r>
              <a:rPr sz="1600" b="1" spc="-5" dirty="0">
                <a:solidFill>
                  <a:srgbClr val="0F243E"/>
                </a:solidFill>
                <a:latin typeface="Times New Roman" panose="02020603050405020304" charset="0"/>
                <a:cs typeface="Times New Roman" panose="02020603050405020304" charset="0"/>
              </a:rPr>
              <a:t> K </a:t>
            </a:r>
            <a:r>
              <a:rPr lang="en-US" sz="1600" b="1" spc="-5" dirty="0">
                <a:solidFill>
                  <a:srgbClr val="0F243E"/>
                </a:solidFill>
                <a:latin typeface="Times New Roman" panose="02020603050405020304" charset="0"/>
                <a:cs typeface="Times New Roman" panose="02020603050405020304" charset="0"/>
              </a:rPr>
              <a:t> N </a:t>
            </a:r>
            <a:r>
              <a:rPr sz="1000" b="1" spc="-10" dirty="0">
                <a:solidFill>
                  <a:srgbClr val="0F243E"/>
                </a:solidFill>
                <a:latin typeface="Times New Roman" panose="02020603050405020304" charset="0"/>
                <a:cs typeface="Times New Roman" panose="02020603050405020304" charset="0"/>
              </a:rPr>
              <a:t>BE,</a:t>
            </a:r>
            <a:r>
              <a:rPr sz="1000" b="1" dirty="0">
                <a:solidFill>
                  <a:srgbClr val="0F243E"/>
                </a:solidFill>
                <a:latin typeface="Times New Roman" panose="02020603050405020304" charset="0"/>
                <a:cs typeface="Times New Roman" panose="02020603050405020304" charset="0"/>
              </a:rPr>
              <a:t> </a:t>
            </a:r>
            <a:r>
              <a:rPr sz="1000" b="1" spc="-5" dirty="0">
                <a:solidFill>
                  <a:srgbClr val="0F243E"/>
                </a:solidFill>
                <a:latin typeface="Times New Roman" panose="02020603050405020304" charset="0"/>
                <a:cs typeface="Times New Roman" panose="02020603050405020304" charset="0"/>
              </a:rPr>
              <a:t>M</a:t>
            </a:r>
            <a:r>
              <a:rPr lang="en-IN" sz="1000" b="1" spc="-5" dirty="0">
                <a:solidFill>
                  <a:srgbClr val="0F243E"/>
                </a:solidFill>
                <a:latin typeface="Times New Roman" panose="02020603050405020304" charset="0"/>
                <a:cs typeface="Times New Roman" panose="02020603050405020304" charset="0"/>
              </a:rPr>
              <a:t>T</a:t>
            </a:r>
            <a:r>
              <a:rPr sz="1000" b="1" spc="-5" dirty="0" err="1">
                <a:solidFill>
                  <a:srgbClr val="0F243E"/>
                </a:solidFill>
                <a:latin typeface="Times New Roman" panose="02020603050405020304" charset="0"/>
                <a:cs typeface="Times New Roman" panose="02020603050405020304" charset="0"/>
              </a:rPr>
              <a:t>ech</a:t>
            </a:r>
            <a:endParaRPr lang="en-IN" sz="1000" b="1" spc="-5" dirty="0">
              <a:solidFill>
                <a:srgbClr val="0F243E"/>
              </a:solidFill>
              <a:latin typeface="Times New Roman" panose="02020603050405020304" charset="0"/>
              <a:cs typeface="Times New Roman" panose="02020603050405020304" charset="0"/>
            </a:endParaRPr>
          </a:p>
          <a:p>
            <a:pPr algn="ctr">
              <a:lnSpc>
                <a:spcPct val="100000"/>
              </a:lnSpc>
              <a:spcBef>
                <a:spcPts val="505"/>
              </a:spcBef>
            </a:pPr>
            <a:r>
              <a:rPr lang="en-IN" sz="1200" spc="-5" dirty="0">
                <a:solidFill>
                  <a:srgbClr val="0F243E"/>
                </a:solidFill>
                <a:latin typeface="Times New Roman" panose="02020603050405020304" charset="0"/>
                <a:cs typeface="Times New Roman" panose="02020603050405020304" charset="0"/>
              </a:rPr>
              <a:t>Assistant professor</a:t>
            </a:r>
            <a:endParaRPr sz="1200" dirty="0">
              <a:latin typeface="Times New Roman" panose="02020603050405020304" charset="0"/>
              <a:cs typeface="Times New Roman" panose="02020603050405020304" charset="0"/>
            </a:endParaRPr>
          </a:p>
          <a:p>
            <a:pPr marL="12065" marR="5080" algn="ctr">
              <a:lnSpc>
                <a:spcPct val="150000"/>
              </a:lnSpc>
              <a:spcBef>
                <a:spcPts val="35"/>
              </a:spcBef>
            </a:pPr>
            <a:r>
              <a:rPr sz="1000" spc="-5" dirty="0">
                <a:solidFill>
                  <a:srgbClr val="0F243E"/>
                </a:solidFill>
                <a:latin typeface="Times New Roman" panose="02020603050405020304" charset="0"/>
                <a:cs typeface="Times New Roman" panose="02020603050405020304" charset="0"/>
              </a:rPr>
              <a:t>Department</a:t>
            </a:r>
            <a:r>
              <a:rPr sz="1000" spc="5" dirty="0">
                <a:solidFill>
                  <a:srgbClr val="0F243E"/>
                </a:solidFill>
                <a:latin typeface="Times New Roman" panose="02020603050405020304" charset="0"/>
                <a:cs typeface="Times New Roman" panose="02020603050405020304" charset="0"/>
              </a:rPr>
              <a:t> </a:t>
            </a:r>
            <a:r>
              <a:rPr sz="1000" spc="-5" dirty="0">
                <a:solidFill>
                  <a:srgbClr val="0F243E"/>
                </a:solidFill>
                <a:latin typeface="Times New Roman" panose="02020603050405020304" charset="0"/>
                <a:cs typeface="Times New Roman" panose="02020603050405020304" charset="0"/>
              </a:rPr>
              <a:t>of</a:t>
            </a:r>
            <a:r>
              <a:rPr sz="1000" spc="-10" dirty="0">
                <a:solidFill>
                  <a:srgbClr val="0F243E"/>
                </a:solidFill>
                <a:latin typeface="Times New Roman" panose="02020603050405020304" charset="0"/>
                <a:cs typeface="Times New Roman" panose="02020603050405020304" charset="0"/>
              </a:rPr>
              <a:t> </a:t>
            </a:r>
            <a:r>
              <a:rPr lang="en-US" sz="1000" spc="-10" dirty="0">
                <a:solidFill>
                  <a:srgbClr val="0F243E"/>
                </a:solidFill>
                <a:latin typeface="Times New Roman" panose="02020603050405020304" charset="0"/>
                <a:cs typeface="Times New Roman" panose="02020603050405020304" charset="0"/>
              </a:rPr>
              <a:t>Information</a:t>
            </a:r>
            <a:r>
              <a:rPr sz="1000" spc="5" dirty="0">
                <a:solidFill>
                  <a:srgbClr val="0F243E"/>
                </a:solidFill>
                <a:latin typeface="Times New Roman" panose="02020603050405020304" charset="0"/>
                <a:cs typeface="Times New Roman" panose="02020603050405020304" charset="0"/>
              </a:rPr>
              <a:t> </a:t>
            </a:r>
            <a:r>
              <a:rPr sz="1000" spc="-5" dirty="0">
                <a:solidFill>
                  <a:srgbClr val="0F243E"/>
                </a:solidFill>
                <a:latin typeface="Times New Roman" panose="02020603050405020304" charset="0"/>
                <a:cs typeface="Times New Roman" panose="02020603050405020304" charset="0"/>
              </a:rPr>
              <a:t>science</a:t>
            </a:r>
            <a:r>
              <a:rPr sz="1000" spc="10" dirty="0">
                <a:solidFill>
                  <a:srgbClr val="0F243E"/>
                </a:solidFill>
                <a:latin typeface="Times New Roman" panose="02020603050405020304" charset="0"/>
                <a:cs typeface="Times New Roman" panose="02020603050405020304" charset="0"/>
              </a:rPr>
              <a:t> </a:t>
            </a:r>
            <a:r>
              <a:rPr sz="1000" spc="-5" dirty="0">
                <a:solidFill>
                  <a:srgbClr val="0F243E"/>
                </a:solidFill>
                <a:latin typeface="Times New Roman" panose="02020603050405020304" charset="0"/>
                <a:cs typeface="Times New Roman" panose="02020603050405020304" charset="0"/>
              </a:rPr>
              <a:t>and</a:t>
            </a:r>
            <a:r>
              <a:rPr sz="1000" spc="-10" dirty="0">
                <a:solidFill>
                  <a:srgbClr val="0F243E"/>
                </a:solidFill>
                <a:latin typeface="Times New Roman" panose="02020603050405020304" charset="0"/>
                <a:cs typeface="Times New Roman" panose="02020603050405020304" charset="0"/>
              </a:rPr>
              <a:t> </a:t>
            </a:r>
            <a:r>
              <a:rPr lang="en-US" sz="1000" spc="-10" dirty="0">
                <a:solidFill>
                  <a:srgbClr val="0F243E"/>
                </a:solidFill>
                <a:latin typeface="Times New Roman" panose="02020603050405020304" charset="0"/>
                <a:cs typeface="Times New Roman" panose="02020603050405020304" charset="0"/>
              </a:rPr>
              <a:t>E</a:t>
            </a:r>
            <a:r>
              <a:rPr sz="1000" spc="-5" dirty="0">
                <a:solidFill>
                  <a:srgbClr val="0F243E"/>
                </a:solidFill>
                <a:latin typeface="Times New Roman" panose="02020603050405020304" charset="0"/>
                <a:cs typeface="Times New Roman" panose="02020603050405020304" charset="0"/>
              </a:rPr>
              <a:t>ngineering </a:t>
            </a:r>
            <a:r>
              <a:rPr sz="1000" spc="-215" dirty="0">
                <a:solidFill>
                  <a:srgbClr val="0F243E"/>
                </a:solidFill>
                <a:latin typeface="Times New Roman" panose="02020603050405020304" charset="0"/>
                <a:cs typeface="Times New Roman" panose="02020603050405020304" charset="0"/>
              </a:rPr>
              <a:t> </a:t>
            </a:r>
            <a:r>
              <a:rPr sz="1000" spc="-5" dirty="0">
                <a:solidFill>
                  <a:srgbClr val="0F243E"/>
                </a:solidFill>
                <a:latin typeface="Times New Roman" panose="02020603050405020304" charset="0"/>
                <a:cs typeface="Times New Roman" panose="02020603050405020304" charset="0"/>
              </a:rPr>
              <a:t>RIT, Hassan</a:t>
            </a:r>
            <a:endParaRPr sz="1000" dirty="0">
              <a:latin typeface="Times New Roman" panose="02020603050405020304" charset="0"/>
              <a:cs typeface="Times New Roman" panose="02020603050405020304" charset="0"/>
            </a:endParaRPr>
          </a:p>
        </p:txBody>
      </p:sp>
      <p:sp>
        <p:nvSpPr>
          <p:cNvPr id="7" name="object 7"/>
          <p:cNvSpPr txBox="1"/>
          <p:nvPr/>
        </p:nvSpPr>
        <p:spPr>
          <a:xfrm>
            <a:off x="2895600" y="3276600"/>
            <a:ext cx="4719955" cy="1425575"/>
          </a:xfrm>
          <a:prstGeom prst="rect">
            <a:avLst/>
          </a:prstGeom>
        </p:spPr>
        <p:txBody>
          <a:bodyPr vert="horz" wrap="square" lIns="0" tIns="12065" rIns="0" bIns="0" rtlCol="0">
            <a:spAutoFit/>
          </a:bodyPr>
          <a:lstStyle/>
          <a:p>
            <a:pPr marL="12700" marR="416560">
              <a:lnSpc>
                <a:spcPct val="140000"/>
              </a:lnSpc>
              <a:spcBef>
                <a:spcPts val="95"/>
              </a:spcBef>
            </a:pPr>
            <a:r>
              <a:rPr lang="en-US" sz="1600" dirty="0">
                <a:latin typeface="Times New Roman" panose="02020603050405020304" charset="0"/>
                <a:cs typeface="Times New Roman" panose="02020603050405020304" charset="0"/>
              </a:rPr>
              <a:t>MEGHANGOWDA T H      [</a:t>
            </a:r>
            <a:r>
              <a:rPr lang="en-US" sz="1600" dirty="0">
                <a:latin typeface="Times New Roman" panose="02020603050405020304" charset="0"/>
                <a:cs typeface="Times New Roman" panose="02020603050405020304" charset="0"/>
                <a:sym typeface="+mn-ea"/>
              </a:rPr>
              <a:t>4RA19IS012]</a:t>
            </a:r>
            <a:endParaRPr lang="en-US" sz="1600" dirty="0">
              <a:latin typeface="Times New Roman" panose="02020603050405020304" charset="0"/>
              <a:cs typeface="Times New Roman" panose="02020603050405020304" charset="0"/>
            </a:endParaRPr>
          </a:p>
          <a:p>
            <a:pPr marL="12700" marR="416560">
              <a:lnSpc>
                <a:spcPct val="140000"/>
              </a:lnSpc>
              <a:spcBef>
                <a:spcPts val="95"/>
              </a:spcBef>
            </a:pPr>
            <a:r>
              <a:rPr lang="en-US" sz="1600" dirty="0">
                <a:latin typeface="Times New Roman" panose="02020603050405020304" charset="0"/>
                <a:cs typeface="Times New Roman" panose="02020603050405020304" charset="0"/>
              </a:rPr>
              <a:t>MRINAL BERA                   [</a:t>
            </a:r>
            <a:r>
              <a:rPr lang="en-US" sz="1600" dirty="0">
                <a:latin typeface="Times New Roman" panose="02020603050405020304" charset="0"/>
                <a:cs typeface="Times New Roman" panose="02020603050405020304" charset="0"/>
                <a:sym typeface="+mn-ea"/>
              </a:rPr>
              <a:t>4RA19IS013]</a:t>
            </a:r>
            <a:endParaRPr lang="en-US" sz="1600" dirty="0">
              <a:latin typeface="Times New Roman" panose="02020603050405020304" charset="0"/>
              <a:cs typeface="Times New Roman" panose="02020603050405020304" charset="0"/>
            </a:endParaRPr>
          </a:p>
          <a:p>
            <a:pPr marL="12700" marR="416560">
              <a:lnSpc>
                <a:spcPct val="140000"/>
              </a:lnSpc>
              <a:spcBef>
                <a:spcPts val="95"/>
              </a:spcBef>
            </a:pPr>
            <a:r>
              <a:rPr lang="en-US" sz="1600" dirty="0">
                <a:latin typeface="Times New Roman" panose="02020603050405020304" charset="0"/>
                <a:cs typeface="Times New Roman" panose="02020603050405020304" charset="0"/>
              </a:rPr>
              <a:t>RATHAN H M                     [</a:t>
            </a:r>
            <a:r>
              <a:rPr lang="en-US" sz="1600" dirty="0">
                <a:latin typeface="Times New Roman" panose="02020603050405020304" charset="0"/>
                <a:cs typeface="Times New Roman" panose="02020603050405020304" charset="0"/>
                <a:sym typeface="+mn-ea"/>
              </a:rPr>
              <a:t>4RA19IS015]</a:t>
            </a:r>
            <a:endParaRPr lang="en-US" sz="1600" dirty="0">
              <a:latin typeface="Times New Roman" panose="02020603050405020304" charset="0"/>
              <a:cs typeface="Times New Roman" panose="02020603050405020304" charset="0"/>
            </a:endParaRPr>
          </a:p>
          <a:p>
            <a:pPr marL="12700" marR="416560">
              <a:lnSpc>
                <a:spcPct val="140000"/>
              </a:lnSpc>
              <a:spcBef>
                <a:spcPts val="95"/>
              </a:spcBef>
            </a:pPr>
            <a:r>
              <a:rPr lang="en-US" sz="1600" dirty="0">
                <a:latin typeface="Times New Roman" panose="02020603050405020304" charset="0"/>
                <a:cs typeface="Times New Roman" panose="02020603050405020304" charset="0"/>
              </a:rPr>
              <a:t>SUGHOSH SRIHARI A S   [4RA19IS019]</a:t>
            </a:r>
            <a:endParaRPr lang="en-US" sz="1600" dirty="0">
              <a:latin typeface="Times New Roman" panose="02020603050405020304" charset="0"/>
              <a:cs typeface="Times New Roman" panose="02020603050405020304" charset="0"/>
            </a:endParaRPr>
          </a:p>
        </p:txBody>
      </p:sp>
      <p:sp>
        <p:nvSpPr>
          <p:cNvPr id="9" name="object 9"/>
          <p:cNvSpPr txBox="1"/>
          <p:nvPr/>
        </p:nvSpPr>
        <p:spPr>
          <a:xfrm>
            <a:off x="2438144" y="474218"/>
            <a:ext cx="4470656" cy="257810"/>
          </a:xfrm>
          <a:prstGeom prst="rect">
            <a:avLst/>
          </a:prstGeom>
        </p:spPr>
        <p:txBody>
          <a:bodyPr vert="horz" wrap="square" lIns="0" tIns="12065" rIns="0" bIns="0" rtlCol="0">
            <a:spAutoFit/>
          </a:bodyPr>
          <a:lstStyle/>
          <a:p>
            <a:pPr marL="12700" algn="ctr">
              <a:lnSpc>
                <a:spcPct val="100000"/>
              </a:lnSpc>
              <a:spcBef>
                <a:spcPts val="95"/>
              </a:spcBef>
            </a:pPr>
            <a:r>
              <a:rPr sz="1600" spc="-5" dirty="0">
                <a:latin typeface="Times New Roman" panose="02020603050405020304" charset="0"/>
                <a:cs typeface="Times New Roman" panose="02020603050405020304" charset="0"/>
              </a:rPr>
              <a:t>Visvesvaraya</a:t>
            </a:r>
            <a:r>
              <a:rPr sz="1600" spc="155" dirty="0">
                <a:latin typeface="Times New Roman" panose="02020603050405020304" charset="0"/>
                <a:cs typeface="Times New Roman" panose="02020603050405020304" charset="0"/>
              </a:rPr>
              <a:t> </a:t>
            </a:r>
            <a:r>
              <a:rPr sz="1600" spc="-10" dirty="0">
                <a:latin typeface="Times New Roman" panose="02020603050405020304" charset="0"/>
                <a:cs typeface="Times New Roman" panose="02020603050405020304" charset="0"/>
              </a:rPr>
              <a:t>Technological</a:t>
            </a:r>
            <a:r>
              <a:rPr sz="1600" spc="210" dirty="0">
                <a:latin typeface="Times New Roman" panose="02020603050405020304" charset="0"/>
                <a:cs typeface="Times New Roman" panose="02020603050405020304" charset="0"/>
              </a:rPr>
              <a:t> </a:t>
            </a:r>
            <a:r>
              <a:rPr sz="1600" spc="-5" dirty="0">
                <a:latin typeface="Times New Roman" panose="02020603050405020304" charset="0"/>
                <a:cs typeface="Times New Roman" panose="02020603050405020304" charset="0"/>
              </a:rPr>
              <a:t>University,</a:t>
            </a:r>
            <a:r>
              <a:rPr sz="1600" spc="204" dirty="0">
                <a:latin typeface="Times New Roman" panose="02020603050405020304" charset="0"/>
                <a:cs typeface="Times New Roman" panose="02020603050405020304" charset="0"/>
              </a:rPr>
              <a:t> </a:t>
            </a:r>
            <a:r>
              <a:rPr lang="en-IN" sz="1600" spc="-5" dirty="0">
                <a:latin typeface="Times New Roman" panose="02020603050405020304" charset="0"/>
                <a:cs typeface="Times New Roman" panose="02020603050405020304" charset="0"/>
              </a:rPr>
              <a:t>Belagavi</a:t>
            </a:r>
            <a:endParaRPr sz="1600" dirty="0">
              <a:latin typeface="Times New Roman" panose="02020603050405020304" charset="0"/>
              <a:cs typeface="Times New Roman" panose="02020603050405020304" charset="0"/>
            </a:endParaRPr>
          </a:p>
        </p:txBody>
      </p:sp>
      <p:pic>
        <p:nvPicPr>
          <p:cNvPr id="11" name="Content Placeholder 10"/>
          <p:cNvPicPr>
            <a:picLocks noChangeAspect="1"/>
          </p:cNvPicPr>
          <p:nvPr>
            <p:ph idx="1"/>
          </p:nvPr>
        </p:nvPicPr>
        <p:blipFill>
          <a:blip r:embed="rId1"/>
          <a:stretch>
            <a:fillRect/>
          </a:stretch>
        </p:blipFill>
        <p:spPr>
          <a:xfrm>
            <a:off x="533400" y="533400"/>
            <a:ext cx="1283335" cy="1056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28600"/>
            <a:ext cx="3200400" cy="792162"/>
          </a:xfrm>
        </p:spPr>
        <p:txBody>
          <a:bodyPr/>
          <a:lstStyle/>
          <a:p>
            <a:r>
              <a:rPr lang="en-US" sz="4000" b="1" dirty="0">
                <a:latin typeface="Times New Roman" panose="02020603050405020304" charset="0"/>
                <a:cs typeface="Times New Roman" panose="02020603050405020304" charset="0"/>
              </a:rPr>
              <a:t>Graphs</a:t>
            </a:r>
            <a:endParaRPr lang="en-US" sz="4000" b="1" dirty="0">
              <a:latin typeface="Times New Roman" panose="02020603050405020304" charset="0"/>
              <a:cs typeface="Times New Roman" panose="02020603050405020304" charset="0"/>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471" y="193099"/>
            <a:ext cx="1642929" cy="120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6648" y="193100"/>
            <a:ext cx="2417752" cy="120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71" y="1524000"/>
            <a:ext cx="811992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70" y="4178892"/>
            <a:ext cx="8119929" cy="245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b="1" dirty="0">
                <a:latin typeface="Times New Roman" panose="02020603050405020304" charset="0"/>
                <a:cs typeface="Times New Roman" panose="02020603050405020304" charset="0"/>
              </a:rPr>
              <a:t>Graphs</a:t>
            </a:r>
            <a:endParaRPr lang="en-IN" b="1" dirty="0">
              <a:latin typeface="Times New Roman" panose="02020603050405020304" charset="0"/>
              <a:cs typeface="Times New Roman" panose="0202060305040502030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487" y="1524000"/>
            <a:ext cx="869315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638800"/>
            <a:ext cx="7696200" cy="64516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charset="0"/>
                <a:cs typeface="Times New Roman" panose="02020603050405020304" charset="0"/>
              </a:rPr>
              <a:t>As reviews are increasing year by year , we can observe from above the need and impact sentimental analysis can have on the society .</a:t>
            </a:r>
            <a:endParaRPr lang="en-IN" b="1"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3617" y="627165"/>
            <a:ext cx="3200400" cy="2314908"/>
          </a:xfrm>
        </p:spPr>
        <p:txBody>
          <a:bodyPr>
            <a:normAutofit/>
          </a:bodyPr>
          <a:lstStyle/>
          <a:p>
            <a:pPr marL="0" indent="0">
              <a:buNone/>
            </a:pPr>
            <a:r>
              <a:rPr lang="en-US" b="1" dirty="0">
                <a:solidFill>
                  <a:schemeClr val="tx2">
                    <a:lumMod val="75000"/>
                  </a:schemeClr>
                </a:solidFill>
                <a:latin typeface="Times New Roman" panose="02020603050405020304" charset="0"/>
                <a:cs typeface="Times New Roman" panose="02020603050405020304" charset="0"/>
              </a:rPr>
              <a:t>Graphs and visualizations ..</a:t>
            </a:r>
            <a:endParaRPr lang="en-US" b="1" dirty="0">
              <a:solidFill>
                <a:schemeClr val="tx2">
                  <a:lumMod val="75000"/>
                </a:schemeClr>
              </a:solidFill>
              <a:latin typeface="Times New Roman" panose="02020603050405020304" charset="0"/>
              <a:cs typeface="Times New Roman" panose="02020603050405020304" charset="0"/>
            </a:endParaRPr>
          </a:p>
          <a:p>
            <a:pPr marL="0" indent="0">
              <a:buNone/>
            </a:pPr>
            <a:r>
              <a:rPr lang="en-US" sz="2200" dirty="0">
                <a:solidFill>
                  <a:schemeClr val="tx1">
                    <a:lumMod val="95000"/>
                    <a:lumOff val="5000"/>
                  </a:schemeClr>
                </a:solidFill>
                <a:latin typeface="Times New Roman" panose="02020603050405020304" charset="0"/>
                <a:cs typeface="Times New Roman" panose="02020603050405020304" charset="0"/>
              </a:rPr>
              <a:t>-&gt; Analysis on </a:t>
            </a:r>
            <a:r>
              <a:rPr lang="en-US" sz="2200" dirty="0" err="1">
                <a:solidFill>
                  <a:schemeClr val="tx1">
                    <a:lumMod val="95000"/>
                    <a:lumOff val="5000"/>
                  </a:schemeClr>
                </a:solidFill>
                <a:latin typeface="Times New Roman" panose="02020603050405020304" charset="0"/>
                <a:cs typeface="Times New Roman" panose="02020603050405020304" charset="0"/>
              </a:rPr>
              <a:t>usefulCounts</a:t>
            </a:r>
            <a:r>
              <a:rPr lang="en-US" sz="2200" dirty="0">
                <a:solidFill>
                  <a:schemeClr val="tx1">
                    <a:lumMod val="95000"/>
                    <a:lumOff val="5000"/>
                  </a:schemeClr>
                </a:solidFill>
                <a:latin typeface="Times New Roman" panose="02020603050405020304" charset="0"/>
                <a:cs typeface="Times New Roman" panose="02020603050405020304" charset="0"/>
              </a:rPr>
              <a:t> attribute .</a:t>
            </a:r>
            <a:endParaRPr lang="en-IN" sz="2200" dirty="0">
              <a:solidFill>
                <a:schemeClr val="tx1">
                  <a:lumMod val="95000"/>
                  <a:lumOff val="5000"/>
                </a:schemeClr>
              </a:solidFill>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048000"/>
            <a:ext cx="7924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430612"/>
            <a:ext cx="4038600" cy="23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73162"/>
          </a:xfrm>
        </p:spPr>
        <p:txBody>
          <a:bodyPr/>
          <a:lstStyle/>
          <a:p>
            <a:r>
              <a:rPr lang="en-US" sz="4000" b="1" dirty="0">
                <a:solidFill>
                  <a:schemeClr val="tx2">
                    <a:lumMod val="75000"/>
                  </a:schemeClr>
                </a:solidFill>
                <a:latin typeface="Times New Roman" panose="02020603050405020304" charset="0"/>
                <a:cs typeface="Times New Roman" panose="02020603050405020304" charset="0"/>
              </a:rPr>
              <a:t>NLP Part</a:t>
            </a:r>
            <a:endParaRPr lang="en-IN" sz="4000" b="1" dirty="0">
              <a:solidFill>
                <a:schemeClr val="tx2">
                  <a:lumMod val="75000"/>
                </a:schemeClr>
              </a:solidFill>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14400" y="1778950"/>
            <a:ext cx="2438400" cy="1706880"/>
          </a:xfrm>
        </p:spPr>
      </p:pic>
      <p:sp>
        <p:nvSpPr>
          <p:cNvPr id="5" name="TextBox 4"/>
          <p:cNvSpPr txBox="1"/>
          <p:nvPr/>
        </p:nvSpPr>
        <p:spPr>
          <a:xfrm>
            <a:off x="4343400" y="1752600"/>
            <a:ext cx="3733800" cy="1783715"/>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solidFill>
                  <a:schemeClr val="accent1">
                    <a:lumMod val="50000"/>
                  </a:schemeClr>
                </a:solidFill>
                <a:latin typeface="Times New Roman" panose="02020603050405020304" charset="0"/>
                <a:cs typeface="Times New Roman" panose="02020603050405020304" charset="0"/>
              </a:rPr>
              <a:t>Nlkt</a:t>
            </a:r>
            <a:r>
              <a:rPr lang="en-US" sz="2000" b="1" dirty="0">
                <a:solidFill>
                  <a:schemeClr val="accent1">
                    <a:lumMod val="50000"/>
                  </a:schemeClr>
                </a:solidFill>
                <a:latin typeface="Times New Roman" panose="02020603050405020304" charset="0"/>
                <a:cs typeface="Times New Roman" panose="02020603050405020304" charset="0"/>
              </a:rPr>
              <a:t> package -</a:t>
            </a:r>
            <a:endParaRPr lang="en-US" sz="2000" b="1" dirty="0">
              <a:solidFill>
                <a:schemeClr val="accent1">
                  <a:lumMod val="50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charset="0"/>
                <a:cs typeface="Times New Roman" panose="02020603050405020304" charset="0"/>
              </a:rPr>
              <a:t>We used </a:t>
            </a:r>
            <a:r>
              <a:rPr lang="en-US" dirty="0" err="1">
                <a:solidFill>
                  <a:schemeClr val="accent1">
                    <a:lumMod val="50000"/>
                  </a:schemeClr>
                </a:solidFill>
                <a:latin typeface="Times New Roman" panose="02020603050405020304" charset="0"/>
                <a:cs typeface="Times New Roman" panose="02020603050405020304" charset="0"/>
              </a:rPr>
              <a:t>nlkt</a:t>
            </a:r>
            <a:r>
              <a:rPr lang="en-US" dirty="0">
                <a:solidFill>
                  <a:schemeClr val="accent1">
                    <a:lumMod val="50000"/>
                  </a:schemeClr>
                </a:solidFill>
                <a:latin typeface="Times New Roman" panose="02020603050405020304" charset="0"/>
                <a:cs typeface="Times New Roman" panose="02020603050405020304" charset="0"/>
              </a:rPr>
              <a:t> package which provides various </a:t>
            </a:r>
            <a:r>
              <a:rPr lang="en-US" dirty="0" err="1">
                <a:solidFill>
                  <a:schemeClr val="accent1">
                    <a:lumMod val="50000"/>
                  </a:schemeClr>
                </a:solidFill>
                <a:latin typeface="Times New Roman" panose="02020603050405020304" charset="0"/>
                <a:cs typeface="Times New Roman" panose="02020603050405020304" charset="0"/>
              </a:rPr>
              <a:t>ulities</a:t>
            </a:r>
            <a:r>
              <a:rPr lang="en-US" dirty="0">
                <a:solidFill>
                  <a:schemeClr val="accent1">
                    <a:lumMod val="50000"/>
                  </a:schemeClr>
                </a:solidFill>
                <a:latin typeface="Times New Roman" panose="02020603050405020304" charset="0"/>
                <a:cs typeface="Times New Roman" panose="02020603050405020304" charset="0"/>
              </a:rPr>
              <a:t> for NLP .</a:t>
            </a:r>
            <a:endParaRPr lang="en-US" dirty="0">
              <a:solidFill>
                <a:schemeClr val="accent1">
                  <a:lumMod val="50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charset="0"/>
                <a:cs typeface="Times New Roman" panose="02020603050405020304" charset="0"/>
              </a:rPr>
              <a:t>We tried to remove </a:t>
            </a:r>
            <a:r>
              <a:rPr lang="en-US" dirty="0" err="1">
                <a:solidFill>
                  <a:schemeClr val="accent1">
                    <a:lumMod val="50000"/>
                  </a:schemeClr>
                </a:solidFill>
                <a:latin typeface="Times New Roman" panose="02020603050405020304" charset="0"/>
                <a:cs typeface="Times New Roman" panose="02020603050405020304" charset="0"/>
              </a:rPr>
              <a:t>stopwords</a:t>
            </a:r>
            <a:r>
              <a:rPr lang="en-US" dirty="0">
                <a:solidFill>
                  <a:schemeClr val="accent1">
                    <a:lumMod val="50000"/>
                  </a:schemeClr>
                </a:solidFill>
                <a:latin typeface="Times New Roman" panose="02020603050405020304" charset="0"/>
                <a:cs typeface="Times New Roman" panose="02020603050405020304" charset="0"/>
              </a:rPr>
              <a:t>('me', 'my', 'myself', 'we') in our reviews using </a:t>
            </a:r>
            <a:r>
              <a:rPr lang="en-US" dirty="0" err="1">
                <a:solidFill>
                  <a:schemeClr val="accent1">
                    <a:lumMod val="50000"/>
                  </a:schemeClr>
                </a:solidFill>
                <a:latin typeface="Times New Roman" panose="02020603050405020304" charset="0"/>
                <a:cs typeface="Times New Roman" panose="02020603050405020304" charset="0"/>
              </a:rPr>
              <a:t>nltk</a:t>
            </a:r>
            <a:r>
              <a:rPr lang="en-US" dirty="0">
                <a:solidFill>
                  <a:schemeClr val="accent1">
                    <a:lumMod val="50000"/>
                  </a:schemeClr>
                </a:solidFill>
                <a:latin typeface="Times New Roman" panose="02020603050405020304" charset="0"/>
                <a:cs typeface="Times New Roman" panose="02020603050405020304" charset="0"/>
              </a:rPr>
              <a:t> .</a:t>
            </a:r>
            <a:endParaRPr lang="en-IN" dirty="0">
              <a:solidFill>
                <a:schemeClr val="accent1">
                  <a:lumMod val="50000"/>
                </a:schemeClr>
              </a:solidFill>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038600"/>
            <a:ext cx="2548450" cy="2059415"/>
          </a:xfrm>
          <a:prstGeom prst="rect">
            <a:avLst/>
          </a:prstGeom>
        </p:spPr>
      </p:pic>
      <p:sp>
        <p:nvSpPr>
          <p:cNvPr id="9" name="TextBox 8"/>
          <p:cNvSpPr txBox="1"/>
          <p:nvPr/>
        </p:nvSpPr>
        <p:spPr>
          <a:xfrm>
            <a:off x="914400" y="4038600"/>
            <a:ext cx="3276600" cy="2338070"/>
          </a:xfrm>
          <a:prstGeom prst="rect">
            <a:avLst/>
          </a:prstGeom>
          <a:noFill/>
        </p:spPr>
        <p:txBody>
          <a:bodyPr wrap="square" rtlCol="0">
            <a:spAutoFit/>
          </a:bodyPr>
          <a:lstStyle/>
          <a:p>
            <a:r>
              <a:rPr lang="en-US" sz="2000" b="1" dirty="0" err="1">
                <a:latin typeface="Times New Roman" panose="02020603050405020304" charset="0"/>
                <a:cs typeface="Times New Roman" panose="02020603050405020304" charset="0"/>
              </a:rPr>
              <a:t>VaderSentiment</a:t>
            </a:r>
            <a:r>
              <a:rPr lang="en-US" sz="2000" b="1"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Analyser</a:t>
            </a:r>
            <a:r>
              <a:rPr lang="en-US" sz="2000" b="1" dirty="0">
                <a:latin typeface="Times New Roman" panose="02020603050405020304" charset="0"/>
                <a:cs typeface="Times New Roman" panose="02020603050405020304" charset="0"/>
              </a:rPr>
              <a:t> -</a:t>
            </a:r>
            <a:endParaRPr lang="en-US" sz="20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rPr>
              <a:t>we used </a:t>
            </a:r>
            <a:r>
              <a:rPr lang="en-US" dirty="0" err="1">
                <a:latin typeface="Times New Roman" panose="02020603050405020304" charset="0"/>
                <a:cs typeface="Times New Roman" panose="02020603050405020304" charset="0"/>
              </a:rPr>
              <a:t>SentimentIntensityAnalyzer</a:t>
            </a:r>
            <a:r>
              <a:rPr lang="en-US" dirty="0">
                <a:latin typeface="Times New Roman" panose="02020603050405020304" charset="0"/>
                <a:cs typeface="Times New Roman" panose="02020603050405020304" charset="0"/>
              </a:rPr>
              <a:t> to get the polarity scores of sentiments .</a:t>
            </a: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rPr>
              <a:t>We hence divided sentiments as positive , negative and neutral .</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Modeling ..</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800" y="1905000"/>
            <a:ext cx="2819400" cy="4678363"/>
          </a:xfrm>
        </p:spPr>
        <p:txBody>
          <a:bodyPr>
            <a:normAutofit/>
          </a:bodyPr>
          <a:lstStyle/>
          <a:p>
            <a:r>
              <a:rPr lang="en-US" sz="2000" dirty="0">
                <a:latin typeface="Times New Roman" panose="02020603050405020304" charset="0"/>
                <a:cs typeface="Times New Roman" panose="02020603050405020304" charset="0"/>
              </a:rPr>
              <a:t>To predict something useful from the datasets, we need to implement machine learning algorithms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There are many types of algorithms like Linear SVC , Logistic Regression , etc. that can be used for modeling purpose .</a:t>
            </a:r>
            <a:endParaRPr lang="en-IN" sz="2000" dirty="0">
              <a:latin typeface="Times New Roman" panose="02020603050405020304" charset="0"/>
              <a:cs typeface="Times New Roman" panose="02020603050405020304" charset="0"/>
            </a:endParaRPr>
          </a:p>
        </p:txBody>
      </p:sp>
      <p:pic>
        <p:nvPicPr>
          <p:cNvPr id="5" name="Content Placeholder 4" descr="picture 27.png"/>
          <p:cNvPicPr>
            <a:picLocks noChangeAspect="1"/>
          </p:cNvPicPr>
          <p:nvPr/>
        </p:nvPicPr>
        <p:blipFill>
          <a:blip r:embed="rId1"/>
          <a:stretch>
            <a:fillRect/>
          </a:stretch>
        </p:blipFill>
        <p:spPr>
          <a:xfrm>
            <a:off x="3500960" y="1676400"/>
            <a:ext cx="5206083" cy="457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p:spPr>
        <p:txBody>
          <a:bodyPr>
            <a:normAutofit/>
          </a:bodyPr>
          <a:lstStyle/>
          <a:p>
            <a:r>
              <a:rPr lang="en-US" b="1" dirty="0"/>
              <a:t>Algorithms used .. </a:t>
            </a:r>
            <a:endParaRPr lang="en-IN" b="1" dirty="0"/>
          </a:p>
        </p:txBody>
      </p:sp>
      <p:sp>
        <p:nvSpPr>
          <p:cNvPr id="6" name="Content Placeholder 5"/>
          <p:cNvSpPr>
            <a:spLocks noGrp="1"/>
          </p:cNvSpPr>
          <p:nvPr>
            <p:ph idx="1"/>
          </p:nvPr>
        </p:nvSpPr>
        <p:spPr>
          <a:xfrm>
            <a:off x="304800" y="1066800"/>
            <a:ext cx="4672330" cy="2687955"/>
          </a:xfrm>
        </p:spPr>
        <p:txBody>
          <a:bodyPr>
            <a:noAutofit/>
          </a:bodyPr>
          <a:lstStyle/>
          <a:p>
            <a:pPr marL="0" indent="0">
              <a:lnSpc>
                <a:spcPct val="100000"/>
              </a:lnSpc>
              <a:buNone/>
            </a:pPr>
            <a:r>
              <a:rPr lang="en-US" sz="1800" b="1" dirty="0">
                <a:latin typeface="Times New Roman" panose="02020603050405020304" charset="0"/>
                <a:cs typeface="Times New Roman" panose="02020603050405020304" charset="0"/>
              </a:rPr>
              <a:t>1). </a:t>
            </a:r>
            <a:r>
              <a:rPr lang="en-US" sz="1800" b="1" dirty="0" err="1">
                <a:latin typeface="Times New Roman" panose="02020603050405020304" charset="0"/>
                <a:cs typeface="Times New Roman" panose="02020603050405020304" charset="0"/>
              </a:rPr>
              <a:t>LinearSVC</a:t>
            </a:r>
            <a:r>
              <a:rPr lang="en-US" sz="1800" b="1" dirty="0">
                <a:latin typeface="Times New Roman" panose="02020603050405020304" charset="0"/>
                <a:cs typeface="Times New Roman" panose="02020603050405020304" charset="0"/>
              </a:rPr>
              <a:t> –</a:t>
            </a:r>
            <a:endParaRPr lang="en-US" sz="1800" b="1" dirty="0">
              <a:latin typeface="Times New Roman" panose="02020603050405020304" charset="0"/>
              <a:cs typeface="Times New Roman" panose="02020603050405020304" charset="0"/>
            </a:endParaRPr>
          </a:p>
          <a:p>
            <a:pPr marL="0" indent="0">
              <a:lnSpc>
                <a:spcPct val="100000"/>
              </a:lnSpc>
              <a:buNone/>
            </a:pPr>
            <a:r>
              <a:rPr lang="en-US" sz="1800" dirty="0">
                <a:latin typeface="Times New Roman" panose="02020603050405020304" charset="0"/>
                <a:cs typeface="Times New Roman" panose="02020603050405020304" charset="0"/>
              </a:rPr>
              <a:t>The objective of a Linear SVC is to fit to data you provide , returning a “best fit”</a:t>
            </a:r>
            <a:r>
              <a:rPr lang="en-US" sz="1800" dirty="0" err="1">
                <a:latin typeface="Times New Roman" panose="02020603050405020304" charset="0"/>
                <a:cs typeface="Times New Roman" panose="02020603050405020304" charset="0"/>
              </a:rPr>
              <a:t>hyperplane</a:t>
            </a:r>
            <a:r>
              <a:rPr lang="en-US" sz="1800" dirty="0">
                <a:latin typeface="Times New Roman" panose="02020603050405020304" charset="0"/>
                <a:cs typeface="Times New Roman" panose="02020603050405020304" charset="0"/>
              </a:rPr>
              <a:t> that divides, or categorizes, your data. You can then feed some features to your classifier to see what the "predicted" class is. This makes this specific algorithm rather suitable for our uses, though you can use this for many situations. Let's get started.</a:t>
            </a:r>
            <a:endParaRPr lang="en-US" sz="1800" dirty="0">
              <a:latin typeface="Times New Roman" panose="02020603050405020304" charset="0"/>
              <a:cs typeface="Times New Roman" panose="02020603050405020304" charset="0"/>
            </a:endParaRPr>
          </a:p>
          <a:p>
            <a:pPr>
              <a:lnSpc>
                <a:spcPct val="100000"/>
              </a:lnSpc>
            </a:pPr>
            <a:endParaRPr lang="en-US" sz="1800" dirty="0">
              <a:latin typeface="Times New Roman" panose="02020603050405020304" charset="0"/>
              <a:cs typeface="Times New Roman" panose="02020603050405020304" charset="0"/>
            </a:endParaRPr>
          </a:p>
          <a:p>
            <a:pPr>
              <a:lnSpc>
                <a:spcPct val="100000"/>
              </a:lnSpc>
            </a:pPr>
            <a:endParaRPr lang="en-US" sz="1800" dirty="0">
              <a:latin typeface="Times New Roman" panose="02020603050405020304" charset="0"/>
              <a:cs typeface="Times New Roman" panose="02020603050405020304" charset="0"/>
            </a:endParaRPr>
          </a:p>
        </p:txBody>
      </p:sp>
      <p:sp>
        <p:nvSpPr>
          <p:cNvPr id="7" name="TextBox 6"/>
          <p:cNvSpPr txBox="1"/>
          <p:nvPr/>
        </p:nvSpPr>
        <p:spPr>
          <a:xfrm>
            <a:off x="4648200" y="4114800"/>
            <a:ext cx="4114800" cy="369332"/>
          </a:xfrm>
          <a:prstGeom prst="rect">
            <a:avLst/>
          </a:prstGeom>
          <a:noFill/>
        </p:spPr>
        <p:txBody>
          <a:bodyPr wrap="square" rtlCol="0">
            <a:spAutoFit/>
          </a:bodyPr>
          <a:lstStyle/>
          <a:p>
            <a:endParaRPr lang="en-IN" dirty="0"/>
          </a:p>
        </p:txBody>
      </p:sp>
      <p:pic>
        <p:nvPicPr>
          <p:cNvPr id="8" name="Content Placeholder 4" descr="picture 42.jpg"/>
          <p:cNvPicPr>
            <a:picLocks noChangeAspect="1"/>
          </p:cNvPicPr>
          <p:nvPr/>
        </p:nvPicPr>
        <p:blipFill>
          <a:blip r:embed="rId1"/>
          <a:stretch>
            <a:fillRect/>
          </a:stretch>
        </p:blipFill>
        <p:spPr>
          <a:xfrm>
            <a:off x="609600" y="4055910"/>
            <a:ext cx="3276600" cy="2209801"/>
          </a:xfrm>
          <a:prstGeom prst="rect">
            <a:avLst/>
          </a:prstGeom>
        </p:spPr>
      </p:pic>
      <p:sp>
        <p:nvSpPr>
          <p:cNvPr id="9" name="TextBox 8"/>
          <p:cNvSpPr txBox="1"/>
          <p:nvPr/>
        </p:nvSpPr>
        <p:spPr>
          <a:xfrm>
            <a:off x="4694555" y="4055745"/>
            <a:ext cx="4255135" cy="2527935"/>
          </a:xfrm>
          <a:prstGeom prst="rect">
            <a:avLst/>
          </a:prstGeom>
          <a:noFill/>
        </p:spPr>
        <p:txBody>
          <a:bodyPr wrap="square" rtlCol="0">
            <a:spAutoFit/>
          </a:bodyPr>
          <a:lstStyle/>
          <a:p>
            <a:pPr>
              <a:lnSpc>
                <a:spcPct val="110000"/>
              </a:lnSpc>
            </a:pPr>
            <a:r>
              <a:rPr lang="en-US" b="1" dirty="0">
                <a:latin typeface="Times New Roman" panose="02020603050405020304" charset="0"/>
                <a:cs typeface="Times New Roman" panose="02020603050405020304" charset="0"/>
              </a:rPr>
              <a:t>2). Logistic Regression –</a:t>
            </a:r>
            <a:endParaRPr lang="en-IN" dirty="0">
              <a:latin typeface="Times New Roman" panose="02020603050405020304" charset="0"/>
              <a:cs typeface="Times New Roman" panose="02020603050405020304" charset="0"/>
            </a:endParaRPr>
          </a:p>
          <a:p>
            <a:pPr>
              <a:lnSpc>
                <a:spcPct val="110000"/>
              </a:lnSpc>
            </a:pPr>
            <a:r>
              <a:rPr lang="en-US" dirty="0">
                <a:latin typeface="Times New Roman" panose="02020603050405020304" charset="0"/>
                <a:cs typeface="Times New Roman" panose="02020603050405020304" charset="0"/>
              </a:rPr>
              <a:t>This is a Supervised Machine Learning algorithm which is used for the classification problems, it is a predictive analysis algorithm and based on the concept of probability . It is thereby used to predict the probability of a target variable .</a:t>
            </a:r>
            <a:endParaRPr lang="en-US" dirty="0">
              <a:latin typeface="Times New Roman" panose="02020603050405020304" charset="0"/>
              <a:cs typeface="Times New Roman" panose="02020603050405020304" charset="0"/>
            </a:endParaRPr>
          </a:p>
          <a:p>
            <a:pPr>
              <a:lnSpc>
                <a:spcPct val="110000"/>
              </a:lnSpc>
            </a:pPr>
            <a:endParaRPr lang="en-US" b="1" dirty="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295400"/>
            <a:ext cx="3276600" cy="19726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sz="4000" b="1" dirty="0">
                <a:latin typeface="Times New Roman" panose="02020603050405020304" charset="0"/>
                <a:cs typeface="Times New Roman" panose="02020603050405020304" charset="0"/>
              </a:rPr>
              <a:t>Algorithms used .. </a:t>
            </a:r>
            <a:endParaRPr lang="en-IN" sz="4000" dirty="0">
              <a:latin typeface="Times New Roman" panose="02020603050405020304" charset="0"/>
              <a:cs typeface="Times New Roman" panose="02020603050405020304"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91000" y="1219200"/>
            <a:ext cx="3769325" cy="2335371"/>
          </a:xfr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038600"/>
            <a:ext cx="3131361" cy="221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8600" y="1143000"/>
            <a:ext cx="3790950" cy="3138170"/>
          </a:xfrm>
          <a:prstGeom prst="rect">
            <a:avLst/>
          </a:prstGeom>
          <a:noFill/>
        </p:spPr>
        <p:txBody>
          <a:bodyPr wrap="square" rtlCol="0">
            <a:spAutoFit/>
          </a:bodyPr>
          <a:lstStyle/>
          <a:p>
            <a:r>
              <a:rPr lang="en-US" b="1" dirty="0">
                <a:latin typeface="Times New Roman" panose="02020603050405020304" charset="0"/>
                <a:cs typeface="Times New Roman" panose="02020603050405020304" charset="0"/>
              </a:rPr>
              <a:t>3).</a:t>
            </a:r>
            <a:r>
              <a:rPr lang="en-US" b="1" dirty="0" err="1">
                <a:latin typeface="Times New Roman" panose="02020603050405020304" charset="0"/>
                <a:cs typeface="Times New Roman" panose="02020603050405020304" charset="0"/>
              </a:rPr>
              <a:t>RandomForestClassifier</a:t>
            </a:r>
            <a:r>
              <a:rPr lang="en-US" b="1" dirty="0">
                <a:latin typeface="Times New Roman" panose="02020603050405020304" charset="0"/>
                <a:cs typeface="Times New Roman" panose="02020603050405020304" charset="0"/>
              </a:rPr>
              <a:t> –</a:t>
            </a:r>
            <a:endParaRPr lang="en-US" b="1" dirty="0">
              <a:latin typeface="Times New Roman" panose="02020603050405020304" charset="0"/>
              <a:cs typeface="Times New Roman" panose="02020603050405020304" charset="0"/>
            </a:endParaRPr>
          </a:p>
          <a:p>
            <a:endParaRPr lang="en-US" b="1"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This Algorithm consist of many decisions trees. It uses bagging and feature randomness when building each individual tree to try to create an uncorrelated </a:t>
            </a:r>
            <a:r>
              <a:rPr lang="en-US" b="1" dirty="0">
                <a:latin typeface="Times New Roman" panose="02020603050405020304" charset="0"/>
                <a:cs typeface="Times New Roman" panose="02020603050405020304" charset="0"/>
              </a:rPr>
              <a:t>forest</a:t>
            </a:r>
            <a:r>
              <a:rPr lang="en-US" dirty="0">
                <a:latin typeface="Times New Roman" panose="02020603050405020304" charset="0"/>
                <a:cs typeface="Times New Roman" panose="02020603050405020304" charset="0"/>
              </a:rPr>
              <a:t> of trees whose prediction by committee is more accurate than that of any individual tree.</a:t>
            </a:r>
            <a:endParaRPr lang="en-US" b="1"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
        <p:nvSpPr>
          <p:cNvPr id="8" name="TextBox 7"/>
          <p:cNvSpPr txBox="1"/>
          <p:nvPr/>
        </p:nvSpPr>
        <p:spPr>
          <a:xfrm>
            <a:off x="4286250" y="3886200"/>
            <a:ext cx="4291965" cy="2832100"/>
          </a:xfrm>
          <a:prstGeom prst="rect">
            <a:avLst/>
          </a:prstGeom>
          <a:noFill/>
        </p:spPr>
        <p:txBody>
          <a:bodyPr wrap="square" rtlCol="0">
            <a:spAutoFit/>
          </a:bodyPr>
          <a:lstStyle/>
          <a:p>
            <a:pPr>
              <a:lnSpc>
                <a:spcPct val="110000"/>
              </a:lnSpc>
            </a:pPr>
            <a:r>
              <a:rPr lang="en-US" b="1" dirty="0">
                <a:latin typeface="Times New Roman" panose="02020603050405020304" charset="0"/>
                <a:cs typeface="Times New Roman" panose="02020603050405020304" charset="0"/>
              </a:rPr>
              <a:t>4). </a:t>
            </a:r>
            <a:r>
              <a:rPr lang="en-US" b="1" dirty="0" err="1">
                <a:latin typeface="Times New Roman" panose="02020603050405020304" charset="0"/>
                <a:cs typeface="Times New Roman" panose="02020603050405020304" charset="0"/>
              </a:rPr>
              <a:t>MultinomialNB</a:t>
            </a:r>
            <a:r>
              <a:rPr lang="en-US" b="1" dirty="0">
                <a:latin typeface="Times New Roman" panose="02020603050405020304" charset="0"/>
                <a:cs typeface="Times New Roman" panose="02020603050405020304" charset="0"/>
              </a:rPr>
              <a:t> Classifier –</a:t>
            </a:r>
            <a:endParaRPr lang="en-US" b="1" dirty="0">
              <a:latin typeface="Times New Roman" panose="02020603050405020304" charset="0"/>
              <a:cs typeface="Times New Roman" panose="02020603050405020304" charset="0"/>
            </a:endParaRPr>
          </a:p>
          <a:p>
            <a:pPr>
              <a:lnSpc>
                <a:spcPct val="110000"/>
              </a:lnSpc>
            </a:pPr>
            <a:endParaRPr lang="en-US" b="1" dirty="0">
              <a:latin typeface="Times New Roman" panose="02020603050405020304" charset="0"/>
              <a:cs typeface="Times New Roman" panose="02020603050405020304" charset="0"/>
            </a:endParaRPr>
          </a:p>
          <a:p>
            <a:pPr>
              <a:lnSpc>
                <a:spcPct val="110000"/>
              </a:lnSpc>
            </a:pPr>
            <a:r>
              <a:rPr lang="en-US" dirty="0">
                <a:latin typeface="Times New Roman" panose="02020603050405020304" charset="0"/>
                <a:cs typeface="Times New Roman" panose="02020603050405020304" charset="0"/>
              </a:rPr>
              <a:t>The </a:t>
            </a:r>
            <a:r>
              <a:rPr lang="en-US" b="1" dirty="0">
                <a:latin typeface="Times New Roman" panose="02020603050405020304" charset="0"/>
                <a:cs typeface="Times New Roman" panose="02020603050405020304" charset="0"/>
              </a:rPr>
              <a:t>multinomial</a:t>
            </a:r>
            <a:r>
              <a:rPr lang="en-US" dirty="0">
                <a:latin typeface="Times New Roman" panose="02020603050405020304" charset="0"/>
                <a:cs typeface="Times New Roman" panose="02020603050405020304" charset="0"/>
              </a:rPr>
              <a:t> Naive Bayes classifier is suitable for classification with discrete features (e.g., word counts for text classification) . The multinomial distribution normally requires integer feature counts . However, in practice, fractional counts such as </a:t>
            </a:r>
            <a:r>
              <a:rPr lang="en-US" dirty="0" err="1">
                <a:latin typeface="Times New Roman" panose="02020603050405020304" charset="0"/>
                <a:cs typeface="Times New Roman" panose="02020603050405020304" charset="0"/>
              </a:rPr>
              <a:t>tf-idf</a:t>
            </a:r>
            <a:r>
              <a:rPr lang="en-US" dirty="0">
                <a:latin typeface="Times New Roman" panose="02020603050405020304" charset="0"/>
                <a:cs typeface="Times New Roman" panose="02020603050405020304" charset="0"/>
              </a:rPr>
              <a:t> may also work.</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charset="0"/>
                <a:cs typeface="Times New Roman" panose="02020603050405020304" charset="0"/>
              </a:rPr>
              <a:t>Best Algorithm</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81000" y="1600200"/>
            <a:ext cx="8229600" cy="1600200"/>
          </a:xfrm>
        </p:spPr>
        <p:txBody>
          <a:bodyPr>
            <a:normAutofit/>
          </a:bodyPr>
          <a:lstStyle/>
          <a:p>
            <a:r>
              <a:rPr lang="en-US" sz="2800" b="1" dirty="0">
                <a:latin typeface="Times New Roman" panose="02020603050405020304" charset="0"/>
                <a:cs typeface="Times New Roman" panose="02020603050405020304" charset="0"/>
              </a:rPr>
              <a:t>Linear SVC() – </a:t>
            </a:r>
            <a:endParaRPr lang="en-US" sz="2800" b="1"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It showed us the best results </a:t>
            </a:r>
            <a:r>
              <a:rPr lang="en-US" sz="2800" dirty="0" err="1">
                <a:latin typeface="Times New Roman" panose="02020603050405020304" charset="0"/>
                <a:cs typeface="Times New Roman" panose="02020603050405020304" charset="0"/>
              </a:rPr>
              <a:t>amoung</a:t>
            </a:r>
            <a:r>
              <a:rPr lang="en-US" sz="2800" dirty="0">
                <a:latin typeface="Times New Roman" panose="02020603050405020304" charset="0"/>
                <a:cs typeface="Times New Roman" panose="02020603050405020304" charset="0"/>
              </a:rPr>
              <a:t> the four algorithms used . </a:t>
            </a:r>
            <a:endParaRPr lang="en-IN" sz="2800" dirty="0">
              <a:latin typeface="Times New Roman" panose="02020603050405020304" charset="0"/>
              <a:cs typeface="Times New Roman" panose="0202060305040502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3657600"/>
            <a:ext cx="6400800" cy="242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600" b="1" dirty="0">
                <a:latin typeface="Times New Roman" panose="02020603050405020304" charset="0"/>
                <a:cs typeface="Times New Roman" panose="02020603050405020304" charset="0"/>
              </a:rPr>
              <a:t>Model Report</a:t>
            </a:r>
            <a:endParaRPr lang="en-IN" sz="36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524000"/>
            <a:ext cx="3962400" cy="2376170"/>
          </a:xfrm>
        </p:spPr>
        <p:txBody>
          <a:bodyPr>
            <a:normAutofit fontScale="80000"/>
          </a:bodyPr>
          <a:lstStyle/>
          <a:p>
            <a:pPr marL="0" indent="0">
              <a:buNone/>
            </a:pPr>
            <a:r>
              <a:rPr lang="en-US" sz="2285" b="1" dirty="0">
                <a:latin typeface="Times New Roman" panose="02020603050405020304" charset="0"/>
                <a:cs typeface="Times New Roman" panose="02020603050405020304" charset="0"/>
              </a:rPr>
              <a:t>Confusion Matrix -</a:t>
            </a:r>
            <a:endParaRPr lang="en-US" sz="2285" b="1" dirty="0">
              <a:latin typeface="Times New Roman" panose="02020603050405020304" charset="0"/>
              <a:cs typeface="Times New Roman" panose="02020603050405020304" charset="0"/>
            </a:endParaRPr>
          </a:p>
          <a:p>
            <a:r>
              <a:rPr lang="en-US" sz="2285" dirty="0">
                <a:latin typeface="Times New Roman" panose="02020603050405020304" charset="0"/>
                <a:cs typeface="Times New Roman" panose="02020603050405020304" charset="0"/>
              </a:rPr>
              <a:t>A confusion matrix is a table that is often used to describe the performance of a classification model (or “classifier”) on a set of test data for which the true values are known. It allows the visualization of the performance of an algorithm.</a:t>
            </a:r>
            <a:endParaRPr lang="en-IN" sz="2285" b="1" dirty="0">
              <a:latin typeface="Times New Roman" panose="02020603050405020304" charset="0"/>
              <a:cs typeface="Times New Roman" panose="02020603050405020304"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5400" y="1295181"/>
            <a:ext cx="3086100" cy="246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343400"/>
            <a:ext cx="434622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0" y="4114800"/>
            <a:ext cx="3837940" cy="2553335"/>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Classification Report –</a:t>
            </a:r>
            <a:endParaRPr lang="en-US" sz="20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dirty="0">
                <a:latin typeface="Times New Roman" panose="02020603050405020304" charset="0"/>
                <a:cs typeface="Times New Roman" panose="02020603050405020304" charset="0"/>
              </a:rPr>
              <a:t>It shows the score of precision , recall and support which can be used to classify how good our model is .</a:t>
            </a:r>
            <a:endParaRPr 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dirty="0">
                <a:latin typeface="Times New Roman" panose="02020603050405020304" charset="0"/>
                <a:cs typeface="Times New Roman" panose="02020603050405020304" charset="0"/>
              </a:rPr>
              <a:t>More the precision more good and accurate our model is .</a:t>
            </a:r>
            <a:endParaRPr lang="en-US" sz="2000" dirty="0">
              <a:latin typeface="Times New Roman" panose="02020603050405020304" charset="0"/>
              <a:cs typeface="Times New Roman" panose="02020603050405020304" charset="0"/>
            </a:endParaRPr>
          </a:p>
          <a:p>
            <a:endParaRPr lang="en-IN" sz="2000" b="1"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charset="0"/>
                <a:cs typeface="Times New Roman" panose="02020603050405020304" charset="0"/>
              </a:rPr>
              <a:t>API and UI DEVELOPMENT</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752600"/>
            <a:ext cx="8229600" cy="4267200"/>
          </a:xfrm>
        </p:spPr>
        <p:txBody>
          <a:bodyPr>
            <a:normAutofit/>
          </a:bodyPr>
          <a:lstStyle/>
          <a:p>
            <a:pPr>
              <a:buFont typeface="Wingdings" panose="05000000000000000000" pitchFamily="2" charset="2"/>
              <a:buChar char="Ø"/>
            </a:pPr>
            <a:r>
              <a:rPr lang="en-US" sz="2400" dirty="0">
                <a:latin typeface="Times New Roman" panose="02020603050405020304" charset="0"/>
                <a:cs typeface="Times New Roman" panose="02020603050405020304" charset="0"/>
              </a:rPr>
              <a:t>Flask </a:t>
            </a:r>
            <a:r>
              <a:rPr lang="en-US" sz="2400" dirty="0" err="1">
                <a:latin typeface="Times New Roman" panose="02020603050405020304" charset="0"/>
                <a:cs typeface="Times New Roman" panose="02020603050405020304" charset="0"/>
              </a:rPr>
              <a:t>api</a:t>
            </a:r>
            <a:r>
              <a:rPr lang="en-US" sz="2400" dirty="0">
                <a:latin typeface="Times New Roman" panose="02020603050405020304" charset="0"/>
                <a:cs typeface="Times New Roman" panose="02020603050405020304" charset="0"/>
              </a:rPr>
              <a:t> has been used for back end development of </a:t>
            </a:r>
            <a:r>
              <a:rPr lang="en-US" sz="2400" dirty="0" err="1">
                <a:latin typeface="Times New Roman" panose="02020603050405020304" charset="0"/>
                <a:cs typeface="Times New Roman" panose="02020603050405020304" charset="0"/>
              </a:rPr>
              <a:t>ui</a:t>
            </a:r>
            <a:r>
              <a:rPr lang="en-US" sz="2400" dirty="0">
                <a:latin typeface="Times New Roman" panose="02020603050405020304" charset="0"/>
                <a:cs typeface="Times New Roman" panose="02020603050405020304" charset="0"/>
              </a:rPr>
              <a:t> . A user friendly application is built where user can enter reviews/comments and get the Sentiment of his comments .</a:t>
            </a:r>
            <a:endParaRPr lang="en-US" sz="2400" dirty="0">
              <a:latin typeface="Times New Roman" panose="02020603050405020304" charset="0"/>
              <a:cs typeface="Times New Roman" panose="02020603050405020304" charset="0"/>
            </a:endParaRPr>
          </a:p>
          <a:p>
            <a:pPr>
              <a:buFont typeface="Wingdings" panose="05000000000000000000" pitchFamily="2" charset="2"/>
              <a:buChar char="Ø"/>
            </a:pPr>
            <a:r>
              <a:rPr lang="en-US" sz="2400" dirty="0">
                <a:latin typeface="Times New Roman" panose="02020603050405020304" charset="0"/>
                <a:cs typeface="Times New Roman" panose="02020603050405020304" charset="0"/>
              </a:rPr>
              <a:t>Html and CSS is used for front end development in UI .</a:t>
            </a:r>
            <a:endParaRPr lang="en-US" sz="2400" dirty="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chemeClr val="tx1">
                    <a:lumMod val="95000"/>
                    <a:lumOff val="5000"/>
                  </a:schemeClr>
                </a:solidFill>
                <a:latin typeface="Times New Roman" panose="02020603050405020304" charset="0"/>
                <a:cs typeface="Times New Roman" panose="02020603050405020304" charset="0"/>
              </a:rPr>
              <a:t>ABOUT</a:t>
            </a:r>
            <a:endParaRPr lang="en-US" b="1" dirty="0">
              <a:solidFill>
                <a:schemeClr val="tx1">
                  <a:lumMod val="95000"/>
                  <a:lumOff val="5000"/>
                </a:schemeClr>
              </a:soli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0" y="1676400"/>
            <a:ext cx="9144000" cy="4449763"/>
          </a:xfrm>
        </p:spPr>
        <p:txBody>
          <a:bodyPr>
            <a:normAutofit/>
          </a:bodyPr>
          <a:lstStyle/>
          <a:p>
            <a:pPr>
              <a:buFont typeface="Wingdings" panose="05000000000000000000" pitchFamily="2" charset="2"/>
              <a:buChar char="§"/>
            </a:pPr>
            <a:r>
              <a:rPr lang="en-US" sz="2160" dirty="0">
                <a:latin typeface="Times New Roman" panose="02020603050405020304" charset="0"/>
                <a:cs typeface="Times New Roman" panose="02020603050405020304" charset="0"/>
              </a:rPr>
              <a:t>This project is developed under IEEE project part of IEEE XPERT AI division .</a:t>
            </a: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r>
              <a:rPr lang="en-US" sz="2160" dirty="0">
                <a:latin typeface="Times New Roman" panose="02020603050405020304" charset="0"/>
                <a:cs typeface="Times New Roman" panose="02020603050405020304" charset="0"/>
              </a:rPr>
              <a:t>In this project we got the dataset based on drug reviews ,which contains </a:t>
            </a:r>
            <a:r>
              <a:rPr lang="en-US" sz="2160" dirty="0" err="1">
                <a:latin typeface="Times New Roman" panose="02020603050405020304" charset="0"/>
                <a:cs typeface="Times New Roman" panose="02020603050405020304" charset="0"/>
              </a:rPr>
              <a:t>drugname</a:t>
            </a:r>
            <a:r>
              <a:rPr lang="en-US" sz="2160" dirty="0">
                <a:latin typeface="Times New Roman" panose="02020603050405020304" charset="0"/>
                <a:cs typeface="Times New Roman" panose="02020603050405020304" charset="0"/>
              </a:rPr>
              <a:t> ,condition and reviews .</a:t>
            </a: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r>
              <a:rPr lang="en-US" sz="2160" dirty="0">
                <a:latin typeface="Times New Roman" panose="02020603050405020304" charset="0"/>
                <a:cs typeface="Times New Roman" panose="02020603050405020304" charset="0"/>
              </a:rPr>
              <a:t>The core of is to do EDA ,sentiment analysis with NLP ,and build a model with Machine learning algorithms.</a:t>
            </a: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r>
              <a:rPr lang="en-US" sz="2160" dirty="0">
                <a:latin typeface="Times New Roman" panose="02020603050405020304" charset="0"/>
                <a:cs typeface="Times New Roman" panose="02020603050405020304" charset="0"/>
              </a:rPr>
              <a:t>This model predicts the sentiment of review/comment given to drug .</a:t>
            </a: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endParaRPr lang="en-US" sz="2160" dirty="0">
              <a:latin typeface="Times New Roman" panose="02020603050405020304" charset="0"/>
              <a:cs typeface="Times New Roman" panose="02020603050405020304" charset="0"/>
            </a:endParaRPr>
          </a:p>
          <a:p>
            <a:pPr>
              <a:buFont typeface="Wingdings" panose="05000000000000000000" pitchFamily="2" charset="2"/>
              <a:buChar char="§"/>
            </a:pPr>
            <a:endParaRPr lang="en-US" sz="216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a:latin typeface="Times New Roman" panose="02020603050405020304" charset="0"/>
                <a:cs typeface="Times New Roman" panose="02020603050405020304" charset="0"/>
              </a:rPr>
              <a:t>UI Description</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524000"/>
            <a:ext cx="8229600" cy="4678363"/>
          </a:xfrm>
        </p:spPr>
        <p:txBody>
          <a:bodyPr>
            <a:noAutofit/>
          </a:bodyPr>
          <a:lstStyle/>
          <a:p>
            <a:pPr marL="0" indent="0">
              <a:buNone/>
            </a:pPr>
            <a:r>
              <a:rPr lang="en-US" sz="2400" b="1" dirty="0">
                <a:latin typeface="Times New Roman" panose="02020603050405020304" charset="0"/>
                <a:cs typeface="Times New Roman" panose="02020603050405020304" charset="0"/>
              </a:rPr>
              <a:t>We added About section where you can find description of the application .</a:t>
            </a:r>
            <a:endParaRPr lang="en-US" sz="2400" b="1" dirty="0">
              <a:latin typeface="Times New Roman" panose="02020603050405020304" charset="0"/>
              <a:cs typeface="Times New Roman" panose="02020603050405020304" charset="0"/>
            </a:endParaRPr>
          </a:p>
          <a:p>
            <a:pPr marL="0" indent="0">
              <a:buNone/>
            </a:pPr>
            <a:r>
              <a:rPr lang="en-US" sz="2400" b="1" dirty="0">
                <a:solidFill>
                  <a:schemeClr val="tx2">
                    <a:lumMod val="75000"/>
                  </a:schemeClr>
                </a:solidFill>
                <a:latin typeface="Times New Roman" panose="02020603050405020304" charset="0"/>
                <a:cs typeface="Times New Roman" panose="02020603050405020304" charset="0"/>
              </a:rPr>
              <a:t>Functionalities -&gt;</a:t>
            </a:r>
            <a:endParaRPr lang="en-US" sz="2400" b="1" dirty="0">
              <a:solidFill>
                <a:schemeClr val="tx2">
                  <a:lumMod val="75000"/>
                </a:schemeClr>
              </a:solidFill>
              <a:latin typeface="Times New Roman" panose="02020603050405020304" charset="0"/>
              <a:cs typeface="Times New Roman" panose="02020603050405020304" charset="0"/>
            </a:endParaRPr>
          </a:p>
          <a:p>
            <a:pPr>
              <a:buFont typeface="Wingdings" panose="05000000000000000000" pitchFamily="2" charset="2"/>
              <a:buChar char="Ø"/>
            </a:pPr>
            <a:r>
              <a:rPr lang="en-US" sz="2400" dirty="0">
                <a:latin typeface="Times New Roman" panose="02020603050405020304" charset="0"/>
                <a:cs typeface="Times New Roman" panose="02020603050405020304" charset="0"/>
              </a:rPr>
              <a:t>You can write your comment or review in the text box and predict it to get the Sentiment of the comment .</a:t>
            </a:r>
            <a:endParaRPr lang="en-US" sz="2400" dirty="0">
              <a:latin typeface="Times New Roman" panose="02020603050405020304" charset="0"/>
              <a:cs typeface="Times New Roman" panose="02020603050405020304" charset="0"/>
            </a:endParaRPr>
          </a:p>
          <a:p>
            <a:pPr>
              <a:buFont typeface="Wingdings" panose="05000000000000000000" pitchFamily="2" charset="2"/>
              <a:buChar char="Ø"/>
            </a:pPr>
            <a:r>
              <a:rPr lang="en-US" sz="2400" dirty="0">
                <a:latin typeface="Times New Roman" panose="02020603050405020304" charset="0"/>
                <a:cs typeface="Times New Roman" panose="02020603050405020304" charset="0"/>
              </a:rPr>
              <a:t>You can upload </a:t>
            </a:r>
            <a:r>
              <a:rPr lang="en-US" sz="2400" dirty="0" err="1">
                <a:latin typeface="Times New Roman" panose="02020603050405020304" charset="0"/>
                <a:cs typeface="Times New Roman" panose="02020603050405020304" charset="0"/>
              </a:rPr>
              <a:t>csv</a:t>
            </a:r>
            <a:r>
              <a:rPr lang="en-US" sz="2400" dirty="0">
                <a:latin typeface="Times New Roman" panose="02020603050405020304" charset="0"/>
                <a:cs typeface="Times New Roman" panose="02020603050405020304" charset="0"/>
              </a:rPr>
              <a:t> / excel file for bulk  predictions .</a:t>
            </a:r>
            <a:endParaRPr lang="en-US" sz="2400" dirty="0">
              <a:latin typeface="Times New Roman" panose="02020603050405020304" charset="0"/>
              <a:cs typeface="Times New Roman" panose="02020603050405020304" charset="0"/>
            </a:endParaRPr>
          </a:p>
          <a:p>
            <a:pPr>
              <a:buFont typeface="Wingdings" panose="05000000000000000000" pitchFamily="2" charset="2"/>
              <a:buChar char="Ø"/>
            </a:pPr>
            <a:r>
              <a:rPr lang="en-US" sz="2400" dirty="0">
                <a:latin typeface="Times New Roman" panose="02020603050405020304" charset="0"/>
                <a:cs typeface="Times New Roman" panose="02020603050405020304" charset="0"/>
              </a:rPr>
              <a:t>You can also download sample file for your reference.</a:t>
            </a:r>
            <a:endParaRPr lang="en-US" sz="2400" dirty="0">
              <a:latin typeface="Times New Roman" panose="02020603050405020304" charset="0"/>
              <a:cs typeface="Times New Roman" panose="02020603050405020304" charset="0"/>
            </a:endParaRPr>
          </a:p>
          <a:p>
            <a:pPr>
              <a:buFont typeface="Wingdings" panose="05000000000000000000" pitchFamily="2" charset="2"/>
              <a:buChar char="Ø"/>
            </a:pPr>
            <a:r>
              <a:rPr lang="en-US" sz="2400" dirty="0">
                <a:latin typeface="Times New Roman" panose="02020603050405020304" charset="0"/>
                <a:cs typeface="Times New Roman" panose="02020603050405020304" charset="0"/>
              </a:rPr>
              <a:t>You can retrain the model with your dataset </a:t>
            </a:r>
            <a:r>
              <a:rPr lang="en-US" sz="2400" dirty="0" err="1">
                <a:latin typeface="Times New Roman" panose="02020603050405020304" charset="0"/>
                <a:cs typeface="Times New Roman" panose="02020603050405020304" charset="0"/>
              </a:rPr>
              <a:t>aswell</a:t>
            </a:r>
            <a:r>
              <a:rPr 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a:p>
            <a:pPr>
              <a:buFont typeface="Wingdings" panose="05000000000000000000" pitchFamily="2" charset="2"/>
              <a:buChar char="Ø"/>
            </a:pPr>
            <a:endParaRPr lang="en-IN" sz="2400" dirty="0">
              <a:latin typeface="Times New Roman" panose="02020603050405020304" charset="0"/>
              <a:cs typeface="Times New Roman" panose="02020603050405020304"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5181600"/>
            <a:ext cx="3836035" cy="12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5144770"/>
            <a:ext cx="3771265" cy="130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latin typeface="Times New Roman" panose="02020603050405020304" charset="0"/>
                <a:cs typeface="Times New Roman" panose="02020603050405020304" charset="0"/>
              </a:rPr>
              <a:t>Monitoring And Logging</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28600" y="1676400"/>
            <a:ext cx="3505200" cy="2285999"/>
          </a:xfrm>
        </p:spPr>
        <p:txBody>
          <a:bodyPr>
            <a:normAutofit fontScale="70000" lnSpcReduction="20000"/>
          </a:bodyPr>
          <a:lstStyle/>
          <a:p>
            <a:r>
              <a:rPr lang="en-US" sz="2900" b="1" dirty="0">
                <a:latin typeface="Times New Roman" panose="02020603050405020304" charset="0"/>
                <a:cs typeface="Times New Roman" panose="02020603050405020304" charset="0"/>
              </a:rPr>
              <a:t>Monitoring –</a:t>
            </a:r>
            <a:endParaRPr lang="en-US" sz="2900" b="1" dirty="0">
              <a:latin typeface="Times New Roman" panose="02020603050405020304" charset="0"/>
              <a:cs typeface="Times New Roman" panose="02020603050405020304" charset="0"/>
            </a:endParaRPr>
          </a:p>
          <a:p>
            <a:r>
              <a:rPr lang="en-US" sz="2300" dirty="0"/>
              <a:t>The monitoring of machine learning models refers to the ways we track and understand our model performance in production from both a data science and operational perspective.</a:t>
            </a:r>
            <a:endParaRPr lang="en-US" sz="2300" dirty="0"/>
          </a:p>
          <a:p>
            <a:r>
              <a:rPr lang="en-US" sz="2300" dirty="0"/>
              <a:t>Flask has its own monitoring package which can be used for this purpose .</a:t>
            </a:r>
            <a:endParaRPr lang="en-US" sz="2300" dirty="0"/>
          </a:p>
          <a:p>
            <a:endParaRPr lang="en-IN" sz="2400" b="1" dirty="0"/>
          </a:p>
        </p:txBody>
      </p:sp>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3400" y="1524001"/>
            <a:ext cx="4541704" cy="260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67" y="4343400"/>
            <a:ext cx="380933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43443" y="4572000"/>
            <a:ext cx="3352800" cy="21228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charset="0"/>
                <a:cs typeface="Times New Roman" panose="02020603050405020304" charset="0"/>
              </a:rPr>
              <a:t>Logging –</a:t>
            </a:r>
            <a:endParaRPr lang="en-US" sz="20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1600" dirty="0"/>
              <a:t>Messages about your Flask application are logged with </a:t>
            </a:r>
            <a:r>
              <a:rPr lang="en-US" sz="1600" dirty="0" err="1"/>
              <a:t>app.logger</a:t>
            </a:r>
            <a:r>
              <a:rPr lang="en-US" sz="1600" dirty="0"/>
              <a:t> , which takes the same name as app.name . </a:t>
            </a:r>
            <a:endParaRPr lang="en-US" sz="1600" dirty="0"/>
          </a:p>
          <a:p>
            <a:pPr marL="342900" indent="-342900">
              <a:buFont typeface="Arial" panose="020B0604020202020204" pitchFamily="34" charset="0"/>
              <a:buChar char="•"/>
            </a:pPr>
            <a:r>
              <a:rPr lang="en-US" sz="1600" dirty="0"/>
              <a:t>Application logging involves recording information about your application’s runtime behavior . </a:t>
            </a:r>
            <a:endParaRPr lang="en-IN" sz="1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charset="0"/>
                <a:cs typeface="Times New Roman" panose="02020603050405020304" charset="0"/>
              </a:rPr>
              <a:t>Dockerisation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429000" y="1828800"/>
            <a:ext cx="5257800" cy="4297363"/>
          </a:xfrm>
        </p:spPr>
        <p:txBody>
          <a:bodyPr>
            <a:normAutofit/>
          </a:bodyPr>
          <a:lstStyle/>
          <a:p>
            <a:r>
              <a:rPr lang="en-US" sz="2800" b="1" dirty="0" err="1">
                <a:latin typeface="Times New Roman" panose="02020603050405020304" charset="0"/>
                <a:cs typeface="Times New Roman" panose="02020603050405020304" charset="0"/>
              </a:rPr>
              <a:t>Docker</a:t>
            </a:r>
            <a:r>
              <a:rPr lang="en-US" sz="2800" dirty="0">
                <a:latin typeface="Times New Roman" panose="02020603050405020304" charset="0"/>
                <a:cs typeface="Times New Roman" panose="02020603050405020304" charset="0"/>
              </a:rPr>
              <a:t> is a tool designed to make it easier to create, deploy, and run applications by using containers. Containers allow a developer to package up an application with all of the parts it needs, such as libraries and other dependencies, and deploy it as one package.</a:t>
            </a:r>
            <a:endParaRPr lang="en-IN" sz="28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438400"/>
            <a:ext cx="2667001" cy="22718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209800"/>
            <a:ext cx="5753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latin typeface="Times New Roman" panose="02020603050405020304" charset="0"/>
                <a:cs typeface="Times New Roman" panose="02020603050405020304" charset="0"/>
              </a:rPr>
              <a:t>DRUG REVIEW DATASET</a:t>
            </a:r>
            <a:endParaRPr lang="en-US" sz="3200" b="1" dirty="0">
              <a:latin typeface="Times New Roman" panose="02020603050405020304" charset="0"/>
              <a:cs typeface="Times New Roman" panose="02020603050405020304" charset="0"/>
            </a:endParaRPr>
          </a:p>
        </p:txBody>
      </p:sp>
      <p:pic>
        <p:nvPicPr>
          <p:cNvPr id="1026" name="Picture 2"/>
          <p:cNvPicPr>
            <a:picLocks noGrp="1" noChangeAspect="1" noChangeArrowheads="1"/>
          </p:cNvPicPr>
          <p:nvPr>
            <p:ph idx="1"/>
          </p:nvPr>
        </p:nvPicPr>
        <p:blipFill>
          <a:blip r:embed="rId1" cstate="print"/>
          <a:srcRect/>
          <a:stretch>
            <a:fillRect/>
          </a:stretch>
        </p:blipFill>
        <p:spPr bwMode="auto">
          <a:xfrm>
            <a:off x="381000" y="1905000"/>
            <a:ext cx="8382000" cy="3429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latin typeface="Times New Roman" panose="02020603050405020304" charset="0"/>
                <a:cs typeface="Times New Roman" panose="02020603050405020304" charset="0"/>
              </a:rPr>
              <a:t>PROBLEM STATEMENT</a:t>
            </a:r>
            <a:endParaRPr lang="en-IN" sz="3200"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457200" y="1600200"/>
            <a:ext cx="8229600" cy="1981199"/>
          </a:xfrm>
        </p:spPr>
        <p:txBody>
          <a:bodyPr>
            <a:normAutofit/>
          </a:bodyPr>
          <a:lstStyle/>
          <a:p>
            <a:r>
              <a:rPr lang="en-US" sz="2400" b="1" dirty="0">
                <a:latin typeface="Times New Roman" panose="02020603050405020304" charset="0"/>
                <a:cs typeface="Times New Roman" panose="02020603050405020304" charset="0"/>
              </a:rPr>
              <a:t>Drug Review Sentiment –</a:t>
            </a:r>
            <a:endParaRPr lang="en-US" sz="2400" b="1"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Our goal is to predict the Sentiment of reviews/comments which is given to a specific drug .</a:t>
            </a:r>
            <a:endParaRPr lang="en-IN" sz="2400" dirty="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3276600"/>
            <a:ext cx="6629400" cy="29603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solidFill>
                  <a:schemeClr val="accent1">
                    <a:lumMod val="50000"/>
                  </a:schemeClr>
                </a:solidFill>
                <a:latin typeface="Times New Roman" panose="02020603050405020304" charset="0"/>
                <a:cs typeface="Times New Roman" panose="02020603050405020304" charset="0"/>
              </a:rPr>
              <a:t>Objectives</a:t>
            </a:r>
            <a:endParaRPr lang="en-IN" b="1" dirty="0">
              <a:solidFill>
                <a:schemeClr val="accent1">
                  <a:lumMod val="5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981200"/>
            <a:ext cx="8229600" cy="3429000"/>
          </a:xfrm>
        </p:spPr>
        <p:txBody>
          <a:bodyPr>
            <a:normAutofit/>
          </a:bodyPr>
          <a:lstStyle/>
          <a:p>
            <a:r>
              <a:rPr lang="en-IN" sz="2355" b="1" dirty="0" err="1">
                <a:latin typeface="Times New Roman" panose="02020603050405020304" charset="0"/>
                <a:cs typeface="Times New Roman" panose="02020603050405020304" charset="0"/>
              </a:rPr>
              <a:t>Analyze</a:t>
            </a:r>
            <a:r>
              <a:rPr lang="en-IN" sz="2355" b="1" dirty="0">
                <a:latin typeface="Times New Roman" panose="02020603050405020304" charset="0"/>
                <a:cs typeface="Times New Roman" panose="02020603050405020304" charset="0"/>
              </a:rPr>
              <a:t> Data </a:t>
            </a:r>
            <a:r>
              <a:rPr lang="en-IN" sz="2355" dirty="0">
                <a:latin typeface="Times New Roman" panose="02020603050405020304" charset="0"/>
                <a:cs typeface="Times New Roman" panose="02020603050405020304" charset="0"/>
              </a:rPr>
              <a:t>–  </a:t>
            </a:r>
            <a:endParaRPr lang="en-IN" sz="2355" dirty="0">
              <a:latin typeface="Times New Roman" panose="02020603050405020304" charset="0"/>
              <a:cs typeface="Times New Roman" panose="02020603050405020304" charset="0"/>
            </a:endParaRPr>
          </a:p>
          <a:p>
            <a:r>
              <a:rPr lang="en-US" sz="2355" dirty="0">
                <a:latin typeface="Times New Roman" panose="02020603050405020304" charset="0"/>
                <a:cs typeface="Times New Roman" panose="02020603050405020304" charset="0"/>
              </a:rPr>
              <a:t>Data is extracted and filtered before analysis .</a:t>
            </a:r>
            <a:endParaRPr lang="en-IN" sz="2355" dirty="0">
              <a:latin typeface="Times New Roman" panose="02020603050405020304" charset="0"/>
              <a:cs typeface="Times New Roman" panose="02020603050405020304" charset="0"/>
            </a:endParaRPr>
          </a:p>
          <a:p>
            <a:r>
              <a:rPr lang="en-US" sz="2355" dirty="0">
                <a:latin typeface="Times New Roman" panose="02020603050405020304" charset="0"/>
                <a:cs typeface="Times New Roman" panose="02020603050405020304" charset="0"/>
              </a:rPr>
              <a:t>Each sentence and opinion is examined for subjectivity.</a:t>
            </a:r>
            <a:endParaRPr lang="en-IN" sz="2355" dirty="0">
              <a:latin typeface="Times New Roman" panose="02020603050405020304" charset="0"/>
              <a:cs typeface="Times New Roman" panose="02020603050405020304" charset="0"/>
            </a:endParaRPr>
          </a:p>
          <a:p>
            <a:r>
              <a:rPr lang="en-IN" sz="2355" b="1" dirty="0">
                <a:latin typeface="Times New Roman" panose="02020603050405020304" charset="0"/>
                <a:cs typeface="Times New Roman" panose="02020603050405020304" charset="0"/>
              </a:rPr>
              <a:t>Indexing (Sentiment Classification)</a:t>
            </a:r>
            <a:r>
              <a:rPr lang="en-IN" sz="2355" dirty="0">
                <a:latin typeface="Times New Roman" panose="02020603050405020304" charset="0"/>
                <a:cs typeface="Times New Roman" panose="02020603050405020304" charset="0"/>
              </a:rPr>
              <a:t> - </a:t>
            </a:r>
            <a:r>
              <a:rPr lang="en-US" sz="2355" dirty="0">
                <a:latin typeface="Times New Roman" panose="02020603050405020304" charset="0"/>
                <a:cs typeface="Times New Roman" panose="02020603050405020304" charset="0"/>
              </a:rPr>
              <a:t>Each subjective sentence is classified into positive, negative or neutral .</a:t>
            </a:r>
            <a:endParaRPr lang="en-IN" sz="2355" dirty="0">
              <a:latin typeface="Times New Roman" panose="02020603050405020304" charset="0"/>
              <a:cs typeface="Times New Roman" panose="02020603050405020304" charset="0"/>
            </a:endParaRPr>
          </a:p>
          <a:p>
            <a:r>
              <a:rPr lang="en-IN" sz="2355" b="1" dirty="0">
                <a:latin typeface="Times New Roman" panose="02020603050405020304" charset="0"/>
                <a:cs typeface="Times New Roman" panose="02020603050405020304" charset="0"/>
              </a:rPr>
              <a:t>Delivery (Presentation of Output) </a:t>
            </a:r>
            <a:r>
              <a:rPr lang="en-IN" sz="2355" dirty="0">
                <a:latin typeface="Times New Roman" panose="02020603050405020304" charset="0"/>
                <a:cs typeface="Times New Roman" panose="02020603050405020304" charset="0"/>
              </a:rPr>
              <a:t>– </a:t>
            </a:r>
            <a:r>
              <a:rPr lang="en-US" sz="2355" dirty="0">
                <a:latin typeface="Times New Roman" panose="02020603050405020304" charset="0"/>
                <a:cs typeface="Times New Roman" panose="02020603050405020304" charset="0"/>
              </a:rPr>
              <a:t>Displays the sentiment of reviews .</a:t>
            </a:r>
            <a:endParaRPr lang="en-IN" sz="2355"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charset="0"/>
                <a:cs typeface="Times New Roman" panose="02020603050405020304" charset="0"/>
              </a:rPr>
              <a:t>INTRODUCTION</a:t>
            </a:r>
            <a:endParaRPr lang="en-IN" sz="3200"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57200" y="1600200"/>
            <a:ext cx="4399915" cy="4526280"/>
          </a:xfrm>
        </p:spPr>
        <p:txBody>
          <a:bodyPr>
            <a:normAutofit fontScale="92500"/>
          </a:bodyPr>
          <a:lstStyle/>
          <a:p>
            <a:r>
              <a:rPr lang="en-US" sz="2400" dirty="0">
                <a:latin typeface="Times New Roman" panose="02020603050405020304" charset="0"/>
                <a:cs typeface="Times New Roman" panose="02020603050405020304" charset="0"/>
              </a:rPr>
              <a:t>The practice of applying Natural Language Processing and Text Analysis techniques to identify and extract subjective information from a piece of text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It determines if an expression is positive, negative, or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neutral .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It is an emerging field that attempts to analyze and measure human reviews and convert it into hard facts .</a:t>
            </a:r>
            <a:endParaRPr lang="en-IN" sz="2400"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181600" y="1676400"/>
            <a:ext cx="2815590" cy="274685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4000" b="1" dirty="0">
                <a:latin typeface="Times New Roman" panose="02020603050405020304" charset="0"/>
                <a:cs typeface="Times New Roman" panose="02020603050405020304" charset="0"/>
              </a:rPr>
              <a:t>Dealing with Null Values</a:t>
            </a:r>
            <a:endParaRPr lang="en-IN" sz="4000" b="1"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334000" y="2286000"/>
            <a:ext cx="2971800" cy="3018003"/>
          </a:xfrm>
        </p:spPr>
      </p:pic>
      <p:sp>
        <p:nvSpPr>
          <p:cNvPr id="6" name="TextBox 5"/>
          <p:cNvSpPr txBox="1"/>
          <p:nvPr/>
        </p:nvSpPr>
        <p:spPr>
          <a:xfrm>
            <a:off x="914400" y="2286000"/>
            <a:ext cx="3429000" cy="304609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charset="0"/>
                <a:cs typeface="Times New Roman" panose="02020603050405020304" charset="0"/>
              </a:rPr>
              <a:t>Replacing null values with Other category if present in condition column ( because of less % of null values )</a:t>
            </a:r>
            <a:endParaRPr lang="en-IN"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dirty="0">
                <a:latin typeface="Times New Roman" panose="02020603050405020304" charset="0"/>
                <a:cs typeface="Times New Roman" panose="02020603050405020304" charset="0"/>
              </a:rPr>
              <a:t>Removing rows having Null values in them completely . </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latin typeface="Times New Roman" panose="02020603050405020304" charset="0"/>
                <a:cs typeface="Times New Roman" panose="02020603050405020304" charset="0"/>
              </a:rPr>
              <a:t>DATA ANALYSIS</a:t>
            </a:r>
            <a:endParaRPr lang="en-US" sz="3200" b="1"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0" y="1600200"/>
            <a:ext cx="8839200" cy="4525963"/>
          </a:xfrm>
        </p:spPr>
        <p:txBody>
          <a:bodyPr/>
          <a:lstStyle/>
          <a:p>
            <a:r>
              <a:rPr lang="en-US" sz="2800" dirty="0">
                <a:latin typeface="Times New Roman" panose="02020603050405020304" charset="0"/>
                <a:cs typeface="Times New Roman" panose="02020603050405020304" charset="0"/>
              </a:rPr>
              <a:t>If we take a look at data set combined train and test it contains 215063 rows with various drugs ,conditions and reviews . We did various methods to analyze the data and plotted the graphs using ‘</a:t>
            </a:r>
            <a:r>
              <a:rPr lang="en-US" sz="2800" dirty="0" err="1">
                <a:latin typeface="Times New Roman" panose="02020603050405020304" charset="0"/>
                <a:cs typeface="Times New Roman" panose="02020603050405020304" charset="0"/>
              </a:rPr>
              <a:t>Matplotlib</a:t>
            </a:r>
            <a:r>
              <a:rPr lang="en-US" sz="2800" dirty="0">
                <a:latin typeface="Times New Roman" panose="02020603050405020304" charset="0"/>
                <a:cs typeface="Times New Roman" panose="02020603050405020304" charset="0"/>
              </a:rPr>
              <a:t>’ and ‘</a:t>
            </a:r>
            <a:r>
              <a:rPr lang="en-US" sz="2800" dirty="0" err="1">
                <a:latin typeface="Times New Roman" panose="02020603050405020304" charset="0"/>
                <a:cs typeface="Times New Roman" panose="02020603050405020304" charset="0"/>
              </a:rPr>
              <a:t>seaborn</a:t>
            </a:r>
            <a:r>
              <a:rPr lang="en-US" sz="2800" dirty="0">
                <a:latin typeface="Times New Roman" panose="02020603050405020304" charset="0"/>
                <a:cs typeface="Times New Roman" panose="02020603050405020304" charset="0"/>
              </a:rPr>
              <a:t>’ .</a:t>
            </a:r>
            <a:endParaRPr lang="en-US" sz="2800"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charset="0"/>
                <a:cs typeface="Times New Roman" panose="02020603050405020304" charset="0"/>
              </a:rPr>
              <a:t>Exploratory Data Analysis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6200" y="1676400"/>
            <a:ext cx="9144000" cy="4449763"/>
          </a:xfrm>
        </p:spPr>
        <p:txBody>
          <a:bodyPr>
            <a:normAutofit/>
          </a:bodyPr>
          <a:lstStyle/>
          <a:p>
            <a:r>
              <a:rPr lang="en-US" sz="2400" dirty="0">
                <a:latin typeface="Times New Roman" panose="02020603050405020304" charset="0"/>
                <a:cs typeface="Times New Roman" panose="02020603050405020304" charset="0"/>
              </a:rPr>
              <a:t>We will be doing EDA to various rows and columns like drugs , condition and reviews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EDA is the core process of any data analysis , in which we should summarize the individual characteristics of data such as patterns , trends , outliers , statistics and visualization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After loading the data we came to know that its has (1float ,2int ,4object) and no column has none or missing values .</a:t>
            </a:r>
            <a:endParaRPr lang="en-US" sz="24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6510</Words>
  <Application>WPS Presentation</Application>
  <PresentationFormat>On-screen Show (4:3)</PresentationFormat>
  <Paragraphs>163</Paragraphs>
  <Slides>23</Slides>
  <Notes>1</Notes>
  <HiddenSlides>0</HiddenSlides>
  <MMClips>0</MMClips>
  <ScaleCrop>false</ScaleCrop>
  <HeadingPairs>
    <vt:vector size="6" baseType="variant">
      <vt:variant>
        <vt:lpstr>已用的字体</vt:lpstr>
      </vt:variant>
      <vt:variant>
        <vt:i4>9</vt:i4>
      </vt:variant>
      <vt:variant>
        <vt:lpstr>主题</vt:lpstr>
      </vt:variant>
      <vt:variant>
        <vt:i4>9</vt:i4>
      </vt:variant>
      <vt:variant>
        <vt:lpstr>幻灯片标题</vt:lpstr>
      </vt:variant>
      <vt:variant>
        <vt:i4>23</vt:i4>
      </vt:variant>
    </vt:vector>
  </HeadingPairs>
  <TitlesOfParts>
    <vt:vector size="41" baseType="lpstr">
      <vt:lpstr>Arial</vt:lpstr>
      <vt:lpstr>SimSun</vt:lpstr>
      <vt:lpstr>Wingdings</vt:lpstr>
      <vt:lpstr>Arial Black</vt:lpstr>
      <vt:lpstr>Times New Roman</vt:lpstr>
      <vt:lpstr>Calibri</vt:lpstr>
      <vt:lpstr>Microsoft YaHei</vt:lpstr>
      <vt:lpstr>Arial Unicode MS</vt:lpstr>
      <vt:lpstr>Malgun Gothic</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Rajeev Institute of Technology</vt:lpstr>
      <vt:lpstr>ABOUT</vt:lpstr>
      <vt:lpstr>DRUG REVIEW DATASET</vt:lpstr>
      <vt:lpstr>PROBLEM STATEMENT</vt:lpstr>
      <vt:lpstr>Objectives</vt:lpstr>
      <vt:lpstr>INTRODUCTION</vt:lpstr>
      <vt:lpstr>Dealing with Null Values</vt:lpstr>
      <vt:lpstr>DATA ANALYSIS</vt:lpstr>
      <vt:lpstr>Exploratory Data Analysis</vt:lpstr>
      <vt:lpstr>Graphs</vt:lpstr>
      <vt:lpstr>Graphs</vt:lpstr>
      <vt:lpstr>PowerPoint 演示文稿</vt:lpstr>
      <vt:lpstr>NLP Part</vt:lpstr>
      <vt:lpstr>Modeling ..</vt:lpstr>
      <vt:lpstr>Algorithms used .. </vt:lpstr>
      <vt:lpstr>Algorithms used .. </vt:lpstr>
      <vt:lpstr>Best Algorithm</vt:lpstr>
      <vt:lpstr>Model Report</vt:lpstr>
      <vt:lpstr>API and UI DEVELOPMENT</vt:lpstr>
      <vt:lpstr>UI Description</vt:lpstr>
      <vt:lpstr>Monitoring And Logging</vt:lpstr>
      <vt:lpstr>Dockerisation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91866</cp:lastModifiedBy>
  <cp:revision>94</cp:revision>
  <dcterms:created xsi:type="dcterms:W3CDTF">2020-08-18T15:05:00Z</dcterms:created>
  <dcterms:modified xsi:type="dcterms:W3CDTF">2023-05-24T16:12:18Z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DD615D110F1146CEB34AFCC2AEF54772</vt:lpwstr>
  </property>
  <property fmtid="{D5CDD505-2E9C-101B-9397-08002B2CF9AE}" pid="3" name="KSOProductBuildVer">
    <vt:lpwstr>1033-11.2.0.11537</vt:lpwstr>
  </property>
</Properties>
</file>