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321" y="347134"/>
            <a:ext cx="7766936" cy="1646302"/>
          </a:xfrm>
        </p:spPr>
        <p:txBody>
          <a:bodyPr/>
          <a:lstStyle/>
          <a:p>
            <a:r>
              <a:rPr lang="en-US" sz="4800" dirty="0" smtClean="0">
                <a:latin typeface="Algerian" panose="04020705040A02060702" pitchFamily="82" charset="0"/>
              </a:rPr>
              <a:t>100 days of coding challenge</a:t>
            </a:r>
            <a:endParaRPr lang="en-IN" sz="4800" dirty="0">
              <a:latin typeface="Algerian" panose="04020705040A02060702" pitchFamily="82" charset="0"/>
            </a:endParaRPr>
          </a:p>
        </p:txBody>
      </p:sp>
      <p:sp>
        <p:nvSpPr>
          <p:cNvPr id="3" name="Subtitle 2"/>
          <p:cNvSpPr>
            <a:spLocks noGrp="1"/>
          </p:cNvSpPr>
          <p:nvPr>
            <p:ph type="subTitle" idx="1"/>
          </p:nvPr>
        </p:nvSpPr>
        <p:spPr>
          <a:xfrm>
            <a:off x="1348806" y="2134110"/>
            <a:ext cx="7766936" cy="1096899"/>
          </a:xfrm>
          <a:solidFill>
            <a:schemeClr val="accent1">
              <a:lumMod val="60000"/>
              <a:lumOff val="40000"/>
            </a:schemeClr>
          </a:solidFill>
        </p:spPr>
        <p:txBody>
          <a:bodyPr>
            <a:normAutofit/>
          </a:bodyPr>
          <a:lstStyle/>
          <a:p>
            <a:pPr algn="ctr"/>
            <a:r>
              <a:rPr lang="en-US" sz="3200" i="1" dirty="0" smtClean="0">
                <a:latin typeface="Berlin Sans FB Demi" panose="020E0802020502020306" pitchFamily="34" charset="0"/>
              </a:rPr>
              <a:t>DAY 1</a:t>
            </a:r>
          </a:p>
          <a:p>
            <a:endParaRPr lang="en-US" sz="3200" dirty="0"/>
          </a:p>
          <a:p>
            <a:endParaRPr lang="en-IN" sz="3200" dirty="0"/>
          </a:p>
        </p:txBody>
      </p:sp>
      <p:sp>
        <p:nvSpPr>
          <p:cNvPr id="4" name="Rectangle 3"/>
          <p:cNvSpPr/>
          <p:nvPr/>
        </p:nvSpPr>
        <p:spPr>
          <a:xfrm>
            <a:off x="5817070" y="5947927"/>
            <a:ext cx="2193229" cy="584775"/>
          </a:xfrm>
          <a:prstGeom prst="rect">
            <a:avLst/>
          </a:prstGeom>
          <a:noFill/>
        </p:spPr>
        <p:txBody>
          <a:bodyPr wrap="none" lIns="91440" tIns="45720" rIns="91440" bIns="45720">
            <a:spAutoFit/>
          </a:bodyPr>
          <a:lstStyle/>
          <a:p>
            <a:pPr algn="ctr"/>
            <a:r>
              <a:rPr lang="en-US" sz="1600" dirty="0" smtClean="0">
                <a:ln w="0"/>
                <a:solidFill>
                  <a:schemeClr val="accent1"/>
                </a:solidFill>
                <a:effectLst>
                  <a:outerShdw blurRad="38100" dist="25400" dir="5400000" algn="ctr" rotWithShape="0">
                    <a:srgbClr val="6E747A">
                      <a:alpha val="43000"/>
                    </a:srgbClr>
                  </a:outerShdw>
                </a:effectLst>
              </a:rPr>
              <a:t>NAME-MEGHNA MITRA</a:t>
            </a:r>
          </a:p>
          <a:p>
            <a:pPr algn="ctr"/>
            <a:r>
              <a:rPr lang="en-US" sz="1600" b="0" cap="none" spc="0" dirty="0" smtClean="0">
                <a:ln w="0"/>
                <a:solidFill>
                  <a:schemeClr val="accent1"/>
                </a:solidFill>
                <a:effectLst>
                  <a:outerShdw blurRad="38100" dist="25400" dir="5400000" algn="ctr" rotWithShape="0">
                    <a:srgbClr val="6E747A">
                      <a:alpha val="43000"/>
                    </a:srgbClr>
                  </a:outerShdw>
                </a:effectLst>
              </a:rPr>
              <a:t>REG.NO.-22MCA10043</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951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428113" y="2166830"/>
            <a:ext cx="892953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sz="1800" b="0" i="0" u="none" strike="noStrike" cap="none" normalizeH="0" baseline="0" dirty="0" smtClean="0">
                <a:ln>
                  <a:noFill/>
                </a:ln>
                <a:solidFill>
                  <a:srgbClr val="262626"/>
                </a:solidFill>
                <a:effectLst/>
                <a:latin typeface="Algerian" panose="04020705040A02060702" pitchFamily="82" charset="0"/>
              </a:rPr>
              <a:t>Given an array of integers </a:t>
            </a:r>
            <a:r>
              <a:rPr kumimoji="0" lang="en-US" sz="1800" b="0" i="0" u="none" strike="noStrike" cap="none" normalizeH="0" baseline="0" dirty="0" err="1" smtClean="0">
                <a:ln>
                  <a:noFill/>
                </a:ln>
                <a:solidFill>
                  <a:schemeClr val="tx1"/>
                </a:solidFill>
                <a:effectLst/>
                <a:latin typeface="Algerian" panose="04020705040A02060702" pitchFamily="82" charset="0"/>
              </a:rPr>
              <a:t>nums</a:t>
            </a:r>
            <a:r>
              <a:rPr kumimoji="0" lang="en-US" sz="1800" b="0" i="0" u="none" strike="noStrike" cap="none" normalizeH="0" baseline="0" dirty="0" smtClean="0">
                <a:ln>
                  <a:noFill/>
                </a:ln>
                <a:solidFill>
                  <a:srgbClr val="262626"/>
                </a:solidFill>
                <a:effectLst/>
                <a:latin typeface="Algerian" panose="04020705040A02060702" pitchFamily="82" charset="0"/>
              </a:rPr>
              <a:t> and an integer </a:t>
            </a:r>
            <a:r>
              <a:rPr kumimoji="0" lang="en-US" sz="1800" b="0" i="0" u="none" strike="noStrike" cap="none" normalizeH="0" baseline="0" dirty="0" smtClean="0">
                <a:ln>
                  <a:noFill/>
                </a:ln>
                <a:solidFill>
                  <a:schemeClr val="tx1"/>
                </a:solidFill>
                <a:effectLst/>
                <a:latin typeface="Algerian" panose="04020705040A02060702" pitchFamily="82" charset="0"/>
              </a:rPr>
              <a:t>target</a:t>
            </a:r>
            <a:r>
              <a:rPr kumimoji="0" lang="en-US" sz="1800" b="0" i="0" u="none" strike="noStrike" cap="none" normalizeH="0" baseline="0" dirty="0" smtClean="0">
                <a:ln>
                  <a:noFill/>
                </a:ln>
                <a:solidFill>
                  <a:srgbClr val="262626"/>
                </a:solidFill>
                <a:effectLst/>
                <a:latin typeface="Algerian" panose="04020705040A02060702" pitchFamily="82" charset="0"/>
              </a:rPr>
              <a:t>, return </a:t>
            </a:r>
            <a:r>
              <a:rPr kumimoji="0" lang="en-US" sz="1800" b="0" i="1" u="none" strike="noStrike" cap="none" normalizeH="0" baseline="0" dirty="0" smtClean="0">
                <a:ln>
                  <a:noFill/>
                </a:ln>
                <a:solidFill>
                  <a:srgbClr val="262626"/>
                </a:solidFill>
                <a:effectLst/>
                <a:latin typeface="Algerian" panose="04020705040A02060702" pitchFamily="82" charset="0"/>
              </a:rPr>
              <a:t>indices of the two numbers such that they add up to target</a:t>
            </a:r>
            <a:r>
              <a:rPr kumimoji="0" lang="en-US" sz="1800" b="0" i="0" u="none" strike="noStrike" cap="none" normalizeH="0" baseline="0" dirty="0" smtClean="0">
                <a:ln>
                  <a:noFill/>
                </a:ln>
                <a:solidFill>
                  <a:srgbClr val="262626"/>
                </a:solidFill>
                <a:effectLst/>
                <a:latin typeface="Algerian" panose="04020705040A02060702" pitchFamily="82" charset="0"/>
              </a:rPr>
              <a:t>.</a:t>
            </a:r>
            <a:r>
              <a:rPr kumimoji="0" lang="en-US" sz="1800" b="0" i="0" u="none" strike="noStrike" cap="none" normalizeH="0" baseline="0" dirty="0" smtClean="0">
                <a:ln>
                  <a:noFill/>
                </a:ln>
                <a:solidFill>
                  <a:schemeClr val="tx1"/>
                </a:solidFill>
                <a:effectLst/>
                <a:latin typeface="Algerian" panose="04020705040A02060702" pitchFamily="82" charset="0"/>
              </a:rPr>
              <a:t> </a:t>
            </a:r>
            <a:r>
              <a:rPr lang="en-US" sz="1800" dirty="0">
                <a:latin typeface="Algerian" panose="04020705040A02060702" pitchFamily="82" charset="0"/>
              </a:rPr>
              <a:t>You may assume that each input would have </a:t>
            </a:r>
            <a:r>
              <a:rPr lang="en-US" sz="1800" b="1" i="1" dirty="0">
                <a:latin typeface="Algerian" panose="04020705040A02060702" pitchFamily="82" charset="0"/>
              </a:rPr>
              <a:t>exactly</a:t>
            </a:r>
            <a:r>
              <a:rPr lang="en-US" sz="1800" b="1" dirty="0">
                <a:latin typeface="Algerian" panose="04020705040A02060702" pitchFamily="82" charset="0"/>
              </a:rPr>
              <a:t> one solution</a:t>
            </a:r>
            <a:r>
              <a:rPr lang="en-US" sz="1800" dirty="0">
                <a:latin typeface="Algerian" panose="04020705040A02060702" pitchFamily="82" charset="0"/>
              </a:rPr>
              <a:t>, and you may not use the </a:t>
            </a:r>
            <a:r>
              <a:rPr lang="en-US" sz="1800" i="1" dirty="0">
                <a:latin typeface="Algerian" panose="04020705040A02060702" pitchFamily="82" charset="0"/>
              </a:rPr>
              <a:t>same</a:t>
            </a:r>
            <a:r>
              <a:rPr lang="en-US" sz="1800" dirty="0">
                <a:latin typeface="Algerian" panose="04020705040A02060702" pitchFamily="82" charset="0"/>
              </a:rPr>
              <a:t> element twice.</a:t>
            </a:r>
            <a:br>
              <a:rPr lang="en-US" sz="1800" dirty="0">
                <a:latin typeface="Algerian" panose="04020705040A02060702" pitchFamily="82" charset="0"/>
              </a:rPr>
            </a:br>
            <a:r>
              <a:rPr lang="en-US" sz="1800" dirty="0">
                <a:latin typeface="Algerian" panose="04020705040A02060702" pitchFamily="82" charset="0"/>
              </a:rPr>
              <a:t>You can return the answer in any order</a:t>
            </a:r>
            <a:r>
              <a:rPr lang="en-US" sz="1800" dirty="0" smtClean="0"/>
              <a:t>.</a:t>
            </a:r>
            <a:br>
              <a:rPr lang="en-US" sz="1800" dirty="0" smtClean="0"/>
            </a:br>
            <a:r>
              <a:rPr lang="en-US" sz="1800" dirty="0"/>
              <a:t/>
            </a:r>
            <a:br>
              <a:rPr lang="en-US" sz="1800" dirty="0"/>
            </a:br>
            <a:r>
              <a:rPr lang="en-US" sz="1800" dirty="0" smtClean="0"/>
              <a:t>LINK  :    </a:t>
            </a:r>
            <a:r>
              <a:rPr lang="en-US" sz="1800" dirty="0" smtClean="0">
                <a:latin typeface="Algerian" panose="04020705040A02060702" pitchFamily="82" charset="0"/>
              </a:rPr>
              <a:t>https</a:t>
            </a:r>
            <a:r>
              <a:rPr lang="en-US" sz="1800" dirty="0">
                <a:latin typeface="Algerian" panose="04020705040A02060702" pitchFamily="82" charset="0"/>
              </a:rPr>
              <a:t>://leetcode.com/problems/two-sum/</a:t>
            </a:r>
            <a:r>
              <a:rPr lang="en-US" sz="1800" dirty="0"/>
              <a:t/>
            </a:r>
            <a:br>
              <a:rPr lang="en-US" sz="1800" dirty="0"/>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72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91" y="1401510"/>
            <a:ext cx="7802310" cy="4084890"/>
          </a:xfrm>
          <a:prstGeom prst="rect">
            <a:avLst/>
          </a:prstGeom>
        </p:spPr>
      </p:pic>
      <p:sp>
        <p:nvSpPr>
          <p:cNvPr id="6" name="Rectangle 5"/>
          <p:cNvSpPr/>
          <p:nvPr/>
        </p:nvSpPr>
        <p:spPr>
          <a:xfrm>
            <a:off x="555478" y="369372"/>
            <a:ext cx="2247544" cy="646331"/>
          </a:xfrm>
          <a:prstGeom prst="rect">
            <a:avLst/>
          </a:prstGeom>
        </p:spPr>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PROGRAM</a:t>
            </a:r>
            <a:endParaRPr lang="en-IN" sz="3600" dirty="0"/>
          </a:p>
        </p:txBody>
      </p:sp>
    </p:spTree>
    <p:extLst>
      <p:ext uri="{BB962C8B-B14F-4D97-AF65-F5344CB8AC3E}">
        <p14:creationId xmlns:p14="http://schemas.microsoft.com/office/powerpoint/2010/main" val="296944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6" y="404297"/>
            <a:ext cx="2238113" cy="646331"/>
          </a:xfrm>
          <a:prstGeom prst="rect">
            <a:avLst/>
          </a:prstGeom>
        </p:spPr>
        <p:txBody>
          <a:bodyPr wrap="none">
            <a:spAutoFit/>
          </a:bodyPr>
          <a:lstStyle/>
          <a:p>
            <a:pPr algn="ctr"/>
            <a:r>
              <a:rPr lang="en-US" sz="3600" dirty="0">
                <a:ln w="0"/>
                <a:solidFill>
                  <a:schemeClr val="accent1"/>
                </a:solidFill>
                <a:effectLst>
                  <a:outerShdw blurRad="38100" dist="25400" dir="5400000" algn="ctr" rotWithShape="0">
                    <a:srgbClr val="6E747A">
                      <a:alpha val="43000"/>
                    </a:srgbClr>
                  </a:outerShdw>
                </a:effectLst>
              </a:rPr>
              <a:t>LEARNING</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264778" y="1446184"/>
            <a:ext cx="7896314" cy="1631216"/>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To implement this </a:t>
            </a:r>
            <a:r>
              <a:rPr lang="en-US" sz="2000" dirty="0" err="1" smtClean="0">
                <a:ln w="0"/>
                <a:effectLst>
                  <a:outerShdw blurRad="38100" dist="19050" dir="2700000" algn="tl" rotWithShape="0">
                    <a:schemeClr val="dk1">
                      <a:alpha val="40000"/>
                    </a:schemeClr>
                  </a:outerShdw>
                </a:effectLst>
              </a:rPr>
              <a:t>problem,first</a:t>
            </a:r>
            <a:r>
              <a:rPr lang="en-US" sz="2000" dirty="0" smtClean="0">
                <a:ln w="0"/>
                <a:effectLst>
                  <a:outerShdw blurRad="38100" dist="19050" dir="2700000" algn="tl" rotWithShape="0">
                    <a:schemeClr val="dk1">
                      <a:alpha val="40000"/>
                    </a:schemeClr>
                  </a:outerShdw>
                </a:effectLst>
              </a:rPr>
              <a:t> of </a:t>
            </a:r>
            <a:r>
              <a:rPr lang="en-US" sz="2000" dirty="0" err="1" smtClean="0">
                <a:ln w="0"/>
                <a:effectLst>
                  <a:outerShdw blurRad="38100" dist="19050" dir="2700000" algn="tl" rotWithShape="0">
                    <a:schemeClr val="dk1">
                      <a:alpha val="40000"/>
                    </a:schemeClr>
                  </a:outerShdw>
                </a:effectLst>
              </a:rPr>
              <a:t>all,we</a:t>
            </a:r>
            <a:r>
              <a:rPr lang="en-US" sz="2000" dirty="0" smtClean="0">
                <a:ln w="0"/>
                <a:effectLst>
                  <a:outerShdw blurRad="38100" dist="19050" dir="2700000" algn="tl" rotWithShape="0">
                    <a:schemeClr val="dk1">
                      <a:alpha val="40000"/>
                    </a:schemeClr>
                  </a:outerShdw>
                </a:effectLst>
              </a:rPr>
              <a:t> need to take input</a:t>
            </a:r>
          </a:p>
          <a:p>
            <a:pPr algn="ctr"/>
            <a:r>
              <a:rPr lang="en-US" sz="2000" b="0" cap="none" spc="0" dirty="0" smtClean="0">
                <a:ln w="0"/>
                <a:solidFill>
                  <a:schemeClr val="tx1"/>
                </a:solidFill>
                <a:effectLst>
                  <a:outerShdw blurRad="38100" dist="19050" dir="2700000" algn="tl" rotWithShape="0">
                    <a:schemeClr val="dk1">
                      <a:alpha val="40000"/>
                    </a:schemeClr>
                  </a:outerShdw>
                </a:effectLst>
              </a:rPr>
              <a:t>Digits as a key and its index as a </a:t>
            </a:r>
            <a:r>
              <a:rPr lang="en-US" sz="2000" b="0" cap="none" spc="0" dirty="0" err="1" smtClean="0">
                <a:ln w="0"/>
                <a:solidFill>
                  <a:schemeClr val="tx1"/>
                </a:solidFill>
                <a:effectLst>
                  <a:outerShdw blurRad="38100" dist="19050" dir="2700000" algn="tl" rotWithShape="0">
                    <a:schemeClr val="dk1">
                      <a:alpha val="40000"/>
                    </a:schemeClr>
                  </a:outerShdw>
                </a:effectLst>
              </a:rPr>
              <a:t>value.Then</a:t>
            </a:r>
            <a:r>
              <a:rPr lang="en-US" sz="2000" b="0" cap="none" spc="0" dirty="0" smtClean="0">
                <a:ln w="0"/>
                <a:solidFill>
                  <a:schemeClr val="tx1"/>
                </a:solidFill>
                <a:effectLst>
                  <a:outerShdw blurRad="38100" dist="19050" dir="2700000" algn="tl" rotWithShape="0">
                    <a:schemeClr val="dk1">
                      <a:alpha val="40000"/>
                    </a:schemeClr>
                  </a:outerShdw>
                </a:effectLst>
              </a:rPr>
              <a:t> we have to check</a:t>
            </a:r>
          </a:p>
          <a:p>
            <a:pPr algn="ctr"/>
            <a:r>
              <a:rPr lang="en-US" sz="2000" dirty="0">
                <a:ln w="0"/>
                <a:effectLst>
                  <a:outerShdw blurRad="38100" dist="19050" dir="2700000" algn="tl" rotWithShape="0">
                    <a:schemeClr val="dk1">
                      <a:alpha val="40000"/>
                    </a:schemeClr>
                  </a:outerShdw>
                </a:effectLst>
              </a:rPr>
              <a:t>t</a:t>
            </a:r>
            <a:r>
              <a:rPr lang="en-US" sz="2000" dirty="0" smtClean="0">
                <a:ln w="0"/>
                <a:effectLst>
                  <a:outerShdw blurRad="38100" dist="19050" dir="2700000" algn="tl" rotWithShape="0">
                    <a:schemeClr val="dk1">
                      <a:alpha val="40000"/>
                    </a:schemeClr>
                  </a:outerShdw>
                </a:effectLst>
              </a:rPr>
              <a:t>he digits if the sum of the digits are return the target value then it will print the index value. If it </a:t>
            </a:r>
            <a:r>
              <a:rPr lang="en-US" sz="2000" dirty="0" err="1" smtClean="0">
                <a:ln w="0"/>
                <a:effectLst>
                  <a:outerShdw blurRad="38100" dist="19050" dir="2700000" algn="tl" rotWithShape="0">
                    <a:schemeClr val="dk1">
                      <a:alpha val="40000"/>
                    </a:schemeClr>
                  </a:outerShdw>
                </a:effectLst>
              </a:rPr>
              <a:t>doesnot</a:t>
            </a:r>
            <a:r>
              <a:rPr lang="en-US" sz="2000" dirty="0" smtClean="0">
                <a:ln w="0"/>
                <a:effectLst>
                  <a:outerShdw blurRad="38100" dist="19050" dir="2700000" algn="tl" rotWithShape="0">
                    <a:schemeClr val="dk1">
                      <a:alpha val="40000"/>
                    </a:schemeClr>
                  </a:outerShdw>
                </a:effectLst>
              </a:rPr>
              <a:t> give the target value</a:t>
            </a:r>
          </a:p>
          <a:p>
            <a:pPr algn="ctr"/>
            <a:r>
              <a:rPr lang="en-US" sz="2000" b="0" cap="none" spc="0" dirty="0" smtClean="0">
                <a:ln w="0"/>
                <a:solidFill>
                  <a:schemeClr val="tx1"/>
                </a:solidFill>
                <a:effectLst>
                  <a:outerShdw blurRad="38100" dist="19050" dir="2700000" algn="tl" rotWithShape="0">
                    <a:schemeClr val="dk1">
                      <a:alpha val="40000"/>
                    </a:schemeClr>
                  </a:outerShdw>
                </a:effectLst>
              </a:rPr>
              <a:t>Then it will return the current digits and complement index.</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79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982" y="386506"/>
            <a:ext cx="4632678"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INTERVIEW QUESTION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809141" y="1309451"/>
            <a:ext cx="8454358" cy="646331"/>
          </a:xfrm>
          <a:prstGeom prst="rect">
            <a:avLst/>
          </a:prstGeom>
          <a:noFill/>
        </p:spPr>
        <p:txBody>
          <a:bodyPr wrap="square" lIns="91440" tIns="45720" rIns="91440" bIns="45720">
            <a:spAutoFit/>
          </a:bodyPr>
          <a:lstStyle/>
          <a:p>
            <a:pPr algn="ctr"/>
            <a:endParaRPr lang="en-US" dirty="0" smtClean="0">
              <a:ln w="0"/>
              <a:effectLst>
                <a:outerShdw blurRad="38100" dist="19050" dir="2700000" algn="tl" rotWithShape="0">
                  <a:schemeClr val="dk1">
                    <a:alpha val="40000"/>
                  </a:schemeClr>
                </a:outerShdw>
              </a:effectLst>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56375" y="1129398"/>
            <a:ext cx="3161944" cy="1200329"/>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1.What is an array</a:t>
            </a:r>
            <a:r>
              <a:rPr lang="en-US" dirty="0" smtClean="0">
                <a:ln w="0"/>
                <a:effectLst>
                  <a:outerShdw blurRad="38100" dist="19050" dir="2700000" algn="tl" rotWithShape="0">
                    <a:schemeClr val="dk1">
                      <a:alpha val="40000"/>
                    </a:schemeClr>
                  </a:outerShdw>
                </a:effectLst>
              </a:rPr>
              <a:t>?</a:t>
            </a: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p:txBody>
      </p:sp>
      <p:sp>
        <p:nvSpPr>
          <p:cNvPr id="7" name="Rectangle 6"/>
          <p:cNvSpPr/>
          <p:nvPr/>
        </p:nvSpPr>
        <p:spPr>
          <a:xfrm flipH="1">
            <a:off x="888762" y="1597226"/>
            <a:ext cx="5858866" cy="1077218"/>
          </a:xfrm>
          <a:prstGeom prst="rect">
            <a:avLst/>
          </a:prstGeom>
          <a:noFill/>
        </p:spPr>
        <p:txBody>
          <a:bodyPr wrap="square" lIns="91440" tIns="45720" rIns="91440" bIns="45720">
            <a:spAutoFit/>
          </a:bodyPr>
          <a:lstStyle/>
          <a:p>
            <a:pPr algn="ctr"/>
            <a:r>
              <a:rPr lang="en-US" sz="1600" dirty="0"/>
              <a:t>Array is a collection of similar data types. It can not have different data type. It can hold both primitive types (</a:t>
            </a:r>
            <a:r>
              <a:rPr lang="en-US" sz="1600" dirty="0" err="1"/>
              <a:t>int</a:t>
            </a:r>
            <a:r>
              <a:rPr lang="en-US" sz="1600" dirty="0"/>
              <a:t>, float, double) and object references.</a:t>
            </a: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50173" y="2572624"/>
            <a:ext cx="4550669"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2.</a:t>
            </a:r>
            <a:r>
              <a:rPr lang="en-US" b="1" dirty="0"/>
              <a:t> How do you declare an Array in java?</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88762" y="2498063"/>
            <a:ext cx="5474962" cy="2585323"/>
          </a:xfrm>
          <a:prstGeom prst="rect">
            <a:avLst/>
          </a:prstGeom>
          <a:noFill/>
        </p:spPr>
        <p:txBody>
          <a:bodyPr wrap="square" lIns="91440" tIns="45720" rIns="91440" bIns="45720">
            <a:spAutoFit/>
          </a:bodyPr>
          <a:lstStyle/>
          <a:p>
            <a:pPr algn="ctr"/>
            <a:r>
              <a:rPr lang="en-US" dirty="0"/>
              <a:t/>
            </a:r>
            <a:br>
              <a:rPr lang="en-US" dirty="0"/>
            </a:br>
            <a:r>
              <a:rPr lang="en-US" dirty="0"/>
              <a:t/>
            </a:r>
            <a:br>
              <a:rPr lang="en-US" dirty="0"/>
            </a:br>
            <a:r>
              <a:rPr lang="en-US" dirty="0" err="1"/>
              <a:t>dataType</a:t>
            </a:r>
            <a:r>
              <a:rPr lang="en-US" dirty="0"/>
              <a:t>[]    </a:t>
            </a:r>
            <a:r>
              <a:rPr lang="en-US" dirty="0" err="1"/>
              <a:t>arrayVariableName</a:t>
            </a:r>
            <a:r>
              <a:rPr lang="en-US" dirty="0"/>
              <a:t>  = new </a:t>
            </a:r>
            <a:r>
              <a:rPr lang="en-US" dirty="0" err="1"/>
              <a:t>dataType</a:t>
            </a:r>
            <a:r>
              <a:rPr lang="en-US" dirty="0"/>
              <a:t>[</a:t>
            </a:r>
            <a:r>
              <a:rPr lang="en-US" dirty="0" err="1"/>
              <a:t>arraySize</a:t>
            </a:r>
            <a:r>
              <a:rPr lang="en-US" dirty="0"/>
              <a:t>];</a:t>
            </a:r>
            <a:r>
              <a:rPr lang="en-US" dirty="0"/>
              <a:t/>
            </a:r>
            <a:br>
              <a:rPr lang="en-US" dirty="0"/>
            </a:br>
            <a:r>
              <a:rPr lang="en-US" dirty="0"/>
              <a:t/>
            </a:r>
            <a:br>
              <a:rPr lang="en-US" dirty="0"/>
            </a:br>
            <a:r>
              <a:rPr lang="en-US" dirty="0"/>
              <a:t>for example for </a:t>
            </a:r>
            <a:r>
              <a:rPr lang="en-US" dirty="0" err="1"/>
              <a:t>int</a:t>
            </a:r>
            <a:r>
              <a:rPr lang="en-US" dirty="0"/>
              <a:t> data type, you can declare an </a:t>
            </a:r>
            <a:r>
              <a:rPr lang="en-US" dirty="0" err="1"/>
              <a:t>int</a:t>
            </a:r>
            <a:r>
              <a:rPr lang="en-US" dirty="0"/>
              <a:t> array as :</a:t>
            </a:r>
            <a:r>
              <a:rPr lang="en-US" dirty="0"/>
              <a:t/>
            </a:r>
            <a:br>
              <a:rPr lang="en-US" dirty="0"/>
            </a:br>
            <a:r>
              <a:rPr lang="en-US" dirty="0"/>
              <a:t/>
            </a:r>
            <a:br>
              <a:rPr lang="en-US" dirty="0"/>
            </a:br>
            <a:r>
              <a:rPr lang="en-US" dirty="0" err="1"/>
              <a:t>int</a:t>
            </a:r>
            <a:r>
              <a:rPr lang="en-US" dirty="0"/>
              <a:t>[]  temp = new </a:t>
            </a:r>
            <a:r>
              <a:rPr lang="en-US" dirty="0" err="1"/>
              <a:t>int</a:t>
            </a:r>
            <a:r>
              <a:rPr lang="en-US" dirty="0"/>
              <a:t>[256]</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146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98" y="335231"/>
            <a:ext cx="6128024" cy="646331"/>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3.</a:t>
            </a:r>
            <a:r>
              <a:rPr lang="en-US" b="1" dirty="0"/>
              <a:t> Can you change size of Array in java after creation?</a:t>
            </a:r>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677008" y="813220"/>
            <a:ext cx="6954715" cy="1200329"/>
          </a:xfrm>
          <a:prstGeom prst="rect">
            <a:avLst/>
          </a:prstGeom>
          <a:noFill/>
        </p:spPr>
        <p:txBody>
          <a:bodyPr wrap="square" lIns="91440" tIns="45720" rIns="91440" bIns="45720">
            <a:spAutoFit/>
          </a:bodyPr>
          <a:lstStyle/>
          <a:p>
            <a:pPr algn="ctr"/>
            <a:r>
              <a:rPr lang="en-US" dirty="0"/>
              <a:t>You can not change the size of Array after creation. Although there are other data-structures which can change size after creation.</a:t>
            </a:r>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0228" y="1753996"/>
            <a:ext cx="5166222"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4.</a:t>
            </a:r>
            <a:r>
              <a:rPr lang="en-US" b="1" dirty="0"/>
              <a:t> Where does Array stored in JVM memory ?</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925378" y="2249431"/>
            <a:ext cx="7387023" cy="646331"/>
          </a:xfrm>
          <a:prstGeom prst="rect">
            <a:avLst/>
          </a:prstGeom>
          <a:noFill/>
        </p:spPr>
        <p:txBody>
          <a:bodyPr wrap="none" lIns="91440" tIns="45720" rIns="91440" bIns="45720">
            <a:spAutoFit/>
          </a:bodyPr>
          <a:lstStyle/>
          <a:p>
            <a:pPr algn="ctr"/>
            <a:r>
              <a:rPr lang="en-US" dirty="0"/>
              <a:t>Array is an object in java. So, Array is stored in heap memory in JVM.</a:t>
            </a:r>
            <a:r>
              <a:rPr lang="en-US" dirty="0"/>
              <a:t/>
            </a:r>
            <a:br>
              <a:rPr lang="en-US" dirty="0"/>
            </a:b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62239" y="2711096"/>
            <a:ext cx="4358886"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5.</a:t>
            </a:r>
            <a:r>
              <a:rPr lang="en-US" b="1" dirty="0"/>
              <a:t>  Which is legal </a:t>
            </a:r>
            <a:r>
              <a:rPr lang="en-US" b="1" dirty="0" err="1"/>
              <a:t>int</a:t>
            </a:r>
            <a:r>
              <a:rPr lang="en-US" b="1" dirty="0"/>
              <a:t>[] </a:t>
            </a:r>
            <a:r>
              <a:rPr lang="en-US" b="1" dirty="0" err="1"/>
              <a:t>arr</a:t>
            </a:r>
            <a:r>
              <a:rPr lang="en-US" b="1" dirty="0"/>
              <a:t> or </a:t>
            </a:r>
            <a:r>
              <a:rPr lang="en-US" b="1" dirty="0" err="1"/>
              <a:t>int</a:t>
            </a:r>
            <a:r>
              <a:rPr lang="en-US" b="1" dirty="0"/>
              <a:t> </a:t>
            </a:r>
            <a:r>
              <a:rPr lang="en-US" b="1" dirty="0" err="1"/>
              <a:t>arr</a:t>
            </a:r>
            <a:r>
              <a:rPr lang="en-US" b="1" dirty="0"/>
              <a:t>[] ?</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925378" y="3249203"/>
            <a:ext cx="8318304" cy="369332"/>
          </a:xfrm>
          <a:prstGeom prst="rect">
            <a:avLst/>
          </a:prstGeom>
          <a:noFill/>
        </p:spPr>
        <p:txBody>
          <a:bodyPr wrap="none" lIns="91440" tIns="45720" rIns="91440" bIns="45720">
            <a:spAutoFit/>
          </a:bodyPr>
          <a:lstStyle/>
          <a:p>
            <a:pPr algn="ctr"/>
            <a:r>
              <a:rPr lang="en-US" dirty="0"/>
              <a:t>Both are legal statements. It is preferred to write </a:t>
            </a:r>
            <a:r>
              <a:rPr lang="en-US" dirty="0" err="1"/>
              <a:t>int</a:t>
            </a:r>
            <a:r>
              <a:rPr lang="en-US" dirty="0"/>
              <a:t>[] </a:t>
            </a:r>
            <a:r>
              <a:rPr lang="en-US" dirty="0" err="1"/>
              <a:t>arr</a:t>
            </a:r>
            <a:r>
              <a:rPr lang="en-US" dirty="0"/>
              <a:t> instead of </a:t>
            </a:r>
            <a:r>
              <a:rPr lang="en-US" dirty="0" err="1"/>
              <a:t>int</a:t>
            </a:r>
            <a:r>
              <a:rPr lang="en-US" dirty="0"/>
              <a:t> </a:t>
            </a:r>
            <a:r>
              <a:rPr lang="en-US" dirty="0" err="1"/>
              <a:t>arr</a:t>
            </a:r>
            <a:r>
              <a:rPr lang="en-US" dirty="0"/>
              <a:t>[].</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7923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218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Berlin Sans FB Demi</vt:lpstr>
      <vt:lpstr>Trebuchet MS</vt:lpstr>
      <vt:lpstr>Wingdings 3</vt:lpstr>
      <vt:lpstr>Facet</vt:lpstr>
      <vt:lpstr>100 days of coding challenge</vt:lpstr>
      <vt:lpstr>Given an array of integers nums and an integer target, return indices of the two numbers such that they add up to target. You may assume that each input would have exactly one solution, and you may not use the same element twice. You can return the answer in any order.  LINK  :    https://leetcode.com/problems/two-sum/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of coding challenge</dc:title>
  <dc:creator>Admin</dc:creator>
  <cp:lastModifiedBy>Admin</cp:lastModifiedBy>
  <cp:revision>9</cp:revision>
  <dcterms:created xsi:type="dcterms:W3CDTF">2022-09-29T19:30:35Z</dcterms:created>
  <dcterms:modified xsi:type="dcterms:W3CDTF">2022-09-29T21:07:44Z</dcterms:modified>
</cp:coreProperties>
</file>