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321" y="347134"/>
            <a:ext cx="7766936" cy="1646302"/>
          </a:xfrm>
        </p:spPr>
        <p:txBody>
          <a:bodyPr/>
          <a:lstStyle/>
          <a:p>
            <a:r>
              <a:rPr lang="en-US" sz="4800" smtClean="0">
                <a:latin typeface="Algerian" panose="04020705040A02060702" pitchFamily="82" charset="0"/>
              </a:rPr>
              <a:t>FUNDAMENTALS OF INTERVIEW QUESTIONS</a:t>
            </a:r>
            <a:endParaRPr lang="en-IN" sz="4800" dirty="0">
              <a:latin typeface="Algerian" panose="04020705040A02060702" pitchFamily="82" charset="0"/>
            </a:endParaRPr>
          </a:p>
        </p:txBody>
      </p:sp>
      <p:sp>
        <p:nvSpPr>
          <p:cNvPr id="3" name="Subtitle 2"/>
          <p:cNvSpPr>
            <a:spLocks noGrp="1"/>
          </p:cNvSpPr>
          <p:nvPr>
            <p:ph type="subTitle" idx="1"/>
          </p:nvPr>
        </p:nvSpPr>
        <p:spPr>
          <a:xfrm>
            <a:off x="1348806" y="2134110"/>
            <a:ext cx="7766936" cy="1096899"/>
          </a:xfrm>
          <a:solidFill>
            <a:schemeClr val="accent1">
              <a:lumMod val="60000"/>
              <a:lumOff val="40000"/>
            </a:schemeClr>
          </a:solidFill>
        </p:spPr>
        <p:txBody>
          <a:bodyPr>
            <a:normAutofit/>
          </a:bodyPr>
          <a:lstStyle/>
          <a:p>
            <a:pPr algn="ctr"/>
            <a:r>
              <a:rPr lang="en-US" sz="3200" i="1" dirty="0" smtClean="0">
                <a:latin typeface="Berlin Sans FB Demi" panose="020E0802020502020306" pitchFamily="34" charset="0"/>
              </a:rPr>
              <a:t>DAY 2</a:t>
            </a:r>
          </a:p>
          <a:p>
            <a:endParaRPr lang="en-US" sz="3200" dirty="0"/>
          </a:p>
          <a:p>
            <a:endParaRPr lang="en-IN" sz="3200" dirty="0"/>
          </a:p>
        </p:txBody>
      </p:sp>
      <p:sp>
        <p:nvSpPr>
          <p:cNvPr id="4" name="Rectangle 3"/>
          <p:cNvSpPr/>
          <p:nvPr/>
        </p:nvSpPr>
        <p:spPr>
          <a:xfrm>
            <a:off x="5817070" y="5947927"/>
            <a:ext cx="2193229" cy="584775"/>
          </a:xfrm>
          <a:prstGeom prst="rect">
            <a:avLst/>
          </a:prstGeom>
          <a:noFill/>
        </p:spPr>
        <p:txBody>
          <a:bodyPr wrap="none" lIns="91440" tIns="45720" rIns="91440" bIns="45720">
            <a:spAutoFit/>
          </a:bodyPr>
          <a:lstStyle/>
          <a:p>
            <a:pPr algn="ctr"/>
            <a:r>
              <a:rPr lang="en-US" sz="1600" dirty="0" smtClean="0">
                <a:ln w="0"/>
                <a:solidFill>
                  <a:schemeClr val="accent1"/>
                </a:solidFill>
                <a:effectLst>
                  <a:outerShdw blurRad="38100" dist="25400" dir="5400000" algn="ctr" rotWithShape="0">
                    <a:srgbClr val="6E747A">
                      <a:alpha val="43000"/>
                    </a:srgbClr>
                  </a:outerShdw>
                </a:effectLst>
              </a:rPr>
              <a:t>NAME-MEGHNA MITRA</a:t>
            </a:r>
          </a:p>
          <a:p>
            <a:pPr algn="ctr"/>
            <a:r>
              <a:rPr lang="en-US" sz="1600" b="0" cap="none" spc="0" dirty="0" smtClean="0">
                <a:ln w="0"/>
                <a:solidFill>
                  <a:schemeClr val="accent1"/>
                </a:solidFill>
                <a:effectLst>
                  <a:outerShdw blurRad="38100" dist="25400" dir="5400000" algn="ctr" rotWithShape="0">
                    <a:srgbClr val="6E747A">
                      <a:alpha val="43000"/>
                    </a:srgbClr>
                  </a:outerShdw>
                </a:effectLst>
              </a:rPr>
              <a:t>REG.NO.-22MCA10043</a:t>
            </a:r>
            <a:endParaRPr lang="en-US" sz="1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09515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291380" y="844637"/>
            <a:ext cx="8929532" cy="369332"/>
          </a:xfrm>
          <a:prstGeom prst="rect">
            <a:avLst/>
          </a:prstGeom>
          <a:solidFill>
            <a:schemeClr val="accent1">
              <a:lumMod val="75000"/>
            </a:schemeClr>
          </a:solidFill>
          <a:ln>
            <a:noFill/>
          </a:ln>
          <a:effectLs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800" dirty="0"/>
              <a:t>A</a:t>
            </a:r>
            <a:r>
              <a:rPr kumimoji="0" lang="en-US" sz="1800" b="0" i="0" u="none" strike="noStrike" cap="none" normalizeH="0" baseline="0" dirty="0" smtClean="0">
                <a:ln>
                  <a:noFill/>
                </a:ln>
                <a:solidFill>
                  <a:schemeClr val="tx1"/>
                </a:solidFill>
                <a:effectLst/>
                <a:latin typeface="Arial" panose="020B0604020202020204" pitchFamily="34" charset="0"/>
              </a:rPr>
              <a:t>. </a:t>
            </a:r>
            <a:r>
              <a:rPr lang="en-US" sz="1800" dirty="0" smtClean="0"/>
              <a:t>LOOPS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226248" y="659971"/>
            <a:ext cx="184730" cy="369332"/>
          </a:xfrm>
          <a:prstGeom prst="rect">
            <a:avLst/>
          </a:prstGeom>
          <a:noFill/>
        </p:spPr>
        <p:txBody>
          <a:bodyPr wrap="none" lIns="91440" tIns="45720" rIns="91440" bIns="45720">
            <a:spAutoFit/>
          </a:bodyP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726393" y="1398635"/>
            <a:ext cx="6375163" cy="923330"/>
          </a:xfrm>
          <a:prstGeom prst="rect">
            <a:avLst/>
          </a:prstGeom>
          <a:noFill/>
        </p:spPr>
        <p:txBody>
          <a:bodyPr wrap="square" lIns="91440" tIns="45720" rIns="91440" bIns="45720">
            <a:spAutoFit/>
          </a:bodyPr>
          <a:lstStyle/>
          <a:p>
            <a:pPr algn="ctr"/>
            <a:r>
              <a:rPr lang="en-US" b="1" dirty="0" smtClean="0">
                <a:ln w="0"/>
                <a:effectLst>
                  <a:outerShdw blurRad="38100" dist="19050" dir="2700000" algn="tl" rotWithShape="0">
                    <a:schemeClr val="dk1">
                      <a:alpha val="40000"/>
                    </a:schemeClr>
                  </a:outerShdw>
                </a:effectLst>
              </a:rPr>
              <a:t>1.</a:t>
            </a:r>
            <a:r>
              <a:rPr lang="en-IN" b="1" dirty="0" smtClean="0"/>
              <a:t> </a:t>
            </a:r>
            <a:r>
              <a:rPr lang="en-US" b="1" dirty="0"/>
              <a:t>Can you explain what a for loop is?</a:t>
            </a:r>
          </a:p>
          <a:p>
            <a:pPr algn="ctr"/>
            <a:endParaRPr lang="en-IN" b="1" dirty="0"/>
          </a:p>
          <a:p>
            <a:pPr algn="ctr"/>
            <a:endParaRPr lang="en-US" b="1"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851181" y="1756927"/>
            <a:ext cx="7618247" cy="1077218"/>
          </a:xfrm>
          <a:prstGeom prst="rect">
            <a:avLst/>
          </a:prstGeom>
          <a:noFill/>
        </p:spPr>
        <p:txBody>
          <a:bodyPr wrap="square" lIns="91440" tIns="45720" rIns="91440" bIns="45720">
            <a:spAutoFit/>
          </a:bodyPr>
          <a:lstStyle/>
          <a:p>
            <a:r>
              <a:rPr lang="en-US" sz="1600" dirty="0"/>
              <a:t>A for loop is a type of loop that helps you run a certain set of commands over and over again. The for loop will keep track of how many times it has run the commands, and it will stop running the commands once it reaches a certain number.</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291380" y="2818052"/>
            <a:ext cx="7364517" cy="1015663"/>
          </a:xfrm>
          <a:prstGeom prst="rect">
            <a:avLst/>
          </a:prstGeom>
          <a:noFill/>
        </p:spPr>
        <p:txBody>
          <a:bodyPr wrap="none" lIns="91440" tIns="45720" rIns="91440" bIns="45720">
            <a:spAutoFit/>
          </a:bodyPr>
          <a:lstStyle/>
          <a:p>
            <a:pPr algn="ctr"/>
            <a:r>
              <a:rPr lang="en-US" sz="2000" b="1" dirty="0" smtClean="0">
                <a:ln w="0"/>
                <a:effectLst>
                  <a:outerShdw blurRad="38100" dist="19050" dir="2700000" algn="tl" rotWithShape="0">
                    <a:schemeClr val="dk1">
                      <a:alpha val="40000"/>
                    </a:schemeClr>
                  </a:outerShdw>
                </a:effectLst>
              </a:rPr>
              <a:t>2.</a:t>
            </a:r>
            <a:r>
              <a:rPr lang="en-US" sz="2000" b="1" dirty="0"/>
              <a:t> When would you use a break statement inside a for loop</a:t>
            </a:r>
            <a:r>
              <a:rPr lang="en-US" sz="2000" dirty="0"/>
              <a:t>?</a:t>
            </a:r>
          </a:p>
          <a:p>
            <a:pPr algn="ctr"/>
            <a:endParaRPr lang="en-US" sz="2000" dirty="0"/>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65746" y="3418216"/>
            <a:ext cx="9069390" cy="830997"/>
          </a:xfrm>
          <a:prstGeom prst="rect">
            <a:avLst/>
          </a:prstGeom>
          <a:noFill/>
        </p:spPr>
        <p:txBody>
          <a:bodyPr wrap="square" lIns="91440" tIns="45720" rIns="91440" bIns="45720">
            <a:spAutoFit/>
          </a:bodyPr>
          <a:lstStyle/>
          <a:p>
            <a:pPr algn="ctr"/>
            <a:r>
              <a:rPr lang="en-US" sz="1600" dirty="0"/>
              <a:t>A break statement is used to immediately exit out of a loop. This can be useful if you have a loop that is running through a large number of items and you want to exit out of the loop as soon as a certain condition is met.</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221651" y="4433879"/>
            <a:ext cx="9913291" cy="1015663"/>
          </a:xfrm>
          <a:prstGeom prst="rect">
            <a:avLst/>
          </a:prstGeom>
          <a:noFill/>
        </p:spPr>
        <p:txBody>
          <a:bodyPr wrap="none" lIns="91440" tIns="45720" rIns="91440" bIns="45720">
            <a:spAutoFit/>
          </a:bodyPr>
          <a:lstStyle/>
          <a:p>
            <a:pPr algn="ctr"/>
            <a:r>
              <a:rPr lang="en-US" sz="2000" b="1" dirty="0" smtClean="0">
                <a:ln w="0"/>
                <a:effectLst>
                  <a:outerShdw blurRad="38100" dist="19050" dir="2700000" algn="tl" rotWithShape="0">
                    <a:schemeClr val="dk1">
                      <a:alpha val="40000"/>
                    </a:schemeClr>
                  </a:outerShdw>
                </a:effectLst>
              </a:rPr>
              <a:t>3.</a:t>
            </a:r>
            <a:r>
              <a:rPr lang="en-IN" sz="2000" b="1" dirty="0"/>
              <a:t> </a:t>
            </a:r>
            <a:r>
              <a:rPr lang="en-US" sz="2000" b="1" dirty="0"/>
              <a:t>When is the best time to use a continue statement while executing a for loop?</a:t>
            </a:r>
          </a:p>
          <a:p>
            <a:pPr algn="ctr"/>
            <a:endParaRPr lang="en-IN" sz="2000" dirty="0"/>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96718" y="5038392"/>
            <a:ext cx="9138418" cy="923330"/>
          </a:xfrm>
          <a:prstGeom prst="rect">
            <a:avLst/>
          </a:prstGeom>
          <a:noFill/>
        </p:spPr>
        <p:txBody>
          <a:bodyPr wrap="square" lIns="91440" tIns="45720" rIns="91440" bIns="45720">
            <a:spAutoFit/>
          </a:bodyPr>
          <a:lstStyle/>
          <a:p>
            <a:pPr algn="ctr"/>
            <a:r>
              <a:rPr lang="en-US" dirty="0"/>
              <a:t>The continue statement is used to immediately jump to the next iteration of a for loop. This can be useful if you want to skip over certain values or if you want to exit the loop early under certain conditions</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0721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2192" y="147181"/>
            <a:ext cx="8494518" cy="1323439"/>
          </a:xfrm>
          <a:prstGeom prst="rect">
            <a:avLst/>
          </a:prstGeom>
        </p:spPr>
        <p:txBody>
          <a:bodyPr wrap="square">
            <a:spAutoFit/>
          </a:bodyPr>
          <a:lstStyle/>
          <a:p>
            <a:r>
              <a:rPr lang="en-US" sz="2000" b="1" dirty="0" smtClean="0"/>
              <a:t>4.</a:t>
            </a:r>
            <a:r>
              <a:rPr lang="en-US" sz="2000" b="1" dirty="0"/>
              <a:t> Is it possible to sort items in a dictionary using a for loop? If so, how?</a:t>
            </a:r>
          </a:p>
          <a:p>
            <a:endParaRPr lang="en-US" sz="2000" dirty="0"/>
          </a:p>
          <a:p>
            <a:endParaRPr lang="en-IN" sz="2000" dirty="0"/>
          </a:p>
        </p:txBody>
      </p:sp>
      <p:sp>
        <p:nvSpPr>
          <p:cNvPr id="2" name="Rectangle 1"/>
          <p:cNvSpPr/>
          <p:nvPr/>
        </p:nvSpPr>
        <p:spPr>
          <a:xfrm>
            <a:off x="372849" y="938460"/>
            <a:ext cx="8383425" cy="892552"/>
          </a:xfrm>
          <a:prstGeom prst="rect">
            <a:avLst/>
          </a:prstGeom>
          <a:noFill/>
        </p:spPr>
        <p:txBody>
          <a:bodyPr wrap="square" lIns="91440" tIns="45720" rIns="91440" bIns="45720">
            <a:spAutoFit/>
          </a:bodyPr>
          <a:lstStyle/>
          <a:p>
            <a:pPr algn="ctr"/>
            <a:r>
              <a:rPr lang="en-US" sz="1400" dirty="0"/>
              <a:t>Yes, it is possible to sort items in a dictionary using a for loop. To do so, you would need to create a list of tuples, where each tuple consists </a:t>
            </a:r>
            <a:r>
              <a:rPr lang="en-US" sz="2400" dirty="0"/>
              <a:t>of</a:t>
            </a:r>
            <a:r>
              <a:rPr lang="en-US" sz="1400" dirty="0"/>
              <a:t> a key and a value. Then, you would use the sorted() function to sort the list of tuples by the key.</a:t>
            </a:r>
            <a:endParaRPr lang="en-US" sz="1400" b="1"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50671" y="2028209"/>
            <a:ext cx="8159606" cy="707886"/>
          </a:xfrm>
          <a:prstGeom prst="rect">
            <a:avLst/>
          </a:prstGeom>
          <a:noFill/>
        </p:spPr>
        <p:txBody>
          <a:bodyPr wrap="none" lIns="91440" tIns="45720" rIns="91440" bIns="45720">
            <a:spAutoFit/>
          </a:bodyPr>
          <a:lstStyle/>
          <a:p>
            <a:pPr algn="ctr"/>
            <a:r>
              <a:rPr lang="en-US" sz="2000" b="1" cap="none" spc="0" dirty="0" smtClean="0">
                <a:ln w="0"/>
                <a:solidFill>
                  <a:schemeClr val="tx1"/>
                </a:solidFill>
                <a:effectLst>
                  <a:outerShdw blurRad="38100" dist="19050" dir="2700000" algn="tl" rotWithShape="0">
                    <a:schemeClr val="dk1">
                      <a:alpha val="40000"/>
                    </a:schemeClr>
                  </a:outerShdw>
                </a:effectLst>
              </a:rPr>
              <a:t>5.</a:t>
            </a:r>
            <a:r>
              <a:rPr lang="en-US" sz="2000" b="1" dirty="0"/>
              <a:t> What is the purpose of using a yield command inside a for loop?</a:t>
            </a:r>
          </a:p>
          <a:p>
            <a:pPr algn="ctr"/>
            <a:endParaRPr lang="en-US" sz="2000" b="1"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513308" y="2736095"/>
            <a:ext cx="7234331" cy="923330"/>
          </a:xfrm>
          <a:prstGeom prst="rect">
            <a:avLst/>
          </a:prstGeom>
          <a:noFill/>
        </p:spPr>
        <p:txBody>
          <a:bodyPr wrap="square" lIns="91440" tIns="45720" rIns="91440" bIns="45720">
            <a:spAutoFit/>
          </a:bodyPr>
          <a:lstStyle/>
          <a:p>
            <a:pPr algn="ctr"/>
            <a:r>
              <a:rPr lang="en-US" dirty="0"/>
              <a:t>The yield command is used to return a value from a function or method. When used inside a for loop, it will return the value of the current iteration.</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69449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08074" y="1025375"/>
            <a:ext cx="3971985" cy="646331"/>
          </a:xfrm>
          <a:prstGeom prst="rect">
            <a:avLst/>
          </a:prstGeom>
          <a:noFill/>
        </p:spPr>
        <p:txBody>
          <a:bodyPr wrap="none" lIns="91440" tIns="45720" rIns="91440" bIns="45720">
            <a:spAutoFit/>
          </a:bodyPr>
          <a:lstStyle/>
          <a:p>
            <a:pPr algn="ctr"/>
            <a:r>
              <a:rPr lang="en-US" b="1" dirty="0"/>
              <a:t>1) What do you mean by an Array?</a:t>
            </a: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1000215" y="326685"/>
            <a:ext cx="1338123" cy="461665"/>
          </a:xfrm>
          <a:prstGeom prst="rect">
            <a:avLst/>
          </a:prstGeom>
          <a:solidFill>
            <a:schemeClr val="accent1">
              <a:lumMod val="75000"/>
            </a:schemeClr>
          </a:solid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B.ARRAY</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867293" y="1485380"/>
            <a:ext cx="7764149" cy="1477328"/>
          </a:xfrm>
          <a:prstGeom prst="rect">
            <a:avLst/>
          </a:prstGeom>
          <a:noFill/>
        </p:spPr>
        <p:txBody>
          <a:bodyPr wrap="square" lIns="91440" tIns="45720" rIns="91440" bIns="45720">
            <a:spAutoFit/>
          </a:bodyPr>
          <a:lstStyle/>
          <a:p>
            <a:r>
              <a:rPr lang="en-US" dirty="0"/>
              <a:t>Array is a set of similar data </a:t>
            </a:r>
            <a:r>
              <a:rPr lang="en-US" dirty="0" err="1" smtClean="0"/>
              <a:t>type,its</a:t>
            </a:r>
            <a:r>
              <a:rPr lang="en-US" dirty="0" smtClean="0"/>
              <a:t> </a:t>
            </a:r>
            <a:r>
              <a:rPr lang="en-US" dirty="0"/>
              <a:t>objects store multiple variables with the same </a:t>
            </a:r>
            <a:r>
              <a:rPr lang="en-US" dirty="0" err="1" smtClean="0"/>
              <a:t>type.It</a:t>
            </a:r>
            <a:r>
              <a:rPr lang="en-US" dirty="0" smtClean="0"/>
              <a:t> </a:t>
            </a:r>
            <a:r>
              <a:rPr lang="en-US" dirty="0"/>
              <a:t>can hold primitive types and object references.</a:t>
            </a:r>
          </a:p>
          <a:p>
            <a:r>
              <a:rPr lang="en-US" dirty="0"/>
              <a:t>Arrays are always </a:t>
            </a:r>
            <a:r>
              <a:rPr lang="en-US" dirty="0" smtClean="0"/>
              <a:t>fixed.</a:t>
            </a:r>
            <a:endParaRPr lang="en-US" dirty="0"/>
          </a:p>
          <a:p>
            <a:r>
              <a:rPr lang="en-US" dirty="0"/>
              <a:t/>
            </a:r>
            <a:br>
              <a:rPr lang="en-US" dirty="0"/>
            </a:b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291287" y="2450468"/>
            <a:ext cx="6163868" cy="707886"/>
          </a:xfrm>
          <a:prstGeom prst="rect">
            <a:avLst/>
          </a:prstGeom>
          <a:noFill/>
        </p:spPr>
        <p:txBody>
          <a:bodyPr wrap="none" lIns="91440" tIns="45720" rIns="91440" bIns="45720">
            <a:spAutoFit/>
          </a:bodyPr>
          <a:lstStyle/>
          <a:p>
            <a:pPr algn="ctr"/>
            <a:r>
              <a:rPr lang="en-US" sz="2000" b="1" dirty="0" smtClean="0"/>
              <a:t>2.Can </a:t>
            </a:r>
            <a:r>
              <a:rPr lang="en-US" sz="2000" b="1" dirty="0"/>
              <a:t>we change the size of an array at run time?</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6003634" y="2967335"/>
            <a:ext cx="3952215" cy="369332"/>
          </a:xfrm>
          <a:prstGeom prst="rect">
            <a:avLst/>
          </a:prstGeom>
          <a:noFill/>
        </p:spPr>
        <p:txBody>
          <a:bodyPr wrap="square" lIns="91440" tIns="45720" rIns="91440" bIns="45720">
            <a:spAutoFit/>
          </a:bodyP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6003635" y="2967335"/>
            <a:ext cx="184730" cy="369332"/>
          </a:xfrm>
          <a:prstGeom prst="rect">
            <a:avLst/>
          </a:prstGeom>
          <a:noFill/>
        </p:spPr>
        <p:txBody>
          <a:bodyPr wrap="none" lIns="91440" tIns="45720" rIns="91440" bIns="45720">
            <a:spAutoFit/>
          </a:bodyP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291287" y="3881056"/>
            <a:ext cx="6271269" cy="707886"/>
          </a:xfrm>
          <a:prstGeom prst="rect">
            <a:avLst/>
          </a:prstGeom>
          <a:noFill/>
        </p:spPr>
        <p:txBody>
          <a:bodyPr wrap="none" lIns="91440" tIns="45720" rIns="91440" bIns="45720">
            <a:spAutoFit/>
          </a:bodyPr>
          <a:lstStyle/>
          <a:p>
            <a:pPr algn="ctr"/>
            <a:r>
              <a:rPr lang="en-US" sz="2000" b="1" dirty="0" smtClean="0"/>
              <a:t>3.Can </a:t>
            </a:r>
            <a:r>
              <a:rPr lang="en-US" sz="2000" b="1" dirty="0"/>
              <a:t>we declare array size as a negative number?</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2" name="Rectangle 8"/>
          <p:cNvSpPr>
            <a:spLocks noChangeArrowheads="1"/>
          </p:cNvSpPr>
          <p:nvPr/>
        </p:nvSpPr>
        <p:spPr bwMode="auto">
          <a:xfrm>
            <a:off x="855596" y="4553278"/>
            <a:ext cx="8637165"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400" dirty="0"/>
              <a:t>No. We cannot declare the negative integer as an array </a:t>
            </a:r>
            <a:r>
              <a:rPr lang="en-US" dirty="0" err="1" smtClean="0"/>
              <a:t>size.If</a:t>
            </a:r>
            <a:r>
              <a:rPr lang="en-US" sz="1400" dirty="0" smtClean="0"/>
              <a:t> </a:t>
            </a:r>
            <a:r>
              <a:rPr lang="en-US" sz="1400" dirty="0"/>
              <a:t>we declare, there will be no compile-time </a:t>
            </a:r>
            <a:r>
              <a:rPr lang="en-US" sz="1400" dirty="0" err="1" smtClean="0"/>
              <a:t>error.However</a:t>
            </a:r>
            <a:r>
              <a:rPr lang="en-US" sz="1400" dirty="0"/>
              <a:t>, we will get </a:t>
            </a:r>
            <a:r>
              <a:rPr lang="en-US" sz="1400" dirty="0" err="1"/>
              <a:t>NegativeArraySizeException</a:t>
            </a:r>
            <a:r>
              <a:rPr lang="en-US" sz="1400" dirty="0"/>
              <a:t> at run time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endParaRPr>
          </a:p>
        </p:txBody>
      </p:sp>
      <p:sp>
        <p:nvSpPr>
          <p:cNvPr id="3" name="Rectangle 2"/>
          <p:cNvSpPr/>
          <p:nvPr/>
        </p:nvSpPr>
        <p:spPr>
          <a:xfrm>
            <a:off x="629901" y="2968039"/>
            <a:ext cx="9088556" cy="646331"/>
          </a:xfrm>
          <a:prstGeom prst="rect">
            <a:avLst/>
          </a:prstGeom>
          <a:noFill/>
        </p:spPr>
        <p:txBody>
          <a:bodyPr wrap="square" lIns="91440" tIns="45720" rIns="91440" bIns="45720">
            <a:spAutoFit/>
          </a:bodyPr>
          <a:lstStyle/>
          <a:p>
            <a:pPr algn="ctr"/>
            <a:r>
              <a:rPr lang="en-US" dirty="0"/>
              <a:t>No we cannot change the array size. Though there are similar data types available which allow a change in size.</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58792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370" y="276215"/>
            <a:ext cx="4645054" cy="646331"/>
          </a:xfrm>
          <a:prstGeom prst="rect">
            <a:avLst/>
          </a:prstGeom>
          <a:noFill/>
        </p:spPr>
        <p:txBody>
          <a:bodyPr wrap="none" lIns="91440" tIns="45720" rIns="91440" bIns="45720">
            <a:spAutoFit/>
          </a:bodyPr>
          <a:lstStyle/>
          <a:p>
            <a:pPr algn="ctr"/>
            <a:r>
              <a:rPr lang="en-US" b="1" dirty="0" smtClean="0"/>
              <a:t>4.When </a:t>
            </a:r>
            <a:r>
              <a:rPr lang="en-US" b="1" dirty="0"/>
              <a:t>will we get </a:t>
            </a:r>
            <a:r>
              <a:rPr lang="en-US" b="1" dirty="0" err="1"/>
              <a:t>ArrayStoreException</a:t>
            </a:r>
            <a:r>
              <a:rPr lang="en-US" b="1" dirty="0"/>
              <a:t>?</a:t>
            </a: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586154" y="736049"/>
            <a:ext cx="8831311" cy="830997"/>
          </a:xfrm>
          <a:prstGeom prst="rect">
            <a:avLst/>
          </a:prstGeom>
          <a:noFill/>
        </p:spPr>
        <p:txBody>
          <a:bodyPr wrap="square" lIns="91440" tIns="45720" rIns="91440" bIns="45720">
            <a:spAutoFit/>
          </a:bodyPr>
          <a:lstStyle/>
          <a:p>
            <a:pPr algn="ctr"/>
            <a:r>
              <a:rPr lang="en-US" sz="1600" dirty="0"/>
              <a:t>It is a runtime exception. For example, we can store only string elements in a String Array. If anybody tries to insert integer element in this String Array, then we will get </a:t>
            </a:r>
            <a:r>
              <a:rPr lang="en-US" sz="1600" dirty="0" err="1"/>
              <a:t>ArrayStoreException</a:t>
            </a:r>
            <a:r>
              <a:rPr lang="en-US" sz="1600" dirty="0"/>
              <a:t> at run time.</a:t>
            </a:r>
            <a:endParaRPr lang="en-IN" sz="16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221370" y="1844271"/>
            <a:ext cx="6224782" cy="707886"/>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5.</a:t>
            </a:r>
            <a:r>
              <a:rPr lang="en-US" sz="2000" b="1" dirty="0"/>
              <a:t> Can we change the size of an array at run time?</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671267" y="2829382"/>
            <a:ext cx="8661083" cy="646331"/>
          </a:xfrm>
          <a:prstGeom prst="rect">
            <a:avLst/>
          </a:prstGeom>
          <a:noFill/>
        </p:spPr>
        <p:txBody>
          <a:bodyPr wrap="square" lIns="91440" tIns="45720" rIns="91440" bIns="45720">
            <a:spAutoFit/>
          </a:bodyPr>
          <a:lstStyle/>
          <a:p>
            <a:pPr algn="ctr"/>
            <a:r>
              <a:rPr lang="en-US"/>
              <a:t>No we cannot change the array size. Though there are similar data types available which allow a change in size</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01465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6015" y="373761"/>
            <a:ext cx="2512463" cy="369332"/>
          </a:xfrm>
          <a:prstGeom prst="rect">
            <a:avLst/>
          </a:prstGeom>
          <a:solidFill>
            <a:schemeClr val="accent1">
              <a:lumMod val="75000"/>
            </a:schemeClr>
          </a:solidFill>
        </p:spPr>
        <p:txBody>
          <a:bodyPr wrap="squar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C.STRING</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376015" y="1061382"/>
            <a:ext cx="5756704" cy="707886"/>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1.</a:t>
            </a:r>
            <a:r>
              <a:rPr lang="en-US" sz="2000" b="1" dirty="0"/>
              <a:t> What is String in Java? String is a data type?</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1128045" y="1604915"/>
            <a:ext cx="8068212" cy="1815882"/>
          </a:xfrm>
          <a:prstGeom prst="rect">
            <a:avLst/>
          </a:prstGeom>
          <a:noFill/>
        </p:spPr>
        <p:txBody>
          <a:bodyPr wrap="square" lIns="91440" tIns="45720" rIns="91440" bIns="45720">
            <a:spAutoFit/>
          </a:bodyPr>
          <a:lstStyle/>
          <a:p>
            <a:r>
              <a:rPr lang="en-US" sz="1600" dirty="0"/>
              <a:t>String is a Class in java and defined in </a:t>
            </a:r>
            <a:r>
              <a:rPr lang="en-US" sz="1600" dirty="0" err="1"/>
              <a:t>java.lang</a:t>
            </a:r>
            <a:r>
              <a:rPr lang="en-US" sz="1600" dirty="0"/>
              <a:t> package. It’s not a primitive data type like </a:t>
            </a:r>
            <a:r>
              <a:rPr lang="en-US" sz="1600" dirty="0" err="1"/>
              <a:t>int</a:t>
            </a:r>
            <a:r>
              <a:rPr lang="en-US" sz="1600" dirty="0"/>
              <a:t> and long. String class represents character Strings. String is used in almost all the Java applications and there are some interesting facts we should know about String. String in immutable and final in Java and JVM uses String Pool to store all the String objects. Some other interesting things about String is the way we can instantiate a String object using double quotes and overloading of “+” operator for concatenation</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376015" y="3551194"/>
            <a:ext cx="8457765" cy="707886"/>
          </a:xfrm>
          <a:prstGeom prst="rect">
            <a:avLst/>
          </a:prstGeom>
          <a:noFill/>
        </p:spPr>
        <p:txBody>
          <a:bodyPr wrap="none" lIns="91440" tIns="45720" rIns="91440" bIns="45720">
            <a:spAutoFit/>
          </a:bodyPr>
          <a:lstStyle/>
          <a:p>
            <a:pPr algn="ctr"/>
            <a:r>
              <a:rPr lang="en-US" sz="2000" b="1" cap="none" spc="0" dirty="0" smtClean="0">
                <a:ln w="0"/>
                <a:solidFill>
                  <a:schemeClr val="tx1"/>
                </a:solidFill>
                <a:effectLst>
                  <a:outerShdw blurRad="38100" dist="19050" dir="2700000" algn="tl" rotWithShape="0">
                    <a:schemeClr val="dk1">
                      <a:alpha val="40000"/>
                    </a:schemeClr>
                  </a:outerShdw>
                </a:effectLst>
              </a:rPr>
              <a:t>2.</a:t>
            </a:r>
            <a:r>
              <a:rPr lang="en-US" sz="2000" b="1" dirty="0"/>
              <a:t> What is the difference between equals() method and == operator?</a:t>
            </a:r>
          </a:p>
          <a:p>
            <a:pPr algn="ctr"/>
            <a:endParaRPr lang="en-US" sz="2000" b="1"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1063870" y="4259080"/>
            <a:ext cx="8369780" cy="584775"/>
          </a:xfrm>
          <a:prstGeom prst="rect">
            <a:avLst/>
          </a:prstGeom>
          <a:noFill/>
        </p:spPr>
        <p:txBody>
          <a:bodyPr wrap="square" lIns="91440" tIns="45720" rIns="91440" bIns="45720">
            <a:spAutoFit/>
          </a:bodyPr>
          <a:lstStyle/>
          <a:p>
            <a:pPr algn="ctr"/>
            <a:r>
              <a:rPr lang="en-US" sz="1600" dirty="0"/>
              <a:t>The equals() method matches content of the strings whereas == operator matches object or reference of the strings.</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76015" y="5026872"/>
            <a:ext cx="3877985" cy="400110"/>
          </a:xfrm>
          <a:prstGeom prst="rect">
            <a:avLst/>
          </a:prstGeom>
          <a:noFill/>
        </p:spPr>
        <p:txBody>
          <a:bodyPr wrap="none" lIns="91440" tIns="45720" rIns="91440" bIns="45720">
            <a:spAutoFit/>
          </a:bodyPr>
          <a:lstStyle/>
          <a:p>
            <a:r>
              <a:rPr lang="en-US" sz="2000" b="0" cap="none" spc="0" dirty="0" smtClean="0">
                <a:ln w="0"/>
                <a:solidFill>
                  <a:schemeClr val="tx1"/>
                </a:solidFill>
                <a:effectLst>
                  <a:outerShdw blurRad="38100" dist="19050" dir="2700000" algn="tl" rotWithShape="0">
                    <a:schemeClr val="dk1">
                      <a:alpha val="40000"/>
                    </a:schemeClr>
                  </a:outerShdw>
                </a:effectLst>
              </a:rPr>
              <a:t>3.</a:t>
            </a:r>
            <a:r>
              <a:rPr lang="en-US" sz="2000" b="1" dirty="0"/>
              <a:t>  Is String immutable in java?</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1063870" y="5682138"/>
            <a:ext cx="7640515" cy="584775"/>
          </a:xfrm>
          <a:prstGeom prst="rect">
            <a:avLst/>
          </a:prstGeom>
          <a:noFill/>
        </p:spPr>
        <p:txBody>
          <a:bodyPr wrap="square" lIns="91440" tIns="45720" rIns="91440" bIns="45720">
            <a:spAutoFit/>
          </a:bodyPr>
          <a:lstStyle/>
          <a:p>
            <a:r>
              <a:rPr lang="en-US" sz="1600" dirty="0"/>
              <a:t>Yes, String class is immutable in java. Immutable means once the object is created, its value can not be changed.</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37923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391" y="583059"/>
            <a:ext cx="485607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4.</a:t>
            </a:r>
            <a:r>
              <a:rPr lang="en-US" sz="2000" b="1" dirty="0"/>
              <a:t> How to convert String to char Array?</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503874" y="1724979"/>
            <a:ext cx="6537861" cy="338554"/>
          </a:xfrm>
          <a:prstGeom prst="rect">
            <a:avLst/>
          </a:prstGeom>
          <a:noFill/>
        </p:spPr>
        <p:txBody>
          <a:bodyPr wrap="square" lIns="91440" tIns="45720" rIns="91440" bIns="45720">
            <a:spAutoFit/>
          </a:bodyPr>
          <a:lstStyle/>
          <a:p>
            <a:pPr algn="ctr"/>
            <a:r>
              <a:rPr lang="en-US" sz="1600" dirty="0"/>
              <a:t>You can convert String to char Array using </a:t>
            </a:r>
            <a:r>
              <a:rPr lang="en-US" sz="1600" i="1" dirty="0" err="1"/>
              <a:t>toCharArray</a:t>
            </a:r>
            <a:r>
              <a:rPr lang="en-US" sz="1600" i="1" dirty="0"/>
              <a:t>()</a:t>
            </a:r>
            <a:r>
              <a:rPr lang="en-US" sz="1600" dirty="0"/>
              <a:t> method</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406761" y="2815615"/>
            <a:ext cx="4197239" cy="707886"/>
          </a:xfrm>
          <a:prstGeom prst="rect">
            <a:avLst/>
          </a:prstGeom>
          <a:noFill/>
        </p:spPr>
        <p:txBody>
          <a:bodyPr wrap="none" lIns="91440" tIns="45720" rIns="91440" bIns="45720">
            <a:spAutoFit/>
          </a:bodyPr>
          <a:lstStyle/>
          <a:p>
            <a:r>
              <a:rPr lang="en-US" sz="2000" b="0" cap="none" spc="0" dirty="0" smtClean="0">
                <a:ln w="0"/>
                <a:solidFill>
                  <a:schemeClr val="tx1"/>
                </a:solidFill>
                <a:effectLst>
                  <a:outerShdw blurRad="38100" dist="19050" dir="2700000" algn="tl" rotWithShape="0">
                    <a:schemeClr val="dk1">
                      <a:alpha val="40000"/>
                    </a:schemeClr>
                  </a:outerShdw>
                </a:effectLst>
              </a:rPr>
              <a:t>5.</a:t>
            </a:r>
            <a:r>
              <a:rPr lang="en-US" sz="2000" b="1" dirty="0"/>
              <a:t>  Are String thread-safe in java?</a:t>
            </a:r>
            <a:r>
              <a:rPr lang="en-US" sz="2000" dirty="0"/>
              <a:t/>
            </a:r>
            <a:br>
              <a:rPr lang="en-US" sz="2000" dirty="0"/>
            </a:b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835984" y="3983195"/>
            <a:ext cx="7390165" cy="584775"/>
          </a:xfrm>
          <a:prstGeom prst="rect">
            <a:avLst/>
          </a:prstGeom>
          <a:noFill/>
        </p:spPr>
        <p:txBody>
          <a:bodyPr wrap="none" lIns="91440" tIns="45720" rIns="91440" bIns="45720">
            <a:spAutoFit/>
          </a:bodyPr>
          <a:lstStyle/>
          <a:p>
            <a:pPr algn="ctr"/>
            <a:r>
              <a:rPr lang="en-US" sz="1600" dirty="0"/>
              <a:t>As we know String objects are immutable. It means they are thread-safe also.</a:t>
            </a:r>
            <a:br>
              <a:rPr lang="en-US" sz="1600" dirty="0"/>
            </a:b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72350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314</TotalTime>
  <Words>727</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Berlin Sans FB Demi</vt:lpstr>
      <vt:lpstr>Trebuchet MS</vt:lpstr>
      <vt:lpstr>Wingdings 3</vt:lpstr>
      <vt:lpstr>Facet</vt:lpstr>
      <vt:lpstr>FUNDAMENTALS OF INTERVIEW QUESTIONS</vt:lpstr>
      <vt:lpstr>A. LOOPS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 days of coding challenge</dc:title>
  <dc:creator>Admin</dc:creator>
  <cp:lastModifiedBy>Admin</cp:lastModifiedBy>
  <cp:revision>29</cp:revision>
  <dcterms:created xsi:type="dcterms:W3CDTF">2022-09-29T19:30:35Z</dcterms:created>
  <dcterms:modified xsi:type="dcterms:W3CDTF">2022-10-07T20:52:52Z</dcterms:modified>
</cp:coreProperties>
</file>