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depth-first-traversal-for-a-graph/" TargetMode="External"/><Relationship Id="rId2" Type="http://schemas.openxmlformats.org/officeDocument/2006/relationships/hyperlink" Target="https://www.geeksforgeeks.org/breadth-first-traversal-for-a-graph/"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321" y="347134"/>
            <a:ext cx="7766936" cy="1646302"/>
          </a:xfrm>
        </p:spPr>
        <p:txBody>
          <a:bodyPr/>
          <a:lstStyle/>
          <a:p>
            <a:r>
              <a:rPr lang="en-US" sz="4800" smtClean="0">
                <a:latin typeface="Algerian" panose="04020705040A02060702" pitchFamily="82" charset="0"/>
              </a:rPr>
              <a:t>FUNDAMENTALS OF INTERVIEW QUESTIONS</a:t>
            </a:r>
            <a:endParaRPr lang="en-IN" sz="4800" dirty="0">
              <a:latin typeface="Algerian" panose="04020705040A02060702" pitchFamily="82" charset="0"/>
            </a:endParaRPr>
          </a:p>
        </p:txBody>
      </p:sp>
      <p:sp>
        <p:nvSpPr>
          <p:cNvPr id="3" name="Subtitle 2"/>
          <p:cNvSpPr>
            <a:spLocks noGrp="1"/>
          </p:cNvSpPr>
          <p:nvPr>
            <p:ph type="subTitle" idx="1"/>
          </p:nvPr>
        </p:nvSpPr>
        <p:spPr>
          <a:xfrm>
            <a:off x="1348806" y="2134110"/>
            <a:ext cx="7766936" cy="1096899"/>
          </a:xfrm>
          <a:solidFill>
            <a:schemeClr val="accent1">
              <a:lumMod val="60000"/>
              <a:lumOff val="40000"/>
            </a:schemeClr>
          </a:solidFill>
        </p:spPr>
        <p:txBody>
          <a:bodyPr>
            <a:normAutofit/>
          </a:bodyPr>
          <a:lstStyle/>
          <a:p>
            <a:pPr algn="ctr"/>
            <a:r>
              <a:rPr lang="en-US" sz="3200" i="1" dirty="0" smtClean="0">
                <a:latin typeface="Berlin Sans FB Demi" panose="020E0802020502020306" pitchFamily="34" charset="0"/>
              </a:rPr>
              <a:t>DAY </a:t>
            </a:r>
            <a:r>
              <a:rPr lang="en-US" sz="3200" i="1" dirty="0" smtClean="0">
                <a:latin typeface="Berlin Sans FB Demi" panose="020E0802020502020306" pitchFamily="34" charset="0"/>
              </a:rPr>
              <a:t>4</a:t>
            </a:r>
            <a:endParaRPr lang="en-US" sz="3200" i="1" dirty="0" smtClean="0">
              <a:latin typeface="Berlin Sans FB Demi" panose="020E0802020502020306" pitchFamily="34" charset="0"/>
            </a:endParaRPr>
          </a:p>
          <a:p>
            <a:endParaRPr lang="en-US" sz="3200" dirty="0"/>
          </a:p>
          <a:p>
            <a:endParaRPr lang="en-IN" sz="3200" dirty="0"/>
          </a:p>
        </p:txBody>
      </p:sp>
      <p:sp>
        <p:nvSpPr>
          <p:cNvPr id="4" name="Rectangle 3"/>
          <p:cNvSpPr/>
          <p:nvPr/>
        </p:nvSpPr>
        <p:spPr>
          <a:xfrm>
            <a:off x="5817070" y="5947927"/>
            <a:ext cx="2193229" cy="584775"/>
          </a:xfrm>
          <a:prstGeom prst="rect">
            <a:avLst/>
          </a:prstGeom>
          <a:noFill/>
        </p:spPr>
        <p:txBody>
          <a:bodyPr wrap="none" lIns="91440" tIns="45720" rIns="91440" bIns="45720">
            <a:spAutoFit/>
          </a:bodyPr>
          <a:lstStyle/>
          <a:p>
            <a:pPr algn="ctr"/>
            <a:r>
              <a:rPr lang="en-US" sz="1600" dirty="0" smtClean="0">
                <a:ln w="0"/>
                <a:solidFill>
                  <a:schemeClr val="accent1"/>
                </a:solidFill>
                <a:effectLst>
                  <a:outerShdw blurRad="38100" dist="25400" dir="5400000" algn="ctr" rotWithShape="0">
                    <a:srgbClr val="6E747A">
                      <a:alpha val="43000"/>
                    </a:srgbClr>
                  </a:outerShdw>
                </a:effectLst>
              </a:rPr>
              <a:t>NAME-MEGHNA MITRA</a:t>
            </a:r>
          </a:p>
          <a:p>
            <a:pPr algn="ctr"/>
            <a:r>
              <a:rPr lang="en-US" sz="1600" b="0" cap="none" spc="0" dirty="0" smtClean="0">
                <a:ln w="0"/>
                <a:solidFill>
                  <a:schemeClr val="accent1"/>
                </a:solidFill>
                <a:effectLst>
                  <a:outerShdw blurRad="38100" dist="25400" dir="5400000" algn="ctr" rotWithShape="0">
                    <a:srgbClr val="6E747A">
                      <a:alpha val="43000"/>
                    </a:srgbClr>
                  </a:outerShdw>
                </a:effectLst>
              </a:rPr>
              <a:t>REG.NO.-22MCA10043</a:t>
            </a:r>
            <a:endParaRPr lang="en-US" sz="1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09515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291380" y="844637"/>
            <a:ext cx="8929532" cy="369332"/>
          </a:xfrm>
          <a:prstGeom prst="rect">
            <a:avLst/>
          </a:prstGeom>
          <a:solidFill>
            <a:schemeClr val="accent1">
              <a:lumMod val="75000"/>
            </a:schemeClr>
          </a:solidFill>
          <a:ln>
            <a:noFill/>
          </a:ln>
          <a:effectLs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800" dirty="0"/>
              <a:t>A</a:t>
            </a:r>
            <a:r>
              <a:rPr kumimoji="0" lang="en-US" sz="1800" b="0" i="0" u="none" strike="noStrike" cap="none" normalizeH="0" baseline="0" dirty="0" smtClean="0">
                <a:ln>
                  <a:noFill/>
                </a:ln>
                <a:solidFill>
                  <a:schemeClr val="tx1"/>
                </a:solidFill>
                <a:effectLst/>
                <a:latin typeface="Arial" panose="020B0604020202020204" pitchFamily="34" charset="0"/>
              </a:rPr>
              <a:t>. </a:t>
            </a:r>
            <a:r>
              <a:rPr lang="en-US" sz="1800" dirty="0" smtClean="0"/>
              <a:t>Data Structure</a:t>
            </a:r>
            <a:r>
              <a:rPr lang="en-US" sz="1800" dirty="0" smtClean="0"/>
              <a:t>(2</a:t>
            </a:r>
            <a:r>
              <a:rPr lang="en-US" sz="1800" baseline="30000" dirty="0" smtClean="0"/>
              <a:t>ND</a:t>
            </a:r>
            <a:r>
              <a:rPr lang="en-US" sz="1800" dirty="0" smtClean="0"/>
              <a:t> Part</a:t>
            </a:r>
            <a:r>
              <a:rPr lang="en-US" sz="1800" dirty="0" smtClean="0"/>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226248" y="659971"/>
            <a:ext cx="184730" cy="369332"/>
          </a:xfrm>
          <a:prstGeom prst="rect">
            <a:avLst/>
          </a:prstGeom>
          <a:noFill/>
        </p:spPr>
        <p:txBody>
          <a:bodyPr wrap="none" lIns="91440" tIns="45720" rIns="91440" bIns="45720">
            <a:spAutoFit/>
          </a:bodyP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896648" y="1305949"/>
            <a:ext cx="4307626" cy="369332"/>
          </a:xfrm>
          <a:prstGeom prst="rect">
            <a:avLst/>
          </a:prstGeom>
          <a:noFill/>
        </p:spPr>
        <p:txBody>
          <a:bodyPr wrap="square" lIns="91440" tIns="45720" rIns="91440" bIns="45720">
            <a:spAutoFit/>
          </a:bodyPr>
          <a:lstStyle/>
          <a:p>
            <a:pPr algn="ctr"/>
            <a:r>
              <a:rPr lang="en-US" b="1" cap="none" spc="0" dirty="0" smtClean="0">
                <a:ln w="0"/>
                <a:solidFill>
                  <a:schemeClr val="tx1"/>
                </a:solidFill>
                <a:effectLst>
                  <a:outerShdw blurRad="38100" dist="19050" dir="2700000" algn="tl" rotWithShape="0">
                    <a:schemeClr val="dk1">
                      <a:alpha val="40000"/>
                    </a:schemeClr>
                  </a:outerShdw>
                </a:effectLst>
              </a:rPr>
              <a:t>1.</a:t>
            </a:r>
            <a:r>
              <a:rPr lang="en-US" b="1" dirty="0"/>
              <a:t> What is Stack </a:t>
            </a:r>
            <a:r>
              <a:rPr lang="en-US" b="1" dirty="0" smtClean="0"/>
              <a:t>?</a:t>
            </a:r>
            <a:endParaRPr lang="en-US" b="1"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851181" y="1756927"/>
            <a:ext cx="7618247" cy="830997"/>
          </a:xfrm>
          <a:prstGeom prst="rect">
            <a:avLst/>
          </a:prstGeom>
          <a:noFill/>
        </p:spPr>
        <p:txBody>
          <a:bodyPr wrap="square" lIns="91440" tIns="45720" rIns="91440" bIns="45720">
            <a:spAutoFit/>
          </a:bodyPr>
          <a:lstStyle/>
          <a:p>
            <a:r>
              <a:rPr lang="en-US" sz="1600" dirty="0"/>
              <a:t>Stack is a linear data structure in which the order LIFO(Last In First Out) or FILO(First In Last Out) for accessing elements. Basic operations of the stack are: </a:t>
            </a:r>
            <a:r>
              <a:rPr lang="en-US" sz="1600" b="1" dirty="0"/>
              <a:t>Push, Pop, Peek </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185162" y="2828147"/>
            <a:ext cx="9086142" cy="369332"/>
          </a:xfrm>
          <a:prstGeom prst="rect">
            <a:avLst/>
          </a:prstGeom>
          <a:noFill/>
        </p:spPr>
        <p:txBody>
          <a:bodyPr wrap="none" lIns="91440" tIns="45720" rIns="91440" bIns="45720">
            <a:spAutoFit/>
          </a:bodyPr>
          <a:lstStyle/>
          <a:p>
            <a:pPr algn="ctr"/>
            <a:r>
              <a:rPr lang="en-US" b="1" cap="none" spc="0" dirty="0" smtClean="0">
                <a:ln w="0"/>
                <a:solidFill>
                  <a:schemeClr val="tx1"/>
                </a:solidFill>
                <a:effectLst>
                  <a:outerShdw blurRad="38100" dist="19050" dir="2700000" algn="tl" rotWithShape="0">
                    <a:schemeClr val="dk1">
                      <a:alpha val="40000"/>
                    </a:schemeClr>
                  </a:outerShdw>
                </a:effectLst>
              </a:rPr>
              <a:t>2.</a:t>
            </a:r>
            <a:r>
              <a:rPr lang="en-US" b="1" dirty="0"/>
              <a:t> What is a Queue, how it is different from the</a:t>
            </a:r>
            <a:r>
              <a:rPr lang="en-US" dirty="0"/>
              <a:t> </a:t>
            </a:r>
            <a:r>
              <a:rPr lang="en-US" b="1" dirty="0"/>
              <a:t>stack and how is it implemented?</a:t>
            </a:r>
            <a:r>
              <a:rPr lang="en-US" dirty="0"/>
              <a:t> </a:t>
            </a:r>
            <a:endParaRPr lang="en-US" b="1"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65746" y="3418216"/>
            <a:ext cx="9069390" cy="1323439"/>
          </a:xfrm>
          <a:prstGeom prst="rect">
            <a:avLst/>
          </a:prstGeom>
          <a:noFill/>
        </p:spPr>
        <p:txBody>
          <a:bodyPr wrap="square" lIns="91440" tIns="45720" rIns="91440" bIns="45720">
            <a:spAutoFit/>
          </a:bodyPr>
          <a:lstStyle/>
          <a:p>
            <a:pPr algn="ctr"/>
            <a:r>
              <a:rPr lang="en-US" sz="1600" dirty="0"/>
              <a:t>is a linear structure that follows the order is </a:t>
            </a:r>
            <a:r>
              <a:rPr lang="en-US" sz="1600" b="1" dirty="0"/>
              <a:t>F</a:t>
            </a:r>
            <a:r>
              <a:rPr lang="en-US" sz="1600" dirty="0"/>
              <a:t>irst </a:t>
            </a:r>
            <a:r>
              <a:rPr lang="en-US" sz="1600" b="1" dirty="0"/>
              <a:t>I</a:t>
            </a:r>
            <a:r>
              <a:rPr lang="en-US" sz="1600" dirty="0"/>
              <a:t>n </a:t>
            </a:r>
            <a:r>
              <a:rPr lang="en-US" sz="1600" b="1" dirty="0"/>
              <a:t>F</a:t>
            </a:r>
            <a:r>
              <a:rPr lang="en-US" sz="1600" dirty="0"/>
              <a:t>irst </a:t>
            </a:r>
            <a:r>
              <a:rPr lang="en-US" sz="1600" b="1" dirty="0"/>
              <a:t>O</a:t>
            </a:r>
            <a:r>
              <a:rPr lang="en-US" sz="1600" dirty="0"/>
              <a:t>ut (FIFO) to access elements. Mainly the following are basic operations on queue: </a:t>
            </a:r>
            <a:r>
              <a:rPr lang="en-US" sz="1600" b="1" dirty="0" err="1"/>
              <a:t>Enqueue</a:t>
            </a:r>
            <a:r>
              <a:rPr lang="en-US" sz="1600" b="1" dirty="0"/>
              <a:t>, </a:t>
            </a:r>
            <a:r>
              <a:rPr lang="en-US" sz="1600" b="1" dirty="0" err="1"/>
              <a:t>Dequeue</a:t>
            </a:r>
            <a:r>
              <a:rPr lang="en-US" sz="1600" dirty="0"/>
              <a:t>, </a:t>
            </a:r>
            <a:r>
              <a:rPr lang="en-US" sz="1600" b="1" dirty="0"/>
              <a:t>Front, Rear </a:t>
            </a:r>
            <a:r>
              <a:rPr lang="en-US" sz="1600" dirty="0"/>
              <a:t/>
            </a:r>
            <a:br>
              <a:rPr lang="en-US" sz="1600" dirty="0"/>
            </a:br>
            <a:r>
              <a:rPr lang="en-US" sz="1600" dirty="0"/>
              <a:t>The difference between stacks and queues is in removing. In a stack we remove the item the most recently added; in a queue, we remove the item the least recently added. Both Queues and Stacks can be implemented using Arrays and Linked Lists. </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90432" y="5024735"/>
            <a:ext cx="7175362" cy="369332"/>
          </a:xfrm>
          <a:prstGeom prst="rect">
            <a:avLst/>
          </a:prstGeom>
          <a:noFill/>
        </p:spPr>
        <p:txBody>
          <a:bodyPr wrap="none" lIns="91440" tIns="45720" rIns="91440" bIns="45720">
            <a:spAutoFit/>
          </a:bodyPr>
          <a:lstStyle/>
          <a:p>
            <a:pPr algn="ctr"/>
            <a:r>
              <a:rPr lang="en-US" dirty="0" smtClean="0">
                <a:ln w="0"/>
                <a:effectLst>
                  <a:outerShdw blurRad="38100" dist="19050" dir="2700000" algn="tl" rotWithShape="0">
                    <a:schemeClr val="dk1">
                      <a:alpha val="40000"/>
                    </a:schemeClr>
                  </a:outerShdw>
                </a:effectLst>
              </a:rPr>
              <a:t>3.</a:t>
            </a:r>
            <a:r>
              <a:rPr lang="en-US" b="1" dirty="0"/>
              <a:t> Which data structures are used for BFS and DFS of a graph?</a:t>
            </a:r>
            <a:r>
              <a:rPr lang="en-US" dirty="0"/>
              <a:t> </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513055" y="5616520"/>
            <a:ext cx="8226499" cy="1200329"/>
          </a:xfrm>
          <a:prstGeom prst="rect">
            <a:avLst/>
          </a:prstGeom>
          <a:noFill/>
        </p:spPr>
        <p:txBody>
          <a:bodyPr wrap="square" lIns="91440" tIns="45720" rIns="91440" bIns="45720">
            <a:spAutoFit/>
          </a:bodyPr>
          <a:lstStyle/>
          <a:p>
            <a:pPr fontAlgn="base"/>
            <a:r>
              <a:rPr lang="en-US" u="sng" dirty="0">
                <a:hlinkClick r:id="rId2"/>
              </a:rPr>
              <a:t>Queue is used for BFS</a:t>
            </a:r>
            <a:endParaRPr lang="en-US" dirty="0"/>
          </a:p>
          <a:p>
            <a:pPr fontAlgn="base"/>
            <a:r>
              <a:rPr lang="en-US" dirty="0"/>
              <a:t>Stack is used for DFS. </a:t>
            </a:r>
            <a:r>
              <a:rPr lang="en-US" u="sng" dirty="0">
                <a:hlinkClick r:id="rId3"/>
              </a:rPr>
              <a:t>DFS can also be implemented using recursion</a:t>
            </a:r>
            <a:r>
              <a:rPr lang="en-US" dirty="0"/>
              <a:t> (Note that recursion also uses function call stack</a:t>
            </a: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0721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3591" y="372181"/>
            <a:ext cx="8494518" cy="400110"/>
          </a:xfrm>
          <a:prstGeom prst="rect">
            <a:avLst/>
          </a:prstGeom>
        </p:spPr>
        <p:txBody>
          <a:bodyPr wrap="square">
            <a:spAutoFit/>
          </a:bodyPr>
          <a:lstStyle/>
          <a:p>
            <a:r>
              <a:rPr lang="en-US" sz="2000" b="1" dirty="0" smtClean="0"/>
              <a:t>4.</a:t>
            </a:r>
            <a:r>
              <a:rPr lang="en-US" sz="2000" b="1" dirty="0"/>
              <a:t> How to implement a stack using queue?</a:t>
            </a:r>
            <a:r>
              <a:rPr lang="en-US" sz="2000" dirty="0"/>
              <a:t> </a:t>
            </a:r>
            <a:endParaRPr lang="en-IN" sz="2000" b="1" dirty="0"/>
          </a:p>
        </p:txBody>
      </p:sp>
      <p:sp>
        <p:nvSpPr>
          <p:cNvPr id="2" name="Rectangle 1"/>
          <p:cNvSpPr/>
          <p:nvPr/>
        </p:nvSpPr>
        <p:spPr>
          <a:xfrm>
            <a:off x="937161" y="1036723"/>
            <a:ext cx="8383425" cy="1169551"/>
          </a:xfrm>
          <a:prstGeom prst="rect">
            <a:avLst/>
          </a:prstGeom>
          <a:noFill/>
        </p:spPr>
        <p:txBody>
          <a:bodyPr wrap="square" lIns="91440" tIns="45720" rIns="91440" bIns="45720">
            <a:spAutoFit/>
          </a:bodyPr>
          <a:lstStyle/>
          <a:p>
            <a:pPr fontAlgn="base"/>
            <a:r>
              <a:rPr lang="en-US" sz="1400" dirty="0"/>
              <a:t>A stack can be implemented using two queues. Let stack to be implemented be ‘s’ and queues used to implement be ‘q1’ and ‘q2’. Stack ‘s’ can be implemented in two ways: </a:t>
            </a:r>
          </a:p>
          <a:p>
            <a:pPr fontAlgn="base"/>
            <a:r>
              <a:rPr lang="en-US" sz="1400" dirty="0"/>
              <a:t>Method 1 (By making push operation costly)</a:t>
            </a:r>
          </a:p>
          <a:p>
            <a:pPr fontAlgn="base"/>
            <a:r>
              <a:rPr lang="en-US" sz="1400" dirty="0"/>
              <a:t>Method 2 (By making pop operation costly) </a:t>
            </a:r>
          </a:p>
          <a:p>
            <a:pPr algn="ctr"/>
            <a:endParaRPr lang="en-US" sz="1400" b="1"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228823" y="2362002"/>
            <a:ext cx="8629286" cy="400110"/>
          </a:xfrm>
          <a:prstGeom prst="rect">
            <a:avLst/>
          </a:prstGeom>
          <a:noFill/>
        </p:spPr>
        <p:txBody>
          <a:bodyPr wrap="none" lIns="91440" tIns="45720" rIns="91440" bIns="45720">
            <a:spAutoFit/>
          </a:bodyPr>
          <a:lstStyle/>
          <a:p>
            <a:pPr algn="ctr"/>
            <a:r>
              <a:rPr lang="en-US" sz="2000" b="1" cap="none" spc="0" dirty="0" smtClean="0">
                <a:ln w="0"/>
                <a:solidFill>
                  <a:schemeClr val="tx1"/>
                </a:solidFill>
                <a:effectLst>
                  <a:outerShdw blurRad="38100" dist="19050" dir="2700000" algn="tl" rotWithShape="0">
                    <a:schemeClr val="dk1">
                      <a:alpha val="40000"/>
                    </a:schemeClr>
                  </a:outerShdw>
                </a:effectLst>
              </a:rPr>
              <a:t>5.</a:t>
            </a:r>
            <a:r>
              <a:rPr lang="en-US" sz="2000" b="1" dirty="0"/>
              <a:t> Which Data Structure Should be used for implementing LRU cache?</a:t>
            </a:r>
            <a:r>
              <a:rPr lang="en-US" sz="2000" dirty="0"/>
              <a:t> </a:t>
            </a:r>
            <a:endParaRPr lang="en-US" sz="2000" b="1"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993684" y="2762112"/>
            <a:ext cx="8853701" cy="2308324"/>
          </a:xfrm>
          <a:prstGeom prst="rect">
            <a:avLst/>
          </a:prstGeom>
          <a:noFill/>
        </p:spPr>
        <p:txBody>
          <a:bodyPr wrap="square" lIns="91440" tIns="45720" rIns="91440" bIns="45720">
            <a:spAutoFit/>
          </a:bodyPr>
          <a:lstStyle/>
          <a:p>
            <a:pPr fontAlgn="base"/>
            <a:r>
              <a:rPr lang="en-US" dirty="0"/>
              <a:t>We use two data structures to implement an LRU Cache.</a:t>
            </a:r>
          </a:p>
          <a:p>
            <a:pPr fontAlgn="base"/>
            <a:r>
              <a:rPr lang="en-US" b="1" dirty="0"/>
              <a:t>Queue</a:t>
            </a:r>
            <a:r>
              <a:rPr lang="en-US" dirty="0"/>
              <a:t> which is implemented using a doubly-linked list. The maximum size of the queue will be equal to the total number of frames available (cache size). The most recently used pages will be near the rear end and the least recent pages will be near the front end.</a:t>
            </a:r>
          </a:p>
          <a:p>
            <a:pPr fontAlgn="base"/>
            <a:r>
              <a:rPr lang="en-US" b="1" dirty="0"/>
              <a:t>A Hash</a:t>
            </a:r>
            <a:r>
              <a:rPr lang="en-US" dirty="0"/>
              <a:t> with page number as key and address of the corresponding queue node as value. </a:t>
            </a: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291246" y="4870381"/>
            <a:ext cx="65114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6.</a:t>
            </a:r>
            <a:r>
              <a:rPr lang="en-US" sz="2000" b="1" dirty="0"/>
              <a:t> How to check if a given Binary Tree is BST or not?</a:t>
            </a:r>
            <a:r>
              <a:rPr lang="en-US" sz="2000" dirty="0"/>
              <a:t>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826477" y="5470546"/>
            <a:ext cx="6890375" cy="1200329"/>
          </a:xfrm>
          <a:prstGeom prst="rect">
            <a:avLst/>
          </a:prstGeom>
          <a:noFill/>
        </p:spPr>
        <p:txBody>
          <a:bodyPr wrap="square" lIns="91440" tIns="45720" rIns="91440" bIns="45720">
            <a:spAutoFit/>
          </a:bodyPr>
          <a:lstStyle/>
          <a:p>
            <a:pPr algn="ctr"/>
            <a:r>
              <a:rPr lang="en-US" dirty="0"/>
              <a:t>If </a:t>
            </a:r>
            <a:r>
              <a:rPr lang="en-US" dirty="0" err="1"/>
              <a:t>inorder</a:t>
            </a:r>
            <a:r>
              <a:rPr lang="en-US" dirty="0"/>
              <a:t> traversal of a binary tree is sorted, then the binary tree is BST. The idea is to simply do </a:t>
            </a:r>
            <a:r>
              <a:rPr lang="en-US" dirty="0" err="1"/>
              <a:t>inorder</a:t>
            </a:r>
            <a:r>
              <a:rPr lang="en-US" dirty="0"/>
              <a:t> traversal and while traversing keep track of previous key value. If current key value is greater, then continue, else return false</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69449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322516" y="-30707"/>
            <a:ext cx="7764149" cy="646331"/>
          </a:xfrm>
          <a:prstGeom prst="rect">
            <a:avLst/>
          </a:prstGeom>
          <a:noFill/>
        </p:spPr>
        <p:txBody>
          <a:bodyPr wrap="square" lIns="91440" tIns="45720" rIns="91440" bIns="45720">
            <a:spAutoFit/>
          </a:bodyPr>
          <a:lstStyle/>
          <a:p>
            <a:r>
              <a:rPr lang="en-US" b="0" cap="none" spc="0" dirty="0" smtClean="0">
                <a:ln w="0"/>
                <a:solidFill>
                  <a:schemeClr val="tx1"/>
                </a:solidFill>
                <a:effectLst>
                  <a:outerShdw blurRad="38100" dist="19050" dir="2700000" algn="tl" rotWithShape="0">
                    <a:schemeClr val="dk1">
                      <a:alpha val="40000"/>
                    </a:schemeClr>
                  </a:outerShdw>
                </a:effectLst>
              </a:rPr>
              <a:t>7.</a:t>
            </a:r>
            <a:r>
              <a:rPr lang="en-US" b="1" dirty="0"/>
              <a:t>  What do you understand by the Asymptotic Notations?</a:t>
            </a:r>
          </a:p>
          <a:p>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6003634" y="2967335"/>
            <a:ext cx="3952215" cy="369332"/>
          </a:xfrm>
          <a:prstGeom prst="rect">
            <a:avLst/>
          </a:prstGeom>
          <a:noFill/>
        </p:spPr>
        <p:txBody>
          <a:bodyPr wrap="square" lIns="91440" tIns="45720" rIns="91440" bIns="45720">
            <a:spAutoFit/>
          </a:bodyP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6003635" y="2967335"/>
            <a:ext cx="184730" cy="369332"/>
          </a:xfrm>
          <a:prstGeom prst="rect">
            <a:avLst/>
          </a:prstGeom>
          <a:noFill/>
        </p:spPr>
        <p:txBody>
          <a:bodyPr wrap="none" lIns="91440" tIns="45720" rIns="91440" bIns="45720">
            <a:spAutoFit/>
          </a:bodyP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719615" y="354013"/>
            <a:ext cx="8663667" cy="1938992"/>
          </a:xfrm>
          <a:prstGeom prst="rect">
            <a:avLst/>
          </a:prstGeom>
          <a:noFill/>
        </p:spPr>
        <p:txBody>
          <a:bodyPr wrap="square" lIns="91440" tIns="45720" rIns="91440" bIns="45720">
            <a:spAutoFit/>
          </a:bodyPr>
          <a:lstStyle/>
          <a:p>
            <a:pPr algn="ctr"/>
            <a:r>
              <a:rPr lang="en-US" sz="2000" dirty="0"/>
              <a:t>Asymptotic analysis is a technique that is used for determining the efficiency of an algorithm that does not rely on machine-specific constants and avoids the algorithm from comparing itself to the time-consuming approach. For asymptotic analysis, asymptotic notation is a mathematical technique that is used to indicate the temporal complexity of algorithms.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27673" y="2275304"/>
            <a:ext cx="10447031" cy="923330"/>
          </a:xfrm>
          <a:prstGeom prst="rect">
            <a:avLst/>
          </a:prstGeom>
          <a:noFill/>
        </p:spPr>
        <p:txBody>
          <a:bodyPr wrap="squar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8.</a:t>
            </a:r>
            <a:r>
              <a:rPr lang="en-US" b="1" dirty="0"/>
              <a:t> Explain the Divide and Conquer Algorithmic Paradigm. Also list a few algorithms which use this paradigm.</a:t>
            </a: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435835" y="2985036"/>
            <a:ext cx="9520014" cy="3416320"/>
          </a:xfrm>
          <a:prstGeom prst="rect">
            <a:avLst/>
          </a:prstGeom>
          <a:noFill/>
        </p:spPr>
        <p:txBody>
          <a:bodyPr wrap="square" lIns="91440" tIns="45720" rIns="91440" bIns="45720">
            <a:spAutoFit/>
          </a:bodyPr>
          <a:lstStyle/>
          <a:p>
            <a:r>
              <a:rPr lang="en-US" dirty="0"/>
              <a:t>Divide and Conquer is an algorithm paradigm, not an algorithm itself. It is set up in such a way that it can handle a large amount of data, split it down into smaller chunks, and determine the solution to the problem for each of the smaller chunks. It combines all of the piecewise solutions of the smaller chunks to form a single global solution. This is known as the divide and conquer technique. The Divide and Conquer algorithmic paradigm employ the steps given below:</a:t>
            </a:r>
          </a:p>
          <a:p>
            <a:r>
              <a:rPr lang="en-US" b="1" dirty="0"/>
              <a:t>Divide:</a:t>
            </a:r>
            <a:r>
              <a:rPr lang="en-US" dirty="0"/>
              <a:t> The algorithm separates the original problem into a set of </a:t>
            </a:r>
            <a:r>
              <a:rPr lang="en-US" dirty="0" err="1"/>
              <a:t>subproblems</a:t>
            </a:r>
            <a:r>
              <a:rPr lang="en-US" dirty="0"/>
              <a:t> in this step.</a:t>
            </a:r>
          </a:p>
          <a:p>
            <a:r>
              <a:rPr lang="en-US" b="1" dirty="0"/>
              <a:t>Conquer:</a:t>
            </a:r>
            <a:r>
              <a:rPr lang="en-US" dirty="0"/>
              <a:t> The algorithm solves each </a:t>
            </a:r>
            <a:r>
              <a:rPr lang="en-US" dirty="0" err="1"/>
              <a:t>subproblem</a:t>
            </a:r>
            <a:r>
              <a:rPr lang="en-US" dirty="0"/>
              <a:t> individually in this step.</a:t>
            </a:r>
          </a:p>
          <a:p>
            <a:r>
              <a:rPr lang="en-US" b="1" dirty="0"/>
              <a:t>Combine:</a:t>
            </a:r>
            <a:r>
              <a:rPr lang="en-US" dirty="0"/>
              <a:t> In this step, the algorithm combines the solutions to the </a:t>
            </a:r>
            <a:r>
              <a:rPr lang="en-US" dirty="0" err="1"/>
              <a:t>subproblems</a:t>
            </a:r>
            <a:r>
              <a:rPr lang="en-US" dirty="0"/>
              <a:t> to obtain the overall </a:t>
            </a:r>
            <a:r>
              <a:rPr lang="en-US" dirty="0" err="1"/>
              <a:t>solut</a:t>
            </a:r>
            <a:endParaRPr lang="en-US" dirty="0"/>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58792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645" y="305648"/>
            <a:ext cx="9212365" cy="923330"/>
          </a:xfrm>
          <a:prstGeom prst="rect">
            <a:avLst/>
          </a:prstGeom>
          <a:noFill/>
        </p:spPr>
        <p:txBody>
          <a:bodyPr wrap="square" lIns="91440" tIns="45720" rIns="91440" bIns="45720">
            <a:spAutoFit/>
          </a:bodyPr>
          <a:lstStyle/>
          <a:p>
            <a:pPr algn="ctr"/>
            <a:r>
              <a:rPr lang="en-US" b="1" dirty="0" smtClean="0">
                <a:ln w="0"/>
                <a:effectLst>
                  <a:outerShdw blurRad="38100" dist="19050" dir="2700000" algn="tl" rotWithShape="0">
                    <a:schemeClr val="dk1">
                      <a:alpha val="40000"/>
                    </a:schemeClr>
                  </a:outerShdw>
                </a:effectLst>
              </a:rPr>
              <a:t>9.</a:t>
            </a:r>
            <a:r>
              <a:rPr lang="en-US" b="1" dirty="0"/>
              <a:t> Write an algorithm to reverse a string. For example, if my string is </a:t>
            </a:r>
            <a:r>
              <a:rPr lang="en-US" b="1" dirty="0" smtClean="0"/>
              <a:t>“</a:t>
            </a:r>
            <a:r>
              <a:rPr lang="en-US" b="1" dirty="0" err="1" smtClean="0"/>
              <a:t>anhge</a:t>
            </a:r>
            <a:r>
              <a:rPr lang="en-US" b="1" dirty="0" err="1"/>
              <a:t>M</a:t>
            </a:r>
            <a:r>
              <a:rPr lang="en-US" b="1" dirty="0" smtClean="0"/>
              <a:t>" </a:t>
            </a:r>
            <a:r>
              <a:rPr lang="en-US" b="1" dirty="0"/>
              <a:t>then my result will be </a:t>
            </a:r>
            <a:r>
              <a:rPr lang="en-US" b="1" dirty="0" smtClean="0"/>
              <a:t>“</a:t>
            </a:r>
            <a:r>
              <a:rPr lang="en-US" b="1" dirty="0" err="1" smtClean="0"/>
              <a:t>Meghna</a:t>
            </a:r>
            <a:r>
              <a:rPr lang="en-US" b="1" dirty="0" smtClean="0"/>
              <a:t>".</a:t>
            </a:r>
            <a:endParaRPr lang="en-US" b="1" dirty="0"/>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1474364" y="1112898"/>
            <a:ext cx="5492209" cy="2862322"/>
          </a:xfrm>
          <a:prstGeom prst="rect">
            <a:avLst/>
          </a:prstGeom>
          <a:noFill/>
        </p:spPr>
        <p:txBody>
          <a:bodyPr wrap="none" lIns="91440" tIns="45720" rIns="91440" bIns="45720">
            <a:spAutoFit/>
          </a:bodyPr>
          <a:lstStyle/>
          <a:p>
            <a:r>
              <a:rPr lang="en-US" b="1" dirty="0"/>
              <a:t>Step1:</a:t>
            </a:r>
            <a:r>
              <a:rPr lang="en-US" dirty="0"/>
              <a:t> start</a:t>
            </a:r>
          </a:p>
          <a:p>
            <a:r>
              <a:rPr lang="en-US" b="1" dirty="0"/>
              <a:t>Step2:</a:t>
            </a:r>
            <a:r>
              <a:rPr lang="en-US" dirty="0"/>
              <a:t> Take two variable </a:t>
            </a:r>
            <a:r>
              <a:rPr lang="en-US" dirty="0" err="1"/>
              <a:t>i</a:t>
            </a:r>
            <a:r>
              <a:rPr lang="en-US" dirty="0"/>
              <a:t> and j</a:t>
            </a:r>
          </a:p>
          <a:p>
            <a:r>
              <a:rPr lang="en-US" b="1" dirty="0"/>
              <a:t>Step3:</a:t>
            </a:r>
            <a:r>
              <a:rPr lang="en-US" dirty="0"/>
              <a:t> do length (string)-1, to set J at last position</a:t>
            </a:r>
          </a:p>
          <a:p>
            <a:r>
              <a:rPr lang="en-US" b="1" dirty="0"/>
              <a:t>Step4:</a:t>
            </a:r>
            <a:r>
              <a:rPr lang="en-US" dirty="0"/>
              <a:t> do string [0], to set </a:t>
            </a:r>
            <a:r>
              <a:rPr lang="en-US" dirty="0" err="1"/>
              <a:t>i</a:t>
            </a:r>
            <a:r>
              <a:rPr lang="en-US" dirty="0"/>
              <a:t> on the first character.</a:t>
            </a:r>
          </a:p>
          <a:p>
            <a:r>
              <a:rPr lang="en-US" b="1" dirty="0"/>
              <a:t>Step5:</a:t>
            </a:r>
            <a:r>
              <a:rPr lang="en-US" dirty="0"/>
              <a:t> string [</a:t>
            </a:r>
            <a:r>
              <a:rPr lang="en-US" dirty="0" err="1"/>
              <a:t>i</a:t>
            </a:r>
            <a:r>
              <a:rPr lang="en-US" dirty="0"/>
              <a:t>] is interchanged with string[j]</a:t>
            </a:r>
          </a:p>
          <a:p>
            <a:r>
              <a:rPr lang="en-US" b="1" dirty="0"/>
              <a:t>Step6:</a:t>
            </a:r>
            <a:r>
              <a:rPr lang="en-US" dirty="0"/>
              <a:t> Increment </a:t>
            </a:r>
            <a:r>
              <a:rPr lang="en-US" dirty="0" err="1"/>
              <a:t>i</a:t>
            </a:r>
            <a:r>
              <a:rPr lang="en-US" dirty="0"/>
              <a:t> by 1</a:t>
            </a:r>
          </a:p>
          <a:p>
            <a:r>
              <a:rPr lang="en-US" b="1" dirty="0"/>
              <a:t>Step7:</a:t>
            </a:r>
            <a:r>
              <a:rPr lang="en-US" dirty="0"/>
              <a:t> Increment j by 1</a:t>
            </a:r>
          </a:p>
          <a:p>
            <a:r>
              <a:rPr lang="en-US" b="1" dirty="0"/>
              <a:t>Step8:</a:t>
            </a:r>
            <a:r>
              <a:rPr lang="en-US" dirty="0"/>
              <a:t> if </a:t>
            </a:r>
            <a:r>
              <a:rPr lang="en-US" dirty="0" err="1"/>
              <a:t>i</a:t>
            </a:r>
            <a:r>
              <a:rPr lang="en-US" dirty="0"/>
              <a:t>&gt;j then go to step3</a:t>
            </a:r>
          </a:p>
          <a:p>
            <a:r>
              <a:rPr lang="en-US" b="1" dirty="0"/>
              <a:t>Step9:</a:t>
            </a:r>
            <a:r>
              <a:rPr lang="en-US" dirty="0"/>
              <a:t> Stop</a:t>
            </a: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361129" y="4189383"/>
            <a:ext cx="4185762" cy="707886"/>
          </a:xfrm>
          <a:prstGeom prst="rect">
            <a:avLst/>
          </a:prstGeom>
          <a:noFill/>
        </p:spPr>
        <p:txBody>
          <a:bodyPr wrap="none" lIns="91440" tIns="45720" rIns="91440" bIns="45720">
            <a:spAutoFit/>
          </a:bodyPr>
          <a:lstStyle/>
          <a:p>
            <a:pPr algn="ctr"/>
            <a:r>
              <a:rPr lang="en-US" sz="2000" b="1" cap="none" spc="0" dirty="0" smtClean="0">
                <a:ln w="0"/>
                <a:solidFill>
                  <a:schemeClr val="tx1"/>
                </a:solidFill>
                <a:effectLst>
                  <a:outerShdw blurRad="38100" dist="19050" dir="2700000" algn="tl" rotWithShape="0">
                    <a:schemeClr val="dk1">
                      <a:alpha val="40000"/>
                    </a:schemeClr>
                  </a:outerShdw>
                </a:effectLst>
              </a:rPr>
              <a:t>10.</a:t>
            </a:r>
            <a:r>
              <a:rPr lang="en-IN" sz="2000" b="1" dirty="0"/>
              <a:t>  What are Greedy algorithms</a:t>
            </a:r>
            <a:r>
              <a:rPr lang="en-IN" sz="2000" dirty="0"/>
              <a:t>?</a:t>
            </a:r>
          </a:p>
          <a:p>
            <a:pPr algn="ctr"/>
            <a:endParaRPr lang="en-US" sz="2000" b="1"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1321064" y="4782470"/>
            <a:ext cx="7600745" cy="1077218"/>
          </a:xfrm>
          <a:prstGeom prst="rect">
            <a:avLst/>
          </a:prstGeom>
          <a:noFill/>
        </p:spPr>
        <p:txBody>
          <a:bodyPr wrap="square" lIns="91440" tIns="45720" rIns="91440" bIns="45720">
            <a:spAutoFit/>
          </a:bodyPr>
          <a:lstStyle/>
          <a:p>
            <a:pPr algn="ctr"/>
            <a:r>
              <a:rPr lang="en-US" sz="1600" dirty="0"/>
              <a:t>A greedy algorithm is an algorithmic strategy which is made for the best optimal choice at each sub stage with the goal of this, eventually leading to a globally optimum solution. This means that the algorithm chooses the best solution at the moment without regard for consequences.</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37923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410</TotalTime>
  <Words>496</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Algerian</vt:lpstr>
      <vt:lpstr>Arial</vt:lpstr>
      <vt:lpstr>Berlin Sans FB Demi</vt:lpstr>
      <vt:lpstr>Trebuchet MS</vt:lpstr>
      <vt:lpstr>Wingdings 3</vt:lpstr>
      <vt:lpstr>Facet</vt:lpstr>
      <vt:lpstr>FUNDAMENTALS OF INTERVIEW QUESTIONS</vt:lpstr>
      <vt:lpstr>A. Data Structure(2ND Part)</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 days of coding challenge</dc:title>
  <dc:creator>Admin</dc:creator>
  <cp:lastModifiedBy>Admin</cp:lastModifiedBy>
  <cp:revision>40</cp:revision>
  <dcterms:created xsi:type="dcterms:W3CDTF">2022-09-29T19:30:35Z</dcterms:created>
  <dcterms:modified xsi:type="dcterms:W3CDTF">2022-10-09T12:09:17Z</dcterms:modified>
</cp:coreProperties>
</file>