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james-gosling-father-of-java"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321" y="347134"/>
            <a:ext cx="7766936" cy="1646302"/>
          </a:xfrm>
        </p:spPr>
        <p:txBody>
          <a:bodyPr/>
          <a:lstStyle/>
          <a:p>
            <a:r>
              <a:rPr lang="en-US" sz="4800" dirty="0" smtClean="0">
                <a:latin typeface="Algerian" panose="04020705040A02060702" pitchFamily="82" charset="0"/>
              </a:rPr>
              <a:t>100 days of </a:t>
            </a:r>
            <a:r>
              <a:rPr lang="en-US" sz="4800" dirty="0" smtClean="0">
                <a:latin typeface="Algerian" panose="04020705040A02060702" pitchFamily="82" charset="0"/>
              </a:rPr>
              <a:t>fundamental concepts</a:t>
            </a:r>
            <a:endParaRPr lang="en-IN" sz="4800" dirty="0">
              <a:latin typeface="Algerian" panose="04020705040A02060702" pitchFamily="82" charset="0"/>
            </a:endParaRPr>
          </a:p>
        </p:txBody>
      </p:sp>
      <p:sp>
        <p:nvSpPr>
          <p:cNvPr id="3" name="Subtitle 2"/>
          <p:cNvSpPr>
            <a:spLocks noGrp="1"/>
          </p:cNvSpPr>
          <p:nvPr>
            <p:ph type="subTitle" idx="1"/>
          </p:nvPr>
        </p:nvSpPr>
        <p:spPr>
          <a:xfrm>
            <a:off x="1348806" y="2134110"/>
            <a:ext cx="7766936" cy="1096899"/>
          </a:xfrm>
          <a:solidFill>
            <a:schemeClr val="accent1">
              <a:lumMod val="60000"/>
              <a:lumOff val="40000"/>
            </a:schemeClr>
          </a:solidFill>
        </p:spPr>
        <p:txBody>
          <a:bodyPr>
            <a:normAutofit/>
          </a:bodyPr>
          <a:lstStyle/>
          <a:p>
            <a:pPr algn="ctr"/>
            <a:r>
              <a:rPr lang="en-US" sz="3200" i="1" dirty="0" smtClean="0">
                <a:latin typeface="Berlin Sans FB Demi" panose="020E0802020502020306" pitchFamily="34" charset="0"/>
              </a:rPr>
              <a:t>DAY </a:t>
            </a:r>
            <a:r>
              <a:rPr lang="en-US" sz="3200" i="1" dirty="0" smtClean="0">
                <a:latin typeface="Berlin Sans FB Demi" panose="020E0802020502020306" pitchFamily="34" charset="0"/>
              </a:rPr>
              <a:t>1</a:t>
            </a:r>
            <a:endParaRPr lang="en-US" sz="3200" i="1" dirty="0" smtClean="0">
              <a:latin typeface="Berlin Sans FB Demi" panose="020E0802020502020306" pitchFamily="34" charset="0"/>
            </a:endParaRPr>
          </a:p>
          <a:p>
            <a:endParaRPr lang="en-US" sz="3200" dirty="0"/>
          </a:p>
          <a:p>
            <a:endParaRPr lang="en-IN" sz="3200" dirty="0"/>
          </a:p>
        </p:txBody>
      </p:sp>
      <p:sp>
        <p:nvSpPr>
          <p:cNvPr id="4" name="Rectangle 3"/>
          <p:cNvSpPr/>
          <p:nvPr/>
        </p:nvSpPr>
        <p:spPr>
          <a:xfrm>
            <a:off x="5817070" y="5947927"/>
            <a:ext cx="2193229" cy="584775"/>
          </a:xfrm>
          <a:prstGeom prst="rect">
            <a:avLst/>
          </a:prstGeom>
          <a:noFill/>
        </p:spPr>
        <p:txBody>
          <a:bodyPr wrap="none" lIns="91440" tIns="45720" rIns="91440" bIns="45720">
            <a:spAutoFit/>
          </a:bodyPr>
          <a:lstStyle/>
          <a:p>
            <a:pPr algn="ctr"/>
            <a:r>
              <a:rPr lang="en-US" sz="1600" dirty="0" smtClean="0">
                <a:ln w="0"/>
                <a:solidFill>
                  <a:schemeClr val="accent1"/>
                </a:solidFill>
                <a:effectLst>
                  <a:outerShdw blurRad="38100" dist="25400" dir="5400000" algn="ctr" rotWithShape="0">
                    <a:srgbClr val="6E747A">
                      <a:alpha val="43000"/>
                    </a:srgbClr>
                  </a:outerShdw>
                </a:effectLst>
              </a:rPr>
              <a:t>NAME-MEGHNA MITRA</a:t>
            </a:r>
          </a:p>
          <a:p>
            <a:pPr algn="ctr"/>
            <a:r>
              <a:rPr lang="en-US" sz="1600" b="0" cap="none" spc="0" dirty="0" smtClean="0">
                <a:ln w="0"/>
                <a:solidFill>
                  <a:schemeClr val="accent1"/>
                </a:solidFill>
                <a:effectLst>
                  <a:outerShdw blurRad="38100" dist="25400" dir="5400000" algn="ctr" rotWithShape="0">
                    <a:srgbClr val="6E747A">
                      <a:alpha val="43000"/>
                    </a:srgbClr>
                  </a:outerShdw>
                </a:effectLst>
              </a:rPr>
              <a:t>REG.NO.-22MCA10043</a:t>
            </a:r>
            <a:endParaRPr lang="en-US" sz="1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9515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291380" y="844637"/>
            <a:ext cx="8929532" cy="369332"/>
          </a:xfrm>
          <a:prstGeom prst="rect">
            <a:avLst/>
          </a:prstGeom>
          <a:solidFill>
            <a:schemeClr val="accent1">
              <a:lumMod val="75000"/>
            </a:schemeClr>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sz="1800" b="0" i="0" u="none" strike="noStrike" cap="none" normalizeH="0" baseline="0" dirty="0" smtClean="0">
                <a:ln>
                  <a:noFill/>
                </a:ln>
                <a:solidFill>
                  <a:schemeClr val="tx1"/>
                </a:solidFill>
                <a:effectLst/>
                <a:latin typeface="Arial" panose="020B0604020202020204" pitchFamily="34" charset="0"/>
              </a:rPr>
              <a:t>1. </a:t>
            </a:r>
            <a:r>
              <a:rPr lang="en-US" sz="1800" dirty="0" smtClean="0"/>
              <a:t>FUNDAMENTAL OF JAVA</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226248" y="659971"/>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0" y="1398635"/>
            <a:ext cx="2538101" cy="646331"/>
          </a:xfrm>
          <a:prstGeom prst="rect">
            <a:avLst/>
          </a:prstGeom>
          <a:noFill/>
        </p:spPr>
        <p:txBody>
          <a:bodyPr wrap="square" lIns="91440" tIns="45720" rIns="91440" bIns="45720">
            <a:spAutoFit/>
          </a:bodyPr>
          <a:lstStyle/>
          <a:p>
            <a:pPr algn="ctr"/>
            <a:r>
              <a:rPr lang="en-US" dirty="0" smtClean="0">
                <a:ln w="0"/>
                <a:effectLst>
                  <a:outerShdw blurRad="38100" dist="19050" dir="2700000" algn="tl" rotWithShape="0">
                    <a:schemeClr val="dk1">
                      <a:alpha val="40000"/>
                    </a:schemeClr>
                  </a:outerShdw>
                </a:effectLst>
              </a:rPr>
              <a:t>1.</a:t>
            </a:r>
            <a:r>
              <a:rPr lang="en-IN" dirty="0" smtClean="0"/>
              <a:t> What is Java?</a:t>
            </a:r>
            <a:endParaRPr lang="en-IN" dirty="0"/>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51181" y="1756927"/>
            <a:ext cx="7618247" cy="1569660"/>
          </a:xfrm>
          <a:prstGeom prst="rect">
            <a:avLst/>
          </a:prstGeom>
          <a:noFill/>
        </p:spPr>
        <p:txBody>
          <a:bodyPr wrap="square" lIns="91440" tIns="45720" rIns="91440" bIns="45720">
            <a:spAutoFit/>
          </a:bodyPr>
          <a:lstStyle/>
          <a:p>
            <a:r>
              <a:rPr lang="en-US" sz="1600" dirty="0" smtClean="0"/>
              <a:t> JAVA is </a:t>
            </a:r>
            <a:r>
              <a:rPr lang="en-US" sz="1600" dirty="0"/>
              <a:t>the high-level, </a:t>
            </a:r>
            <a:r>
              <a:rPr lang="en-US" sz="1600" dirty="0" smtClean="0"/>
              <a:t>object oriented,</a:t>
            </a:r>
          </a:p>
          <a:p>
            <a:r>
              <a:rPr lang="en-US" sz="1600" dirty="0" smtClean="0"/>
              <a:t> </a:t>
            </a:r>
            <a:r>
              <a:rPr lang="en-US" sz="1600" dirty="0"/>
              <a:t>robust, secure programming language, platform-independent, high performance, Multithreaded, and portable programming language. It was developed by </a:t>
            </a:r>
            <a:r>
              <a:rPr lang="en-US" sz="1600" b="1" dirty="0">
                <a:hlinkClick r:id="rId2"/>
              </a:rPr>
              <a:t>James Gosling</a:t>
            </a:r>
          </a:p>
          <a:p>
            <a:r>
              <a:rPr lang="en-US" sz="1600" dirty="0"/>
              <a:t>in June 1991. It can also be known as the platform as it provides its own JRE and API.</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26260" y="3515602"/>
            <a:ext cx="6184706"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2.</a:t>
            </a:r>
            <a:r>
              <a:rPr lang="en-US" sz="2000" dirty="0"/>
              <a:t> What do you understand by Java virtual machine?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11024" y="3959352"/>
            <a:ext cx="9069390" cy="1077218"/>
          </a:xfrm>
          <a:prstGeom prst="rect">
            <a:avLst/>
          </a:prstGeom>
          <a:noFill/>
        </p:spPr>
        <p:txBody>
          <a:bodyPr wrap="square" lIns="91440" tIns="45720" rIns="91440" bIns="45720">
            <a:spAutoFit/>
          </a:bodyPr>
          <a:lstStyle/>
          <a:p>
            <a:pPr algn="ctr"/>
            <a:r>
              <a:rPr lang="en-US" sz="1600" dirty="0" smtClean="0"/>
              <a:t> It is </a:t>
            </a:r>
            <a:r>
              <a:rPr lang="en-US" sz="1600" dirty="0"/>
              <a:t>a virtual machine that enables the computer to run the Java program. JVM acts like a run-time engine which calls the main method present in the Java code. JVM is the specification which must be implemented in the computer system. The Java code is compiled by JVM to be a </a:t>
            </a:r>
            <a:r>
              <a:rPr lang="en-US" sz="1600" dirty="0" err="1"/>
              <a:t>Bytecode</a:t>
            </a:r>
            <a:r>
              <a:rPr lang="en-US" sz="1600" dirty="0"/>
              <a:t> which is machine independent and close to the native code.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6260" y="5126377"/>
            <a:ext cx="2965877"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3.</a:t>
            </a:r>
            <a:r>
              <a:rPr lang="en-IN" sz="2000" dirty="0"/>
              <a:t> What is the platform?</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41996" y="5610305"/>
            <a:ext cx="9138418" cy="923330"/>
          </a:xfrm>
          <a:prstGeom prst="rect">
            <a:avLst/>
          </a:prstGeom>
          <a:noFill/>
        </p:spPr>
        <p:txBody>
          <a:bodyPr wrap="square" lIns="91440" tIns="45720" rIns="91440" bIns="45720">
            <a:spAutoFit/>
          </a:bodyPr>
          <a:lstStyle/>
          <a:p>
            <a:pPr algn="ctr"/>
            <a:r>
              <a:rPr lang="en-US" dirty="0"/>
              <a:t>A platform is the hardware or software environment in which a piece of software is executed. There are two types of platforms, software-based and hardware-based. Java provides the software-based platform.</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072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2192" y="147181"/>
            <a:ext cx="8494518" cy="707886"/>
          </a:xfrm>
          <a:prstGeom prst="rect">
            <a:avLst/>
          </a:prstGeom>
        </p:spPr>
        <p:txBody>
          <a:bodyPr wrap="square">
            <a:spAutoFit/>
          </a:bodyPr>
          <a:lstStyle/>
          <a:p>
            <a:r>
              <a:rPr lang="en-US" sz="2000" dirty="0" smtClean="0"/>
              <a:t>4.</a:t>
            </a:r>
            <a:r>
              <a:rPr lang="en-US" sz="2000" dirty="0"/>
              <a:t> What gives Java its 'write once and run anywhere' nature?</a:t>
            </a:r>
          </a:p>
          <a:p>
            <a:endParaRPr lang="en-IN" sz="2000" dirty="0"/>
          </a:p>
        </p:txBody>
      </p:sp>
      <p:sp>
        <p:nvSpPr>
          <p:cNvPr id="2" name="Rectangle 1"/>
          <p:cNvSpPr/>
          <p:nvPr/>
        </p:nvSpPr>
        <p:spPr>
          <a:xfrm>
            <a:off x="777667" y="719792"/>
            <a:ext cx="8383425" cy="738664"/>
          </a:xfrm>
          <a:prstGeom prst="rect">
            <a:avLst/>
          </a:prstGeom>
          <a:noFill/>
        </p:spPr>
        <p:txBody>
          <a:bodyPr wrap="square" lIns="91440" tIns="45720" rIns="91440" bIns="45720">
            <a:spAutoFit/>
          </a:bodyPr>
          <a:lstStyle/>
          <a:p>
            <a:pPr algn="ctr"/>
            <a:r>
              <a:rPr lang="en-US" sz="1400" dirty="0"/>
              <a:t>The </a:t>
            </a:r>
            <a:r>
              <a:rPr lang="en-US" sz="1400" dirty="0" err="1"/>
              <a:t>bytecode</a:t>
            </a:r>
            <a:r>
              <a:rPr lang="en-US" sz="1400" dirty="0"/>
              <a:t>. Java compiler converts the Java programs into the class file (Byte Code) which is the intermediate language between source code and machine code. This </a:t>
            </a:r>
            <a:r>
              <a:rPr lang="en-US" sz="1400" dirty="0" err="1"/>
              <a:t>bytecode</a:t>
            </a:r>
            <a:r>
              <a:rPr lang="en-US" sz="1400" dirty="0"/>
              <a:t> is not platform specific and can be executed on any computer.</a:t>
            </a:r>
            <a:endParaRPr lang="en-US" sz="1400" b="1"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222192" y="1677124"/>
            <a:ext cx="7579319"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dirty="0"/>
              <a:t> What if I write static public void instead of public static void?</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506418" y="2385010"/>
            <a:ext cx="8116289" cy="584775"/>
          </a:xfrm>
          <a:prstGeom prst="rect">
            <a:avLst/>
          </a:prstGeom>
          <a:noFill/>
        </p:spPr>
        <p:txBody>
          <a:bodyPr wrap="square" lIns="91440" tIns="45720" rIns="91440" bIns="45720">
            <a:spAutoFit/>
          </a:bodyPr>
          <a:lstStyle/>
          <a:p>
            <a:pPr algn="ctr"/>
            <a:r>
              <a:rPr lang="en-US" sz="1600" dirty="0"/>
              <a:t>The program compiles and runs correctly because the order of </a:t>
            </a:r>
            <a:r>
              <a:rPr lang="en-US" sz="1600" dirty="0" err="1"/>
              <a:t>specifiers</a:t>
            </a:r>
            <a:r>
              <a:rPr lang="en-US" sz="1600" dirty="0"/>
              <a:t> doesn't matter in Java.</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944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148969" y="1044532"/>
            <a:ext cx="2840906" cy="646331"/>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1.</a:t>
            </a:r>
            <a:r>
              <a:rPr lang="en-IN" b="1" dirty="0"/>
              <a:t> What Is The Variable?</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67293" y="326685"/>
            <a:ext cx="1603965" cy="461665"/>
          </a:xfrm>
          <a:prstGeom prst="rect">
            <a:avLst/>
          </a:prstGeom>
          <a:solidFill>
            <a:schemeClr val="accent1">
              <a:lumMod val="75000"/>
            </a:schemeClr>
          </a:solid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VARIABLES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867293" y="1485380"/>
            <a:ext cx="7764149" cy="923330"/>
          </a:xfrm>
          <a:prstGeom prst="rect">
            <a:avLst/>
          </a:prstGeom>
          <a:noFill/>
        </p:spPr>
        <p:txBody>
          <a:bodyPr wrap="square" lIns="91440" tIns="45720" rIns="91440" bIns="45720">
            <a:spAutoFit/>
          </a:bodyPr>
          <a:lstStyle/>
          <a:p>
            <a:pPr algn="ctr"/>
            <a:r>
              <a:rPr lang="en-US" dirty="0"/>
              <a:t>Variable is a name which is given to a memory cell. Variable is also known as a container (or box) which is used to store data value during program execution in memory. It is a basic unit of data storage.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23174" y="2408710"/>
            <a:ext cx="4632871"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2.</a:t>
            </a:r>
            <a:r>
              <a:rPr lang="en-US" sz="2000" b="1" dirty="0"/>
              <a:t> How To Declare A Variable In Java?</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6003634" y="2967335"/>
            <a:ext cx="3952215" cy="369332"/>
          </a:xfrm>
          <a:prstGeom prst="rect">
            <a:avLst/>
          </a:prstGeom>
          <a:noFill/>
        </p:spPr>
        <p:txBody>
          <a:bodyPr wrap="squar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003635" y="2967335"/>
            <a:ext cx="184730" cy="369332"/>
          </a:xfrm>
          <a:prstGeom prst="rect">
            <a:avLst/>
          </a:prstGeom>
          <a:noFill/>
        </p:spPr>
        <p:txBody>
          <a:bodyPr wrap="non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6"/>
          <p:cNvSpPr>
            <a:spLocks noChangeArrowheads="1"/>
          </p:cNvSpPr>
          <p:nvPr/>
        </p:nvSpPr>
        <p:spPr bwMode="auto">
          <a:xfrm>
            <a:off x="692209" y="3116067"/>
            <a:ext cx="153888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7F0055"/>
                </a:solidFill>
                <a:effectLst/>
                <a:latin typeface="Monaco"/>
              </a:rPr>
              <a:t>int</a:t>
            </a:r>
            <a:r>
              <a:rPr kumimoji="0" lang="en-US" sz="2000" b="0" i="0" u="none" strike="noStrike" cap="none" normalizeH="0" baseline="0" smtClean="0">
                <a:ln>
                  <a:noFill/>
                </a:ln>
                <a:solidFill>
                  <a:srgbClr val="000000"/>
                </a:solidFill>
                <a:effectLst/>
                <a:latin typeface="Monaco"/>
              </a:rPr>
              <a:t> number;</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7F0055"/>
                </a:solidFill>
                <a:effectLst/>
                <a:latin typeface="Monaco"/>
              </a:rPr>
              <a:t>boolean</a:t>
            </a:r>
            <a:r>
              <a:rPr kumimoji="0" lang="en-US" sz="2000" b="0" i="0" u="none" strike="noStrike" cap="none" normalizeH="0" baseline="0" smtClean="0">
                <a:ln>
                  <a:noFill/>
                </a:ln>
                <a:solidFill>
                  <a:srgbClr val="000000"/>
                </a:solidFill>
                <a:effectLst/>
                <a:latin typeface="Monaco"/>
              </a:rPr>
              <a:t> flag;</a:t>
            </a:r>
            <a:endParaRPr kumimoji="0" 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Monaco"/>
              </a:rPr>
              <a:t>String name;</a:t>
            </a:r>
            <a:endParaRPr kumimoji="0" lang="en-US" sz="2000" b="0" i="0" u="none" strike="noStrike" cap="none" normalizeH="0" baseline="0" smtClean="0">
              <a:ln>
                <a:noFill/>
              </a:ln>
              <a:solidFill>
                <a:schemeClr val="tx1"/>
              </a:solidFill>
              <a:effectLst/>
            </a:endParaRPr>
          </a:p>
        </p:txBody>
      </p:sp>
      <p:sp>
        <p:nvSpPr>
          <p:cNvPr id="19" name="Rectangle 7"/>
          <p:cNvSpPr>
            <a:spLocks noChangeArrowheads="1"/>
          </p:cNvSpPr>
          <p:nvPr/>
        </p:nvSpPr>
        <p:spPr bwMode="auto">
          <a:xfrm>
            <a:off x="480187" y="4175424"/>
            <a:ext cx="974465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Monda"/>
              </a:rPr>
              <a:t>Here </a:t>
            </a:r>
            <a:r>
              <a:rPr kumimoji="0" lang="en-US" sz="1600" b="0" i="0" u="none" strike="noStrike" cap="none" normalizeH="0" baseline="0" smtClean="0">
                <a:ln>
                  <a:noFill/>
                </a:ln>
                <a:solidFill>
                  <a:srgbClr val="565656"/>
                </a:solidFill>
                <a:effectLst/>
                <a:latin typeface="Menlo"/>
              </a:rPr>
              <a:t>number</a:t>
            </a:r>
            <a:r>
              <a:rPr kumimoji="0" lang="en-US" sz="1600" b="0" i="0" u="none" strike="noStrike" cap="none" normalizeH="0" baseline="0" smtClean="0">
                <a:ln>
                  <a:noFill/>
                </a:ln>
                <a:solidFill>
                  <a:srgbClr val="000000"/>
                </a:solidFill>
                <a:effectLst/>
                <a:latin typeface="Monda"/>
              </a:rPr>
              <a:t>, </a:t>
            </a:r>
            <a:r>
              <a:rPr kumimoji="0" lang="en-US" sz="1600" b="0" i="0" u="none" strike="noStrike" cap="none" normalizeH="0" baseline="0" smtClean="0">
                <a:ln>
                  <a:noFill/>
                </a:ln>
                <a:solidFill>
                  <a:srgbClr val="565656"/>
                </a:solidFill>
                <a:effectLst/>
                <a:latin typeface="Menlo"/>
              </a:rPr>
              <a:t>flag</a:t>
            </a:r>
            <a:r>
              <a:rPr kumimoji="0" lang="en-US" sz="1600" b="0" i="0" u="none" strike="noStrike" cap="none" normalizeH="0" baseline="0" smtClean="0">
                <a:ln>
                  <a:noFill/>
                </a:ln>
                <a:solidFill>
                  <a:srgbClr val="000000"/>
                </a:solidFill>
                <a:effectLst/>
                <a:latin typeface="Monda"/>
              </a:rPr>
              <a:t> and </a:t>
            </a:r>
            <a:r>
              <a:rPr kumimoji="0" lang="en-US" sz="1600" b="0" i="0" u="none" strike="noStrike" cap="none" normalizeH="0" baseline="0" smtClean="0">
                <a:ln>
                  <a:noFill/>
                </a:ln>
                <a:solidFill>
                  <a:srgbClr val="565656"/>
                </a:solidFill>
                <a:effectLst/>
                <a:latin typeface="Menlo"/>
              </a:rPr>
              <a:t>name</a:t>
            </a:r>
            <a:r>
              <a:rPr kumimoji="0" lang="en-US" sz="1600" b="0" i="0" u="none" strike="noStrike" cap="none" normalizeH="0" baseline="0" smtClean="0">
                <a:ln>
                  <a:noFill/>
                </a:ln>
                <a:solidFill>
                  <a:srgbClr val="000000"/>
                </a:solidFill>
                <a:effectLst/>
                <a:latin typeface="Monda"/>
              </a:rPr>
              <a:t> are variable name and </a:t>
            </a:r>
            <a:r>
              <a:rPr kumimoji="0" lang="en-US" sz="1600" b="0" i="0" u="none" strike="noStrike" cap="none" normalizeH="0" baseline="0" smtClean="0">
                <a:ln>
                  <a:noFill/>
                </a:ln>
                <a:solidFill>
                  <a:srgbClr val="565656"/>
                </a:solidFill>
                <a:effectLst/>
                <a:latin typeface="Menlo"/>
              </a:rPr>
              <a:t>int</a:t>
            </a:r>
            <a:r>
              <a:rPr kumimoji="0" lang="en-US" sz="1600" b="0" i="0" u="none" strike="noStrike" cap="none" normalizeH="0" baseline="0" smtClean="0">
                <a:ln>
                  <a:noFill/>
                </a:ln>
                <a:solidFill>
                  <a:srgbClr val="000000"/>
                </a:solidFill>
                <a:effectLst/>
                <a:latin typeface="Monda"/>
              </a:rPr>
              <a:t>, </a:t>
            </a:r>
            <a:r>
              <a:rPr kumimoji="0" lang="en-US" sz="1600" b="0" i="0" u="none" strike="noStrike" cap="none" normalizeH="0" baseline="0" smtClean="0">
                <a:ln>
                  <a:noFill/>
                </a:ln>
                <a:solidFill>
                  <a:srgbClr val="565656"/>
                </a:solidFill>
                <a:effectLst/>
                <a:latin typeface="Menlo"/>
              </a:rPr>
              <a:t>boolean</a:t>
            </a:r>
            <a:r>
              <a:rPr kumimoji="0" lang="en-US" sz="1600" b="0" i="0" u="none" strike="noStrike" cap="none" normalizeH="0" baseline="0" smtClean="0">
                <a:ln>
                  <a:noFill/>
                </a:ln>
                <a:solidFill>
                  <a:srgbClr val="000000"/>
                </a:solidFill>
                <a:effectLst/>
                <a:latin typeface="Monda"/>
              </a:rPr>
              <a:t> and </a:t>
            </a:r>
            <a:r>
              <a:rPr kumimoji="0" lang="en-US" sz="1600" b="0" i="0" u="none" strike="noStrike" cap="none" normalizeH="0" baseline="0" smtClean="0">
                <a:ln>
                  <a:noFill/>
                </a:ln>
                <a:solidFill>
                  <a:srgbClr val="565656"/>
                </a:solidFill>
                <a:effectLst/>
                <a:latin typeface="Menlo"/>
              </a:rPr>
              <a:t>String</a:t>
            </a:r>
            <a:r>
              <a:rPr kumimoji="0" lang="en-US" sz="1600" b="0" i="0" u="none" strike="noStrike" cap="none" normalizeH="0" baseline="0" smtClean="0">
                <a:ln>
                  <a:noFill/>
                </a:ln>
                <a:solidFill>
                  <a:srgbClr val="000000"/>
                </a:solidFill>
                <a:effectLst/>
                <a:latin typeface="Monda"/>
              </a:rPr>
              <a:t> are their respective data types.</a:t>
            </a:r>
            <a:r>
              <a:rPr kumimoji="0" lang="en-US" sz="1600" b="0" i="0" u="none" strike="noStrike" cap="none" normalizeH="0" baseline="0" smtClean="0">
                <a:ln>
                  <a:noFill/>
                </a:ln>
                <a:solidFill>
                  <a:schemeClr val="tx1"/>
                </a:solidFill>
                <a:effectLst/>
              </a:rPr>
              <a:t> </a:t>
            </a:r>
          </a:p>
        </p:txBody>
      </p:sp>
      <p:sp>
        <p:nvSpPr>
          <p:cNvPr id="20" name="Rectangle 19"/>
          <p:cNvSpPr/>
          <p:nvPr/>
        </p:nvSpPr>
        <p:spPr>
          <a:xfrm>
            <a:off x="134909" y="4557672"/>
            <a:ext cx="4192366" cy="707886"/>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3.</a:t>
            </a:r>
            <a:r>
              <a:rPr lang="en-IN" sz="2000" b="1" dirty="0"/>
              <a:t> What Is Variable Initialization?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8"/>
          <p:cNvSpPr>
            <a:spLocks noChangeArrowheads="1"/>
          </p:cNvSpPr>
          <p:nvPr/>
        </p:nvSpPr>
        <p:spPr bwMode="auto">
          <a:xfrm>
            <a:off x="692209" y="5044958"/>
            <a:ext cx="86371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Monda"/>
              </a:rPr>
              <a:t>When we assign a value to a variable first time, it is known as variable initialization. Before initialization objects have </a:t>
            </a:r>
            <a:r>
              <a:rPr kumimoji="0" lang="en-US" sz="1400" b="0" i="0" u="none" strike="noStrike" cap="none" normalizeH="0" baseline="0" smtClean="0">
                <a:ln>
                  <a:noFill/>
                </a:ln>
                <a:solidFill>
                  <a:srgbClr val="565656"/>
                </a:solidFill>
                <a:effectLst/>
                <a:latin typeface="Menlo"/>
              </a:rPr>
              <a:t>null</a:t>
            </a:r>
            <a:r>
              <a:rPr kumimoji="0" lang="en-US" sz="1400" b="0" i="0" u="none" strike="noStrike" cap="none" normalizeH="0" baseline="0" smtClean="0">
                <a:ln>
                  <a:noFill/>
                </a:ln>
                <a:solidFill>
                  <a:srgbClr val="000000"/>
                </a:solidFill>
                <a:effectLst/>
                <a:latin typeface="Monda"/>
              </a:rPr>
              <a:t>value and primitive types have default values such as </a:t>
            </a:r>
            <a:r>
              <a:rPr kumimoji="0" lang="en-US" sz="1400" b="0" i="0" u="none" strike="noStrike" cap="none" normalizeH="0" baseline="0" smtClean="0">
                <a:ln>
                  <a:noFill/>
                </a:ln>
                <a:solidFill>
                  <a:srgbClr val="565656"/>
                </a:solidFill>
                <a:effectLst/>
                <a:latin typeface="Menlo"/>
              </a:rPr>
              <a:t>0</a:t>
            </a:r>
            <a:r>
              <a:rPr kumimoji="0" lang="en-US" sz="1400" b="0" i="0" u="none" strike="noStrike" cap="none" normalizeH="0" baseline="0" smtClean="0">
                <a:ln>
                  <a:noFill/>
                </a:ln>
                <a:solidFill>
                  <a:srgbClr val="000000"/>
                </a:solidFill>
                <a:effectLst/>
                <a:latin typeface="Monda"/>
              </a:rPr>
              <a:t> or </a:t>
            </a:r>
            <a:r>
              <a:rPr kumimoji="0" lang="en-US" sz="1400" b="0" i="0" u="none" strike="noStrike" cap="none" normalizeH="0" baseline="0" smtClean="0">
                <a:ln>
                  <a:noFill/>
                </a:ln>
                <a:solidFill>
                  <a:srgbClr val="565656"/>
                </a:solidFill>
                <a:effectLst/>
                <a:latin typeface="Menlo"/>
              </a:rPr>
              <a:t>false</a:t>
            </a:r>
            <a:r>
              <a:rPr kumimoji="0" lang="en-US" sz="1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185879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3" y="292502"/>
            <a:ext cx="6076792" cy="646331"/>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4.</a:t>
            </a:r>
            <a:r>
              <a:rPr lang="en-US" b="1" dirty="0"/>
              <a:t>  Can We Declare And Initialize A Variable Together?</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036832" y="805250"/>
            <a:ext cx="6375271" cy="400110"/>
          </a:xfrm>
          <a:prstGeom prst="rect">
            <a:avLst/>
          </a:prstGeom>
          <a:noFill/>
        </p:spPr>
        <p:txBody>
          <a:bodyPr wrap="none" lIns="91440" tIns="45720" rIns="91440" bIns="45720">
            <a:spAutoFit/>
          </a:bodyPr>
          <a:lstStyle/>
          <a:p>
            <a:pPr algn="ctr"/>
            <a:r>
              <a:rPr lang="en-US" sz="2000" dirty="0"/>
              <a:t>Yes, we can declare and </a:t>
            </a:r>
            <a:r>
              <a:rPr lang="en-US" sz="1600" dirty="0"/>
              <a:t>initialize</a:t>
            </a:r>
            <a:r>
              <a:rPr lang="en-US" sz="2000" dirty="0"/>
              <a:t> a variable together.</a:t>
            </a:r>
            <a:endParaRPr lang="en-IN"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46089" y="1617100"/>
            <a:ext cx="4595617"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b="1" dirty="0"/>
              <a:t> How To Assign A Value To Variable?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917191" y="2198214"/>
            <a:ext cx="8661083" cy="923330"/>
          </a:xfrm>
          <a:prstGeom prst="rect">
            <a:avLst/>
          </a:prstGeom>
          <a:noFill/>
        </p:spPr>
        <p:txBody>
          <a:bodyPr wrap="square" lIns="91440" tIns="45720" rIns="91440" bIns="45720">
            <a:spAutoFit/>
          </a:bodyPr>
          <a:lstStyle/>
          <a:p>
            <a:pPr algn="ctr"/>
            <a:r>
              <a:rPr lang="en-US" dirty="0"/>
              <a:t>We use assign operator (=) to assign a value to a variable</a:t>
            </a:r>
            <a:r>
              <a:rPr lang="en-US" dirty="0" smtClean="0"/>
              <a:t>.</a:t>
            </a:r>
          </a:p>
          <a:p>
            <a:pPr algn="ctr"/>
            <a:r>
              <a:rPr lang="en-US" dirty="0"/>
              <a:t>We can assign a value to variable any number of time in java, but when we assign a new value to a variable old value will be overwritten. </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146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6015" y="373761"/>
            <a:ext cx="2512463" cy="369332"/>
          </a:xfrm>
          <a:prstGeom prst="rect">
            <a:avLst/>
          </a:prstGeom>
          <a:solidFill>
            <a:schemeClr val="accent1">
              <a:lumMod val="75000"/>
            </a:schemeClr>
          </a:solid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C.DATA-TYPES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67374" y="1044531"/>
            <a:ext cx="769492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1.</a:t>
            </a:r>
            <a:r>
              <a:rPr lang="en-US" sz="2000" b="1" dirty="0"/>
              <a:t> What are the Wrapper classes available for primitive types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294902" y="1523095"/>
            <a:ext cx="2892138" cy="2831544"/>
          </a:xfrm>
          <a:prstGeom prst="rect">
            <a:avLst/>
          </a:prstGeom>
          <a:noFill/>
        </p:spPr>
        <p:txBody>
          <a:bodyPr wrap="none" lIns="91440" tIns="45720" rIns="91440" bIns="45720">
            <a:spAutoFit/>
          </a:bodyPr>
          <a:lstStyle/>
          <a:p>
            <a:r>
              <a:rPr lang="en-IN" sz="1600" dirty="0"/>
              <a:t> </a:t>
            </a:r>
            <a:r>
              <a:rPr lang="en-IN" sz="1600" dirty="0" err="1"/>
              <a:t>boolean</a:t>
            </a:r>
            <a:r>
              <a:rPr lang="en-IN" sz="1600" dirty="0"/>
              <a:t>  - </a:t>
            </a:r>
            <a:r>
              <a:rPr lang="en-IN" sz="1600" dirty="0" err="1"/>
              <a:t>java.lang.Boolean</a:t>
            </a:r>
            <a:endParaRPr lang="en-IN" sz="1600" dirty="0"/>
          </a:p>
          <a:p>
            <a:r>
              <a:rPr lang="en-IN" sz="1600" dirty="0"/>
              <a:t>byte - </a:t>
            </a:r>
            <a:r>
              <a:rPr lang="en-IN" sz="1600" dirty="0" err="1"/>
              <a:t>java.lang.Byte</a:t>
            </a:r>
            <a:endParaRPr lang="en-IN" sz="1600" dirty="0"/>
          </a:p>
          <a:p>
            <a:r>
              <a:rPr lang="en-IN" sz="1600" dirty="0"/>
              <a:t>char - </a:t>
            </a:r>
            <a:r>
              <a:rPr lang="en-IN" sz="1600" dirty="0" err="1"/>
              <a:t>java.lang.Character</a:t>
            </a:r>
            <a:endParaRPr lang="en-IN" sz="1600" dirty="0"/>
          </a:p>
          <a:p>
            <a:r>
              <a:rPr lang="en-IN" sz="1600" dirty="0"/>
              <a:t>double - </a:t>
            </a:r>
            <a:r>
              <a:rPr lang="en-IN" sz="1600" dirty="0" err="1"/>
              <a:t>java.lang.Double</a:t>
            </a:r>
            <a:endParaRPr lang="en-IN" sz="1600" dirty="0"/>
          </a:p>
          <a:p>
            <a:r>
              <a:rPr lang="en-IN" sz="1600" dirty="0"/>
              <a:t>float - </a:t>
            </a:r>
            <a:r>
              <a:rPr lang="en-IN" sz="1600" dirty="0" err="1"/>
              <a:t>java.lang.Float</a:t>
            </a:r>
            <a:endParaRPr lang="en-IN" sz="1600" dirty="0"/>
          </a:p>
          <a:p>
            <a:r>
              <a:rPr lang="en-IN" sz="1600" dirty="0" err="1"/>
              <a:t>int</a:t>
            </a:r>
            <a:r>
              <a:rPr lang="en-IN" sz="1600" dirty="0"/>
              <a:t> - </a:t>
            </a:r>
            <a:r>
              <a:rPr lang="en-IN" sz="1600" dirty="0" err="1"/>
              <a:t>java.lang.Integer</a:t>
            </a:r>
            <a:endParaRPr lang="en-IN" sz="1600" dirty="0"/>
          </a:p>
          <a:p>
            <a:r>
              <a:rPr lang="en-IN" sz="1600" dirty="0"/>
              <a:t>long - </a:t>
            </a:r>
            <a:r>
              <a:rPr lang="en-IN" sz="1600" dirty="0" err="1"/>
              <a:t>java.lang.Long</a:t>
            </a:r>
            <a:endParaRPr lang="en-IN" sz="1600" dirty="0"/>
          </a:p>
          <a:p>
            <a:r>
              <a:rPr lang="en-IN" sz="1600" dirty="0"/>
              <a:t>short - </a:t>
            </a:r>
            <a:r>
              <a:rPr lang="en-IN" sz="1600" dirty="0" err="1"/>
              <a:t>java.lang.Short</a:t>
            </a:r>
            <a:endParaRPr lang="en-IN" sz="1600" dirty="0"/>
          </a:p>
          <a:p>
            <a:r>
              <a:rPr lang="en-IN" sz="1600" dirty="0"/>
              <a:t>void - </a:t>
            </a:r>
            <a:r>
              <a:rPr lang="en-IN" sz="1600" dirty="0" err="1"/>
              <a:t>java.lang.Void</a:t>
            </a:r>
            <a:endParaRPr lang="en-IN" sz="1600" dirty="0"/>
          </a:p>
          <a:p>
            <a:r>
              <a:rPr lang="en-IN" sz="1600" dirty="0"/>
              <a:t/>
            </a:r>
            <a:br>
              <a:rPr lang="en-IN" sz="1600" dirty="0"/>
            </a:b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7636" y="3954529"/>
            <a:ext cx="6264856"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2.</a:t>
            </a:r>
            <a:r>
              <a:rPr lang="en-US" sz="2000" b="1" dirty="0"/>
              <a:t>  Difference between </a:t>
            </a:r>
            <a:r>
              <a:rPr lang="en-US" sz="2000" b="1" dirty="0" err="1"/>
              <a:t>long.Class</a:t>
            </a:r>
            <a:r>
              <a:rPr lang="en-US" sz="2000" b="1" dirty="0"/>
              <a:t> and </a:t>
            </a:r>
            <a:r>
              <a:rPr lang="en-US" sz="2000" b="1" dirty="0" err="1"/>
              <a:t>Long.TYPE</a:t>
            </a:r>
            <a:r>
              <a:rPr lang="en-US" sz="2000" b="1" dirty="0"/>
              <a:t>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32375" y="4389478"/>
            <a:ext cx="7724230" cy="369332"/>
          </a:xfrm>
          <a:prstGeom prst="rect">
            <a:avLst/>
          </a:prstGeom>
          <a:noFill/>
        </p:spPr>
        <p:txBody>
          <a:bodyPr wrap="none" lIns="91440" tIns="45720" rIns="91440" bIns="45720">
            <a:spAutoFit/>
          </a:bodyPr>
          <a:lstStyle/>
          <a:p>
            <a:pPr algn="ctr"/>
            <a:r>
              <a:rPr lang="en-US" dirty="0"/>
              <a:t>They both represent the long primitive type. They are exactly the same.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77141" y="5026871"/>
            <a:ext cx="3733714" cy="1015663"/>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3.</a:t>
            </a:r>
            <a:r>
              <a:rPr lang="en-IN" sz="2000" b="1" dirty="0"/>
              <a:t> What are wrapper classes ?</a:t>
            </a:r>
            <a:endParaRPr lang="en-IN" sz="2000" dirty="0"/>
          </a:p>
          <a:p>
            <a:r>
              <a:rPr lang="en-IN" sz="2000" dirty="0"/>
              <a:t/>
            </a:r>
            <a:br>
              <a:rPr lang="en-IN" sz="2000" dirty="0"/>
            </a:b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10664" y="5611647"/>
            <a:ext cx="8485593" cy="861774"/>
          </a:xfrm>
          <a:prstGeom prst="rect">
            <a:avLst/>
          </a:prstGeom>
          <a:noFill/>
        </p:spPr>
        <p:txBody>
          <a:bodyPr wrap="none" lIns="91440" tIns="45720" rIns="91440" bIns="45720">
            <a:spAutoFit/>
          </a:bodyPr>
          <a:lstStyle/>
          <a:p>
            <a:r>
              <a:rPr lang="en-US" sz="1600" dirty="0"/>
              <a:t> They are wrappers to primitive data types. They allow us to access primitives as objects.</a:t>
            </a:r>
          </a:p>
          <a:p>
            <a:r>
              <a:rPr lang="en-US" sz="1600" dirty="0"/>
              <a:t/>
            </a:r>
            <a:br>
              <a:rPr lang="en-US" sz="1600" dirty="0"/>
            </a:b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7923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14" y="583059"/>
            <a:ext cx="239520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4.</a:t>
            </a:r>
            <a:r>
              <a:rPr lang="en-IN" sz="2000" b="1" dirty="0"/>
              <a:t> What is casting?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512277" y="1200081"/>
            <a:ext cx="5565531" cy="1815882"/>
          </a:xfrm>
          <a:prstGeom prst="rect">
            <a:avLst/>
          </a:prstGeom>
          <a:noFill/>
        </p:spPr>
        <p:txBody>
          <a:bodyPr wrap="square" lIns="91440" tIns="45720" rIns="91440" bIns="45720">
            <a:spAutoFit/>
          </a:bodyPr>
          <a:lstStyle/>
          <a:p>
            <a:pPr algn="ctr"/>
            <a:r>
              <a:rPr lang="en-US" sz="1600" dirty="0"/>
              <a:t>There are two types of casting, casting between primitive numeric types and casting between object references. Casting between numeric types is used to convert larger values, such as double values, to smaller values, such as byte values. Casting between object references is used to refer to an object by a compatible class, interface, or array type reference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244391" y="3169558"/>
            <a:ext cx="9333004" cy="1015663"/>
          </a:xfrm>
          <a:prstGeom prst="rect">
            <a:avLst/>
          </a:prstGeom>
          <a:noFill/>
        </p:spPr>
        <p:txBody>
          <a:bodyPr wrap="none" lIns="91440" tIns="45720" rIns="91440" bIns="45720">
            <a:spAutoFit/>
          </a:bodyPr>
          <a:lstStyle/>
          <a:p>
            <a:r>
              <a:rPr lang="en-US" sz="2000" b="0" cap="none" spc="0" dirty="0" smtClean="0">
                <a:ln w="0"/>
                <a:solidFill>
                  <a:schemeClr val="tx1"/>
                </a:solidFill>
                <a:effectLst>
                  <a:outerShdw blurRad="38100" dist="19050" dir="2700000" algn="tl" rotWithShape="0">
                    <a:schemeClr val="dk1">
                      <a:alpha val="40000"/>
                    </a:schemeClr>
                  </a:outerShdw>
                </a:effectLst>
              </a:rPr>
              <a:t>5.</a:t>
            </a:r>
            <a:r>
              <a:rPr lang="en-US" sz="2000" b="1" dirty="0"/>
              <a:t>  What are the default or implicitly assigned values for data types in java ?</a:t>
            </a:r>
            <a:endParaRPr lang="en-US" sz="2000" dirty="0"/>
          </a:p>
          <a:p>
            <a:r>
              <a:rPr lang="en-US" sz="2000" dirty="0"/>
              <a:t/>
            </a:r>
            <a:br>
              <a:rPr lang="en-US" sz="2000" dirty="0"/>
            </a:b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1782008" y="3817065"/>
            <a:ext cx="3002745" cy="2554545"/>
          </a:xfrm>
          <a:prstGeom prst="rect">
            <a:avLst/>
          </a:prstGeom>
          <a:noFill/>
        </p:spPr>
        <p:txBody>
          <a:bodyPr wrap="none" lIns="91440" tIns="45720" rIns="91440" bIns="45720">
            <a:spAutoFit/>
          </a:bodyPr>
          <a:lstStyle/>
          <a:p>
            <a:r>
              <a:rPr lang="en-US" sz="1600" dirty="0" err="1"/>
              <a:t>boolean</a:t>
            </a:r>
            <a:r>
              <a:rPr lang="en-US" sz="1600" dirty="0"/>
              <a:t> ---&gt; false</a:t>
            </a:r>
          </a:p>
          <a:p>
            <a:r>
              <a:rPr lang="en-US" sz="1600" dirty="0"/>
              <a:t>byte ----&gt; 0</a:t>
            </a:r>
          </a:p>
          <a:p>
            <a:r>
              <a:rPr lang="en-US" sz="1600" dirty="0"/>
              <a:t>short ----&gt; 0</a:t>
            </a:r>
          </a:p>
          <a:p>
            <a:r>
              <a:rPr lang="en-US" sz="1600" dirty="0" err="1"/>
              <a:t>int</a:t>
            </a:r>
            <a:r>
              <a:rPr lang="en-US" sz="1600" dirty="0"/>
              <a:t> -----&gt; 0</a:t>
            </a:r>
          </a:p>
          <a:p>
            <a:r>
              <a:rPr lang="en-US" sz="1600" dirty="0"/>
              <a:t>long ------&gt; 0l</a:t>
            </a:r>
          </a:p>
          <a:p>
            <a:r>
              <a:rPr lang="en-US" sz="1600" dirty="0"/>
              <a:t>char -----&gt; /u0000</a:t>
            </a:r>
          </a:p>
          <a:p>
            <a:r>
              <a:rPr lang="en-US" sz="1600" dirty="0"/>
              <a:t>float ------&gt; 0.0f</a:t>
            </a:r>
          </a:p>
          <a:p>
            <a:r>
              <a:rPr lang="en-US" sz="1600" dirty="0"/>
              <a:t>double ----&gt; 0.0d</a:t>
            </a:r>
          </a:p>
          <a:p>
            <a:r>
              <a:rPr lang="en-US" sz="1600" dirty="0"/>
              <a:t>any object reference ----&gt; null</a:t>
            </a: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235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544</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Berlin Sans FB Demi</vt:lpstr>
      <vt:lpstr>Menlo</vt:lpstr>
      <vt:lpstr>Monaco</vt:lpstr>
      <vt:lpstr>Monda</vt:lpstr>
      <vt:lpstr>Trebuchet MS</vt:lpstr>
      <vt:lpstr>Wingdings 3</vt:lpstr>
      <vt:lpstr>Facet</vt:lpstr>
      <vt:lpstr>100 days of fundamental concepts</vt:lpstr>
      <vt:lpstr>1. FUNDAMENTAL OF JAVA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of coding challenge</dc:title>
  <dc:creator>Admin</dc:creator>
  <cp:lastModifiedBy>Admin</cp:lastModifiedBy>
  <cp:revision>23</cp:revision>
  <dcterms:created xsi:type="dcterms:W3CDTF">2022-09-29T19:30:35Z</dcterms:created>
  <dcterms:modified xsi:type="dcterms:W3CDTF">2022-10-06T16:52:32Z</dcterms:modified>
</cp:coreProperties>
</file>