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javase/9/docs/api/java/lang/String.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321" y="347134"/>
            <a:ext cx="7766936" cy="1646302"/>
          </a:xfrm>
        </p:spPr>
        <p:txBody>
          <a:bodyPr/>
          <a:lstStyle/>
          <a:p>
            <a:r>
              <a:rPr lang="en-US" sz="4800" smtClean="0">
                <a:latin typeface="Algerian" panose="04020705040A02060702" pitchFamily="82" charset="0"/>
              </a:rPr>
              <a:t>FUNDAMENTALS OF INTERVIEW QUESTIONS</a:t>
            </a:r>
            <a:endParaRPr lang="en-IN" sz="4800" dirty="0">
              <a:latin typeface="Algerian" panose="04020705040A02060702" pitchFamily="82" charset="0"/>
            </a:endParaRPr>
          </a:p>
        </p:txBody>
      </p:sp>
      <p:sp>
        <p:nvSpPr>
          <p:cNvPr id="3" name="Subtitle 2"/>
          <p:cNvSpPr>
            <a:spLocks noGrp="1"/>
          </p:cNvSpPr>
          <p:nvPr>
            <p:ph type="subTitle" idx="1"/>
          </p:nvPr>
        </p:nvSpPr>
        <p:spPr>
          <a:xfrm>
            <a:off x="1348806" y="2134110"/>
            <a:ext cx="7766936" cy="1096899"/>
          </a:xfrm>
          <a:solidFill>
            <a:schemeClr val="accent1">
              <a:lumMod val="60000"/>
              <a:lumOff val="40000"/>
            </a:schemeClr>
          </a:solidFill>
        </p:spPr>
        <p:txBody>
          <a:bodyPr>
            <a:normAutofit/>
          </a:bodyPr>
          <a:lstStyle/>
          <a:p>
            <a:pPr algn="ctr"/>
            <a:r>
              <a:rPr lang="en-US" sz="3200" i="1" dirty="0" smtClean="0">
                <a:latin typeface="Berlin Sans FB Demi" panose="020E0802020502020306" pitchFamily="34" charset="0"/>
              </a:rPr>
              <a:t>DAY </a:t>
            </a:r>
            <a:r>
              <a:rPr lang="en-US" sz="3200" i="1" dirty="0" smtClean="0">
                <a:latin typeface="Berlin Sans FB Demi" panose="020E0802020502020306" pitchFamily="34" charset="0"/>
              </a:rPr>
              <a:t>3</a:t>
            </a:r>
            <a:endParaRPr lang="en-US" sz="3200" i="1" dirty="0" smtClean="0">
              <a:latin typeface="Berlin Sans FB Demi" panose="020E0802020502020306" pitchFamily="34" charset="0"/>
            </a:endParaRPr>
          </a:p>
          <a:p>
            <a:endParaRPr lang="en-US" sz="3200" dirty="0"/>
          </a:p>
          <a:p>
            <a:endParaRPr lang="en-IN" sz="3200" dirty="0"/>
          </a:p>
        </p:txBody>
      </p:sp>
      <p:sp>
        <p:nvSpPr>
          <p:cNvPr id="4" name="Rectangle 3"/>
          <p:cNvSpPr/>
          <p:nvPr/>
        </p:nvSpPr>
        <p:spPr>
          <a:xfrm>
            <a:off x="5817070" y="5947927"/>
            <a:ext cx="2193229" cy="584775"/>
          </a:xfrm>
          <a:prstGeom prst="rect">
            <a:avLst/>
          </a:prstGeom>
          <a:noFill/>
        </p:spPr>
        <p:txBody>
          <a:bodyPr wrap="none" lIns="91440" tIns="45720" rIns="91440" bIns="45720">
            <a:spAutoFit/>
          </a:bodyPr>
          <a:lstStyle/>
          <a:p>
            <a:pPr algn="ctr"/>
            <a:r>
              <a:rPr lang="en-US" sz="1600" dirty="0" smtClean="0">
                <a:ln w="0"/>
                <a:solidFill>
                  <a:schemeClr val="accent1"/>
                </a:solidFill>
                <a:effectLst>
                  <a:outerShdw blurRad="38100" dist="25400" dir="5400000" algn="ctr" rotWithShape="0">
                    <a:srgbClr val="6E747A">
                      <a:alpha val="43000"/>
                    </a:srgbClr>
                  </a:outerShdw>
                </a:effectLst>
              </a:rPr>
              <a:t>NAME-MEGHNA MITRA</a:t>
            </a:r>
          </a:p>
          <a:p>
            <a:pPr algn="ctr"/>
            <a:r>
              <a:rPr lang="en-US" sz="1600" b="0" cap="none" spc="0" dirty="0" smtClean="0">
                <a:ln w="0"/>
                <a:solidFill>
                  <a:schemeClr val="accent1"/>
                </a:solidFill>
                <a:effectLst>
                  <a:outerShdw blurRad="38100" dist="25400" dir="5400000" algn="ctr" rotWithShape="0">
                    <a:srgbClr val="6E747A">
                      <a:alpha val="43000"/>
                    </a:srgbClr>
                  </a:outerShdw>
                </a:effectLst>
              </a:rPr>
              <a:t>REG.NO.-22MCA10043</a:t>
            </a:r>
            <a:endParaRPr lang="en-US" sz="1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09515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291380" y="844637"/>
            <a:ext cx="8929532" cy="369332"/>
          </a:xfrm>
          <a:prstGeom prst="rect">
            <a:avLst/>
          </a:prstGeom>
          <a:solidFill>
            <a:schemeClr val="accent1">
              <a:lumMod val="75000"/>
            </a:schemeClr>
          </a:solidFill>
          <a:ln>
            <a:noFill/>
          </a:ln>
          <a:effectLs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800" dirty="0"/>
              <a:t>A</a:t>
            </a:r>
            <a:r>
              <a:rPr kumimoji="0" lang="en-US" sz="1800" b="0" i="0" u="none" strike="noStrike" cap="none" normalizeH="0" baseline="0" dirty="0" smtClean="0">
                <a:ln>
                  <a:noFill/>
                </a:ln>
                <a:solidFill>
                  <a:schemeClr val="tx1"/>
                </a:solidFill>
                <a:effectLst/>
                <a:latin typeface="Arial" panose="020B0604020202020204" pitchFamily="34" charset="0"/>
              </a:rPr>
              <a:t>. </a:t>
            </a:r>
            <a:r>
              <a:rPr lang="en-US" sz="1800" dirty="0" smtClean="0"/>
              <a:t>STRING(2</a:t>
            </a:r>
            <a:r>
              <a:rPr lang="en-US" sz="1800" baseline="30000" dirty="0" smtClean="0"/>
              <a:t>ND</a:t>
            </a:r>
            <a:r>
              <a:rPr lang="en-US" sz="1800" dirty="0" smtClean="0"/>
              <a:t> PART)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226248" y="659971"/>
            <a:ext cx="184730" cy="369332"/>
          </a:xfrm>
          <a:prstGeom prst="rect">
            <a:avLst/>
          </a:prstGeom>
          <a:noFill/>
        </p:spPr>
        <p:txBody>
          <a:bodyPr wrap="none" lIns="91440" tIns="45720" rIns="91440" bIns="45720">
            <a:sp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726393" y="1398635"/>
            <a:ext cx="9195821" cy="923330"/>
          </a:xfrm>
          <a:prstGeom prst="rect">
            <a:avLst/>
          </a:prstGeom>
          <a:noFill/>
        </p:spPr>
        <p:txBody>
          <a:bodyPr wrap="square" lIns="91440" tIns="45720" rIns="91440" bIns="45720">
            <a:spAutoFit/>
          </a:bodyPr>
          <a:lstStyle/>
          <a:p>
            <a:pPr algn="ctr"/>
            <a:r>
              <a:rPr lang="en-US" b="1" dirty="0"/>
              <a:t>1) How to find the maximum occurring character in a given String?</a:t>
            </a:r>
            <a:br>
              <a:rPr lang="en-US" b="1" dirty="0"/>
            </a:br>
            <a:r>
              <a:rPr lang="en-US" b="1" dirty="0"/>
              <a:t/>
            </a:r>
            <a:br>
              <a:rPr lang="en-US" b="1" dirty="0"/>
            </a:br>
            <a:endParaRPr lang="en-US" b="1"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851181" y="1756927"/>
            <a:ext cx="7618247" cy="1323439"/>
          </a:xfrm>
          <a:prstGeom prst="rect">
            <a:avLst/>
          </a:prstGeom>
          <a:noFill/>
        </p:spPr>
        <p:txBody>
          <a:bodyPr wrap="square" lIns="91440" tIns="45720" rIns="91440" bIns="45720">
            <a:spAutoFit/>
          </a:bodyPr>
          <a:lstStyle/>
          <a:p>
            <a:r>
              <a:rPr lang="en-US" sz="1600" dirty="0"/>
              <a:t>Write an efficient Java/C/Python program to return the maximum occurring character in the input string, e.g., if the input string is "Java" then the function should return 'a'.</a:t>
            </a:r>
            <a:br>
              <a:rPr lang="en-US" sz="1600" dirty="0"/>
            </a:br>
            <a:r>
              <a:rPr lang="en-US" sz="1600" dirty="0"/>
              <a:t/>
            </a:r>
            <a:br>
              <a:rPr lang="en-US" sz="1600" dirty="0"/>
            </a:b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151720" y="2680257"/>
            <a:ext cx="6333786" cy="1015663"/>
          </a:xfrm>
          <a:prstGeom prst="rect">
            <a:avLst/>
          </a:prstGeom>
          <a:noFill/>
        </p:spPr>
        <p:txBody>
          <a:bodyPr wrap="none" lIns="91440" tIns="45720" rIns="91440" bIns="45720">
            <a:spAutoFit/>
          </a:bodyPr>
          <a:lstStyle/>
          <a:p>
            <a:pPr algn="ctr"/>
            <a:r>
              <a:rPr lang="en-US" sz="2000" b="1" dirty="0" smtClean="0">
                <a:ln w="0"/>
                <a:effectLst>
                  <a:outerShdw blurRad="38100" dist="19050" dir="2700000" algn="tl" rotWithShape="0">
                    <a:schemeClr val="dk1">
                      <a:alpha val="40000"/>
                    </a:schemeClr>
                  </a:outerShdw>
                </a:effectLst>
              </a:rPr>
              <a:t>2.</a:t>
            </a:r>
            <a:r>
              <a:rPr lang="en-US" sz="2000" b="1" dirty="0"/>
              <a:t> </a:t>
            </a:r>
            <a:r>
              <a:rPr lang="en-US" sz="2000" b="1" dirty="0"/>
              <a:t>How to remove all duplicates from a given string</a:t>
            </a:r>
            <a:br>
              <a:rPr lang="en-US" sz="2000" b="1" dirty="0"/>
            </a:br>
            <a:r>
              <a:rPr lang="en-US" sz="2000" b="1" dirty="0"/>
              <a:t/>
            </a:r>
            <a:br>
              <a:rPr lang="en-US" sz="2000" b="1" dirty="0"/>
            </a:br>
            <a:endParaRPr lang="en-US" sz="2000" b="1"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65746" y="3418216"/>
            <a:ext cx="9069390" cy="830997"/>
          </a:xfrm>
          <a:prstGeom prst="rect">
            <a:avLst/>
          </a:prstGeom>
          <a:noFill/>
        </p:spPr>
        <p:txBody>
          <a:bodyPr wrap="square" lIns="91440" tIns="45720" rIns="91440" bIns="45720">
            <a:spAutoFit/>
          </a:bodyPr>
          <a:lstStyle/>
          <a:p>
            <a:pPr algn="ctr"/>
            <a:r>
              <a:rPr lang="en-US" sz="1600" dirty="0"/>
              <a:t>Write a program to remove all the duplicate characters from a given input String, like, if the given String is "Java" then the output should be "Java". The second or further occurrence of duplicates should be removed</a:t>
            </a:r>
            <a:r>
              <a:rPr lang="en-US" sz="1600" dirty="0" smtClean="0"/>
              <a:t>.</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185162" y="4332357"/>
            <a:ext cx="7749237" cy="1015663"/>
          </a:xfrm>
          <a:prstGeom prst="rect">
            <a:avLst/>
          </a:prstGeom>
          <a:noFill/>
        </p:spPr>
        <p:txBody>
          <a:bodyPr wrap="none" lIns="91440" tIns="45720" rIns="91440" bIns="45720">
            <a:spAutoFit/>
          </a:bodyPr>
          <a:lstStyle/>
          <a:p>
            <a:pPr algn="ctr"/>
            <a:r>
              <a:rPr lang="en-US" sz="2000" b="1" cap="none" spc="0" dirty="0" smtClean="0">
                <a:ln w="0"/>
                <a:solidFill>
                  <a:schemeClr val="tx1"/>
                </a:solidFill>
                <a:effectLst>
                  <a:outerShdw blurRad="38100" dist="19050" dir="2700000" algn="tl" rotWithShape="0">
                    <a:schemeClr val="dk1">
                      <a:alpha val="40000"/>
                    </a:schemeClr>
                  </a:outerShdw>
                </a:effectLst>
              </a:rPr>
              <a:t>3.</a:t>
            </a:r>
            <a:r>
              <a:rPr lang="en-US" sz="2000" b="1" dirty="0"/>
              <a:t> How to print the duplicate characters from the given String?</a:t>
            </a:r>
            <a:br>
              <a:rPr lang="en-US" sz="2000" b="1" dirty="0"/>
            </a:br>
            <a:r>
              <a:rPr lang="en-US" sz="2000" b="1" dirty="0"/>
              <a:t/>
            </a:r>
            <a:br>
              <a:rPr lang="en-US" sz="2000" b="1" dirty="0"/>
            </a:br>
            <a:endParaRPr lang="en-US" sz="2000" b="1"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96718" y="5038392"/>
            <a:ext cx="9138418" cy="1754326"/>
          </a:xfrm>
          <a:prstGeom prst="rect">
            <a:avLst/>
          </a:prstGeom>
          <a:noFill/>
        </p:spPr>
        <p:txBody>
          <a:bodyPr wrap="square" lIns="91440" tIns="45720" rIns="91440" bIns="45720">
            <a:spAutoFit/>
          </a:bodyPr>
          <a:lstStyle/>
          <a:p>
            <a:pPr algn="ctr"/>
            <a:r>
              <a:rPr lang="en-US" dirty="0"/>
              <a:t>Write an efficient Java/C/Python/Ruby program to return the duplicate characters from given String, for example, if given String is "C++" then your program should print "+" Similarly, if the input is "Java and JavaScript" then your program should print "J", "a" and "v". You can ignore the case for finding duplicates.</a:t>
            </a:r>
            <a:br>
              <a:rPr lang="en-US" dirty="0"/>
            </a:br>
            <a:r>
              <a:rPr lang="en-US" dirty="0"/>
              <a:t/>
            </a:r>
            <a:br>
              <a:rPr lang="en-US" dirty="0"/>
            </a:b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0721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2192" y="147181"/>
            <a:ext cx="8494518" cy="707886"/>
          </a:xfrm>
          <a:prstGeom prst="rect">
            <a:avLst/>
          </a:prstGeom>
        </p:spPr>
        <p:txBody>
          <a:bodyPr wrap="square">
            <a:spAutoFit/>
          </a:bodyPr>
          <a:lstStyle/>
          <a:p>
            <a:r>
              <a:rPr lang="en-US" sz="2000" b="1" dirty="0" smtClean="0"/>
              <a:t>4.</a:t>
            </a:r>
            <a:r>
              <a:rPr lang="en-US" sz="2000" b="1" dirty="0"/>
              <a:t> Write an efficient Java/C/Python/Ruby program to return the duplicate characters from given </a:t>
            </a:r>
            <a:r>
              <a:rPr lang="en-US" sz="2000" b="1" dirty="0" smtClean="0"/>
              <a:t>String</a:t>
            </a:r>
            <a:endParaRPr lang="en-IN" sz="2000" b="1" dirty="0"/>
          </a:p>
        </p:txBody>
      </p:sp>
      <p:sp>
        <p:nvSpPr>
          <p:cNvPr id="2" name="Rectangle 1"/>
          <p:cNvSpPr/>
          <p:nvPr/>
        </p:nvSpPr>
        <p:spPr>
          <a:xfrm>
            <a:off x="277738" y="1266603"/>
            <a:ext cx="8383425" cy="1169551"/>
          </a:xfrm>
          <a:prstGeom prst="rect">
            <a:avLst/>
          </a:prstGeom>
          <a:noFill/>
        </p:spPr>
        <p:txBody>
          <a:bodyPr wrap="square" lIns="91440" tIns="45720" rIns="91440" bIns="45720">
            <a:spAutoFit/>
          </a:bodyPr>
          <a:lstStyle/>
          <a:p>
            <a:pPr algn="ctr"/>
            <a:r>
              <a:rPr lang="en-US" sz="1400" dirty="0"/>
              <a:t>Write an efficient program to print all permutations of a given String in Java/C/Python or any programming language of your choice. For example, if given input is "123" then your program should print all 6 permutations e.g. "123", "132", "213", "231", "312" and "321".</a:t>
            </a:r>
            <a:br>
              <a:rPr lang="en-US" sz="1400" dirty="0"/>
            </a:br>
            <a:r>
              <a:rPr lang="en-US" sz="1400" dirty="0"/>
              <a:t/>
            </a:r>
            <a:br>
              <a:rPr lang="en-US" sz="1400" dirty="0"/>
            </a:br>
            <a:endParaRPr lang="en-US" sz="1400" b="1"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363591" y="2375481"/>
            <a:ext cx="7209026" cy="400110"/>
          </a:xfrm>
          <a:prstGeom prst="rect">
            <a:avLst/>
          </a:prstGeom>
          <a:noFill/>
        </p:spPr>
        <p:txBody>
          <a:bodyPr wrap="none" lIns="91440" tIns="45720" rIns="91440" bIns="45720">
            <a:spAutoFit/>
          </a:bodyPr>
          <a:lstStyle/>
          <a:p>
            <a:pPr algn="ctr"/>
            <a:r>
              <a:rPr lang="en-US" sz="2000" b="1" cap="none" spc="0" dirty="0" smtClean="0">
                <a:ln w="0"/>
                <a:solidFill>
                  <a:schemeClr val="tx1"/>
                </a:solidFill>
                <a:effectLst>
                  <a:outerShdw blurRad="38100" dist="19050" dir="2700000" algn="tl" rotWithShape="0">
                    <a:schemeClr val="dk1">
                      <a:alpha val="40000"/>
                    </a:schemeClr>
                  </a:outerShdw>
                </a:effectLst>
              </a:rPr>
              <a:t>5.</a:t>
            </a:r>
            <a:r>
              <a:rPr lang="en-US" sz="2000" b="1" dirty="0"/>
              <a:t> </a:t>
            </a:r>
            <a:r>
              <a:rPr lang="en-US" sz="2000" b="1" dirty="0"/>
              <a:t>Is String primitive type or object (derived) type in java?</a:t>
            </a:r>
            <a:endParaRPr lang="en-US" sz="2000" b="1"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633143" y="3024669"/>
            <a:ext cx="7234331" cy="369332"/>
          </a:xfrm>
          <a:prstGeom prst="rect">
            <a:avLst/>
          </a:prstGeom>
          <a:noFill/>
        </p:spPr>
        <p:txBody>
          <a:bodyPr wrap="square" lIns="91440" tIns="45720" rIns="91440" bIns="45720">
            <a:spAutoFit/>
          </a:bodyPr>
          <a:lstStyle/>
          <a:p>
            <a:pPr algn="ctr"/>
            <a:r>
              <a:rPr lang="en-IN" dirty="0"/>
              <a:t>String is object(derived) type in java.</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525961" y="3811398"/>
            <a:ext cx="518122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6.</a:t>
            </a:r>
            <a:r>
              <a:rPr lang="en-US" sz="2000" b="1" dirty="0"/>
              <a:t> Can we use String in switch statement?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666570" y="4567291"/>
            <a:ext cx="9052211" cy="584775"/>
          </a:xfrm>
          <a:prstGeom prst="rect">
            <a:avLst/>
          </a:prstGeom>
          <a:noFill/>
        </p:spPr>
        <p:txBody>
          <a:bodyPr wrap="square" lIns="91440" tIns="45720" rIns="91440" bIns="45720">
            <a:spAutoFit/>
          </a:bodyPr>
          <a:lstStyle/>
          <a:p>
            <a:pPr algn="ctr"/>
            <a:r>
              <a:rPr lang="en-US" sz="1600" dirty="0"/>
              <a:t>Yes, you can use String in switch statement in java 7. Prior to java 7 , you had to use if-else statements to achieve the task.</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69449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739245" y="735765"/>
            <a:ext cx="7764149" cy="2308324"/>
          </a:xfrm>
          <a:prstGeom prst="rect">
            <a:avLst/>
          </a:prstGeom>
          <a:noFill/>
        </p:spPr>
        <p:txBody>
          <a:bodyPr wrap="square" lIns="91440" tIns="45720" rIns="91440" bIns="45720">
            <a:spAutoFit/>
          </a:bodyPr>
          <a:lstStyle/>
          <a:p>
            <a:r>
              <a:rPr lang="en-US" dirty="0"/>
              <a:t>According to </a:t>
            </a:r>
            <a:r>
              <a:rPr lang="en-US" dirty="0">
                <a:hlinkClick r:id="rId2"/>
              </a:rPr>
              <a:t>Oracle docs</a:t>
            </a:r>
            <a:r>
              <a:rPr lang="en-US" dirty="0"/>
              <a:t>,</a:t>
            </a:r>
            <a:r>
              <a:rPr lang="en-US" dirty="0"/>
              <a:t/>
            </a:r>
            <a:br>
              <a:rPr lang="en-US" dirty="0"/>
            </a:br>
            <a:r>
              <a:rPr lang="en-US" dirty="0"/>
              <a:t>When the intern method is invoked, if the String constant pool already contains a string equal to the String object as determined by the equals(Object) method, then the string from the pool is returned.</a:t>
            </a:r>
            <a:r>
              <a:rPr lang="en-US" dirty="0"/>
              <a:t/>
            </a:r>
            <a:br>
              <a:rPr lang="en-US" dirty="0"/>
            </a:br>
            <a:r>
              <a:rPr lang="en-US" dirty="0"/>
              <a:t>Otherwise the String object is added to the pool and a reference to the String object is returned.</a:t>
            </a:r>
            <a:r>
              <a:rPr lang="en-US" dirty="0"/>
              <a:t/>
            </a:r>
            <a:br>
              <a:rPr lang="en-US" dirty="0"/>
            </a:br>
            <a:r>
              <a:rPr lang="en-US" dirty="0" smtClean="0"/>
              <a:t>The </a:t>
            </a:r>
            <a:r>
              <a:rPr lang="en-US" dirty="0"/>
              <a:t>task of intern() method is to put String (which is passed to the intern method) into string constant pool</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6003634" y="2967335"/>
            <a:ext cx="3952215" cy="369332"/>
          </a:xfrm>
          <a:prstGeom prst="rect">
            <a:avLst/>
          </a:prstGeom>
          <a:noFill/>
        </p:spPr>
        <p:txBody>
          <a:bodyPr wrap="square" lIns="91440" tIns="45720" rIns="91440" bIns="45720">
            <a:sp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6003635" y="2967335"/>
            <a:ext cx="184730" cy="369332"/>
          </a:xfrm>
          <a:prstGeom prst="rect">
            <a:avLst/>
          </a:prstGeom>
          <a:noFill/>
        </p:spPr>
        <p:txBody>
          <a:bodyPr wrap="none" lIns="91440" tIns="45720" rIns="91440" bIns="45720">
            <a:sp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172878" y="3336667"/>
            <a:ext cx="8063426"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8.</a:t>
            </a:r>
            <a:r>
              <a:rPr lang="en-US" sz="2000" b="1" dirty="0"/>
              <a:t> What is the difference between Java String and C,C++ Strings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291287" y="209245"/>
            <a:ext cx="433003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7.</a:t>
            </a:r>
            <a:r>
              <a:rPr lang="en-US" sz="2000" b="1" dirty="0"/>
              <a:t>  What is String intern() method?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2368" y="4075330"/>
            <a:ext cx="10447031" cy="1200329"/>
          </a:xfrm>
          <a:prstGeom prst="rect">
            <a:avLst/>
          </a:prstGeom>
          <a:noFill/>
        </p:spPr>
        <p:txBody>
          <a:bodyPr wrap="square" lIns="91440" tIns="45720" rIns="91440" bIns="45720">
            <a:spAutoFit/>
          </a:bodyPr>
          <a:lstStyle/>
          <a:p>
            <a:pPr algn="ctr"/>
            <a:r>
              <a:rPr lang="en-US" dirty="0"/>
              <a:t>In C and Java both programming language treat String object as char Array.</a:t>
            </a:r>
            <a:r>
              <a:rPr lang="en-US" dirty="0"/>
              <a:t/>
            </a:r>
            <a:br>
              <a:rPr lang="en-US" dirty="0"/>
            </a:br>
            <a:r>
              <a:rPr lang="en-US" dirty="0"/>
              <a:t>Java String is an object while C String is a NULL terminated character array. Java String object allows calling different methods like </a:t>
            </a:r>
            <a:r>
              <a:rPr lang="en-US" dirty="0" err="1"/>
              <a:t>toUpperCase</a:t>
            </a:r>
            <a:r>
              <a:rPr lang="en-US" dirty="0"/>
              <a:t>(), length(), substring().</a:t>
            </a:r>
            <a:r>
              <a:rPr lang="en-US" dirty="0"/>
              <a:t/>
            </a:r>
            <a:br>
              <a:rPr lang="en-US" dirty="0"/>
            </a:b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8792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6016" y="373761"/>
            <a:ext cx="2803020" cy="461665"/>
          </a:xfrm>
          <a:prstGeom prst="rect">
            <a:avLst/>
          </a:prstGeom>
          <a:solidFill>
            <a:schemeClr val="accent1">
              <a:lumMod val="75000"/>
            </a:schemeClr>
          </a:solidFill>
        </p:spPr>
        <p:txBody>
          <a:bodyPr wrap="square" lIns="91440" tIns="45720" rIns="91440" bIns="45720">
            <a:spAutoFit/>
          </a:bodyPr>
          <a:lstStyle/>
          <a:p>
            <a:pPr algn="ctr"/>
            <a:r>
              <a:rPr lang="en-US" sz="2400" dirty="0" err="1" smtClean="0">
                <a:ln w="0"/>
                <a:effectLst>
                  <a:outerShdw blurRad="38100" dist="19050" dir="2700000" algn="tl" rotWithShape="0">
                    <a:schemeClr val="dk1">
                      <a:alpha val="40000"/>
                    </a:schemeClr>
                  </a:outerShdw>
                </a:effectLst>
              </a:rPr>
              <a:t>B.Data</a:t>
            </a:r>
            <a:r>
              <a:rPr lang="en-US" sz="2400" dirty="0" smtClean="0">
                <a:ln w="0"/>
                <a:effectLst>
                  <a:outerShdw blurRad="38100" dist="19050" dir="2700000" algn="tl" rotWithShape="0">
                    <a:schemeClr val="dk1">
                      <a:alpha val="40000"/>
                    </a:schemeClr>
                  </a:outerShdw>
                </a:effectLst>
              </a:rPr>
              <a:t> </a:t>
            </a:r>
            <a:r>
              <a:rPr lang="en-US" sz="2400" dirty="0" err="1" smtClean="0">
                <a:ln w="0"/>
                <a:effectLst>
                  <a:outerShdw blurRad="38100" dist="19050" dir="2700000" algn="tl" rotWithShape="0">
                    <a:schemeClr val="dk1">
                      <a:alpha val="40000"/>
                    </a:schemeClr>
                  </a:outerShdw>
                </a:effectLst>
              </a:rPr>
              <a:t>strucutre</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463378" y="1035480"/>
            <a:ext cx="3703258" cy="1015663"/>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1</a:t>
            </a:r>
            <a:r>
              <a:rPr lang="en-US" sz="2000" b="0" cap="none" spc="0" dirty="0" smtClean="0">
                <a:ln w="0"/>
                <a:solidFill>
                  <a:schemeClr val="tx1"/>
                </a:solidFill>
                <a:effectLst>
                  <a:outerShdw blurRad="38100" dist="19050" dir="2700000" algn="tl" rotWithShape="0">
                    <a:schemeClr val="dk1">
                      <a:alpha val="40000"/>
                    </a:schemeClr>
                  </a:outerShdw>
                </a:effectLst>
              </a:rPr>
              <a:t>.</a:t>
            </a:r>
            <a:r>
              <a:rPr lang="en-IN" sz="2000" b="1" dirty="0"/>
              <a:t>  What are Data Structures?</a:t>
            </a:r>
          </a:p>
          <a:p>
            <a:pPr algn="ctr"/>
            <a:r>
              <a:rPr lang="en-US" sz="2000" b="1" dirty="0" smtClean="0"/>
              <a:t> </a:t>
            </a:r>
            <a:endParaRPr lang="en-US" sz="2000" b="1" dirty="0"/>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1128045" y="1604915"/>
            <a:ext cx="8068212" cy="1569660"/>
          </a:xfrm>
          <a:prstGeom prst="rect">
            <a:avLst/>
          </a:prstGeom>
          <a:noFill/>
        </p:spPr>
        <p:txBody>
          <a:bodyPr wrap="square" lIns="91440" tIns="45720" rIns="91440" bIns="45720">
            <a:spAutoFit/>
          </a:bodyPr>
          <a:lstStyle/>
          <a:p>
            <a:r>
              <a:rPr lang="en-US" sz="1600" dirty="0"/>
              <a:t>A data structure is a mechanical or logical way that data is organized within a program. The organization of data is what determines how a program performs. There are many types of data structures, each with its own uses. When designing code, we need to pay particular attention to the way data is structured. If data isn't stored efficiently or correctly structured, then the overall performance of the code will be reduced.</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44806" y="3420797"/>
            <a:ext cx="4023858" cy="707886"/>
          </a:xfrm>
          <a:prstGeom prst="rect">
            <a:avLst/>
          </a:prstGeom>
          <a:noFill/>
        </p:spPr>
        <p:txBody>
          <a:bodyPr wrap="none" lIns="91440" tIns="45720" rIns="91440" bIns="45720">
            <a:spAutoFit/>
          </a:bodyPr>
          <a:lstStyle/>
          <a:p>
            <a:pPr algn="ctr"/>
            <a:r>
              <a:rPr lang="en-US" sz="2000" b="1" cap="none" spc="0" dirty="0" smtClean="0">
                <a:ln w="0"/>
                <a:solidFill>
                  <a:schemeClr val="tx1"/>
                </a:solidFill>
                <a:effectLst>
                  <a:outerShdw blurRad="38100" dist="19050" dir="2700000" algn="tl" rotWithShape="0">
                    <a:schemeClr val="dk1">
                      <a:alpha val="40000"/>
                    </a:schemeClr>
                  </a:outerShdw>
                </a:effectLst>
              </a:rPr>
              <a:t>2.</a:t>
            </a:r>
            <a:r>
              <a:rPr lang="en-IN" sz="2000" b="1" dirty="0"/>
              <a:t>  Why Create Data Structures?</a:t>
            </a:r>
          </a:p>
          <a:p>
            <a:pPr algn="ctr"/>
            <a:endParaRPr lang="en-US" sz="2000" b="1"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977261" y="3938733"/>
            <a:ext cx="8369780" cy="1077218"/>
          </a:xfrm>
          <a:prstGeom prst="rect">
            <a:avLst/>
          </a:prstGeom>
          <a:noFill/>
        </p:spPr>
        <p:txBody>
          <a:bodyPr wrap="square" lIns="91440" tIns="45720" rIns="91440" bIns="45720">
            <a:spAutoFit/>
          </a:bodyPr>
          <a:lstStyle/>
          <a:p>
            <a:pPr algn="ctr"/>
            <a:r>
              <a:rPr lang="en-US" sz="1600" dirty="0"/>
              <a:t>Data structures serve a number of important functions in a program. They ensure that each line of code performs its function correctly and efficiently, they help the programmer identify and fix problems with his/her code, and they help to create a clear and organized code base.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06751" y="5144394"/>
            <a:ext cx="6141425" cy="707886"/>
          </a:xfrm>
          <a:prstGeom prst="rect">
            <a:avLst/>
          </a:prstGeom>
          <a:noFill/>
        </p:spPr>
        <p:txBody>
          <a:bodyPr wrap="none" lIns="91440" tIns="45720" rIns="91440" bIns="45720">
            <a:spAutoFit/>
          </a:bodyPr>
          <a:lstStyle/>
          <a:p>
            <a:r>
              <a:rPr lang="en-US" sz="2000" b="0" cap="none" spc="0" dirty="0" smtClean="0">
                <a:ln w="0"/>
                <a:solidFill>
                  <a:schemeClr val="tx1"/>
                </a:solidFill>
                <a:effectLst>
                  <a:outerShdw blurRad="38100" dist="19050" dir="2700000" algn="tl" rotWithShape="0">
                    <a:schemeClr val="dk1">
                      <a:alpha val="40000"/>
                    </a:schemeClr>
                  </a:outerShdw>
                </a:effectLst>
              </a:rPr>
              <a:t>3.</a:t>
            </a:r>
            <a:r>
              <a:rPr lang="en-US" sz="2000" b="1" dirty="0"/>
              <a:t> What are some applications of Data structures?</a:t>
            </a:r>
          </a:p>
          <a:p>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063870" y="5682138"/>
            <a:ext cx="7640515" cy="830997"/>
          </a:xfrm>
          <a:prstGeom prst="rect">
            <a:avLst/>
          </a:prstGeom>
          <a:noFill/>
        </p:spPr>
        <p:txBody>
          <a:bodyPr wrap="square" lIns="91440" tIns="45720" rIns="91440" bIns="45720">
            <a:spAutoFit/>
          </a:bodyPr>
          <a:lstStyle/>
          <a:p>
            <a:r>
              <a:rPr lang="en-US" sz="1600" dirty="0"/>
              <a:t>Decision </a:t>
            </a:r>
            <a:r>
              <a:rPr lang="en-US" sz="1600" dirty="0" smtClean="0"/>
              <a:t>Making, Genetics, Image Processing, </a:t>
            </a:r>
            <a:r>
              <a:rPr lang="en-US" sz="1600" dirty="0" err="1" smtClean="0"/>
              <a:t>Blockchain</a:t>
            </a:r>
            <a:r>
              <a:rPr lang="en-US" sz="1600" dirty="0" smtClean="0"/>
              <a:t>, Numerical </a:t>
            </a:r>
            <a:r>
              <a:rPr lang="en-US" sz="1600" dirty="0"/>
              <a:t>and Statistical </a:t>
            </a:r>
            <a:r>
              <a:rPr lang="en-US" sz="1600" dirty="0" smtClean="0"/>
              <a:t>Analysis, Compiler Design, Database </a:t>
            </a:r>
            <a:r>
              <a:rPr lang="en-US" sz="1600" dirty="0"/>
              <a:t>Design and many more</a:t>
            </a:r>
          </a:p>
          <a:p>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37923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099" y="433303"/>
            <a:ext cx="4745210" cy="707886"/>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4.</a:t>
            </a:r>
            <a:r>
              <a:rPr lang="en-US" sz="2000" b="1" dirty="0"/>
              <a:t> What is a linked list data structure?</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632061" y="1141189"/>
            <a:ext cx="8623034" cy="1077218"/>
          </a:xfrm>
          <a:prstGeom prst="rect">
            <a:avLst/>
          </a:prstGeom>
          <a:noFill/>
        </p:spPr>
        <p:txBody>
          <a:bodyPr wrap="square" lIns="91440" tIns="45720" rIns="91440" bIns="45720">
            <a:spAutoFit/>
          </a:bodyPr>
          <a:lstStyle/>
          <a:p>
            <a:pPr algn="ctr"/>
            <a:r>
              <a:rPr lang="en-US" sz="1600" dirty="0"/>
              <a:t>A linked list can be thought of as a series of linked nodes (or items) that are connected by links (or paths). Each link represents an entry into the linked list, and each entry points to the next node in the sequence. The order in which nodes are added to the list is determined by the order in which they are created.</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406761" y="2746858"/>
            <a:ext cx="6147837" cy="707886"/>
          </a:xfrm>
          <a:prstGeom prst="rect">
            <a:avLst/>
          </a:prstGeom>
          <a:noFill/>
        </p:spPr>
        <p:txBody>
          <a:bodyPr wrap="none" lIns="91440" tIns="45720" rIns="91440" bIns="45720">
            <a:spAutoFit/>
          </a:bodyPr>
          <a:lstStyle/>
          <a:p>
            <a:r>
              <a:rPr lang="en-US" sz="2000" b="0" cap="none" spc="0" dirty="0" smtClean="0">
                <a:ln w="0"/>
                <a:solidFill>
                  <a:schemeClr val="tx1"/>
                </a:solidFill>
                <a:effectLst>
                  <a:outerShdw blurRad="38100" dist="19050" dir="2700000" algn="tl" rotWithShape="0">
                    <a:schemeClr val="dk1">
                      <a:alpha val="40000"/>
                    </a:schemeClr>
                  </a:outerShdw>
                </a:effectLst>
              </a:rPr>
              <a:t>5.</a:t>
            </a:r>
            <a:r>
              <a:rPr lang="en-US" sz="2000" b="1" dirty="0"/>
              <a:t> What is an asymptotic analysis of an algorithm?</a:t>
            </a:r>
          </a:p>
          <a:p>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515532" y="3567696"/>
            <a:ext cx="9043554" cy="830997"/>
          </a:xfrm>
          <a:prstGeom prst="rect">
            <a:avLst/>
          </a:prstGeom>
          <a:noFill/>
        </p:spPr>
        <p:txBody>
          <a:bodyPr wrap="square" lIns="91440" tIns="45720" rIns="91440" bIns="45720">
            <a:spAutoFit/>
          </a:bodyPr>
          <a:lstStyle/>
          <a:p>
            <a:pPr algn="ctr"/>
            <a:r>
              <a:rPr lang="en-US" sz="1600" dirty="0"/>
              <a:t>Asymptotic analysis of an algorithm defines the run-time performance as per its mathematical </a:t>
            </a:r>
            <a:r>
              <a:rPr lang="en-US" sz="1600" dirty="0" err="1"/>
              <a:t>boundations</a:t>
            </a:r>
            <a:r>
              <a:rPr lang="en-US" sz="1600" dirty="0"/>
              <a:t>. Asymptotic analysis helps us articulate the best case(Omega Notation, Ω), average case(Theta Notation, θ), and worst case(Big Oh Notation, Ο) performance of an algorithm</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406761" y="4804033"/>
            <a:ext cx="4652236" cy="400110"/>
          </a:xfrm>
          <a:prstGeom prst="rect">
            <a:avLst/>
          </a:prstGeom>
          <a:noFill/>
        </p:spPr>
        <p:txBody>
          <a:bodyPr wrap="none" lIns="91440" tIns="45720" rIns="91440" bIns="45720">
            <a:spAutoFit/>
          </a:bodyPr>
          <a:lstStyle/>
          <a:p>
            <a:r>
              <a:rPr lang="en-US" sz="2000" b="1" dirty="0" smtClean="0"/>
              <a:t>6.What </a:t>
            </a:r>
            <a:r>
              <a:rPr lang="en-US" sz="2000" b="1" dirty="0"/>
              <a:t>is </a:t>
            </a:r>
            <a:r>
              <a:rPr lang="en-US" sz="2000" b="1" dirty="0" err="1"/>
              <a:t>hashmap</a:t>
            </a:r>
            <a:r>
              <a:rPr lang="en-US" sz="2000" b="1" dirty="0"/>
              <a:t> in data structure?</a:t>
            </a:r>
          </a:p>
        </p:txBody>
      </p:sp>
      <p:sp>
        <p:nvSpPr>
          <p:cNvPr id="7" name="Rectangle 6"/>
          <p:cNvSpPr/>
          <p:nvPr/>
        </p:nvSpPr>
        <p:spPr>
          <a:xfrm>
            <a:off x="632061" y="5358153"/>
            <a:ext cx="6366790" cy="1323439"/>
          </a:xfrm>
          <a:prstGeom prst="rect">
            <a:avLst/>
          </a:prstGeom>
          <a:noFill/>
        </p:spPr>
        <p:txBody>
          <a:bodyPr wrap="square" lIns="91440" tIns="45720" rIns="91440" bIns="45720">
            <a:spAutoFit/>
          </a:bodyPr>
          <a:lstStyle/>
          <a:p>
            <a:pPr algn="ctr"/>
            <a:r>
              <a:rPr lang="en-US" sz="2000" dirty="0" err="1"/>
              <a:t>Hashmap</a:t>
            </a:r>
            <a:r>
              <a:rPr lang="en-US" sz="2000" dirty="0"/>
              <a:t> is a data structure that uses an implementation of a hash table data structure which allows access to data in constant time (O(1)) complexity if you have the key</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72350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363</TotalTime>
  <Words>665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Berlin Sans FB Demi</vt:lpstr>
      <vt:lpstr>Trebuchet MS</vt:lpstr>
      <vt:lpstr>Wingdings 3</vt:lpstr>
      <vt:lpstr>Facet</vt:lpstr>
      <vt:lpstr>FUNDAMENTALS OF INTERVIEW QUESTIONS</vt:lpstr>
      <vt:lpstr>A. STRING(2ND PART)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 days of coding challenge</dc:title>
  <dc:creator>Admin</dc:creator>
  <cp:lastModifiedBy>Admin</cp:lastModifiedBy>
  <cp:revision>35</cp:revision>
  <dcterms:created xsi:type="dcterms:W3CDTF">2022-09-29T19:30:35Z</dcterms:created>
  <dcterms:modified xsi:type="dcterms:W3CDTF">2022-10-08T10:32:19Z</dcterms:modified>
</cp:coreProperties>
</file>