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0" r:id="rId4"/>
    <p:sldId id="267" r:id="rId5"/>
    <p:sldId id="258" r:id="rId6"/>
    <p:sldId id="262" r:id="rId7"/>
    <p:sldId id="261" r:id="rId8"/>
    <p:sldId id="263" r:id="rId9"/>
    <p:sldId id="264" r:id="rId10"/>
    <p:sldId id="269" r:id="rId11"/>
    <p:sldId id="268"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722CF-FF40-124E-9237-F9E99AE9DA4F}" v="180" dt="2021-05-08T17:58:19.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94"/>
  </p:normalViewPr>
  <p:slideViewPr>
    <p:cSldViewPr snapToGrid="0">
      <p:cViewPr varScale="1">
        <p:scale>
          <a:sx n="121" d="100"/>
          <a:sy n="121"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5A2AE-EB38-BB4C-AB70-9D56053E8C56}" type="datetimeFigureOut">
              <a:rPr lang="en-US" smtClean="0"/>
              <a:t>5/8/21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F57A9-938B-4944-AA62-A51946CA721E}" type="slidenum">
              <a:rPr lang="en-US" smtClean="0"/>
              <a:t>‹#›</a:t>
            </a:fld>
            <a:endParaRPr lang="en-US"/>
          </a:p>
        </p:txBody>
      </p:sp>
    </p:spTree>
    <p:extLst>
      <p:ext uri="{BB962C8B-B14F-4D97-AF65-F5344CB8AC3E}">
        <p14:creationId xmlns:p14="http://schemas.microsoft.com/office/powerpoint/2010/main" val="37382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of interest:  </a:t>
            </a:r>
            <a:r>
              <a:rPr lang="en-US" dirty="0" err="1"/>
              <a:t>dataMontgomery</a:t>
            </a:r>
            <a:r>
              <a:rPr lang="en-US" dirty="0"/>
              <a:t>:  </a:t>
            </a:r>
            <a:r>
              <a:rPr lang="en-US" sz="1200" kern="1200" dirty="0">
                <a:solidFill>
                  <a:schemeClr val="tx1"/>
                </a:solidFill>
                <a:effectLst/>
                <a:latin typeface="+mn-lt"/>
                <a:ea typeface="+mn-ea"/>
                <a:cs typeface="+mn-cs"/>
              </a:rPr>
              <a:t>variables indicating the type of crash (serious injury, fatal, or property damage), and the time, date, and location of the crashes.  There were over 69,000 rows and 44 columns to explore</a:t>
            </a:r>
            <a:r>
              <a:rPr lang="en-US" dirty="0">
                <a:effectLst/>
              </a:rPr>
              <a:t> ; </a:t>
            </a:r>
            <a:r>
              <a:rPr lang="en-US" dirty="0" err="1">
                <a:effectLst/>
              </a:rPr>
              <a:t>opendata</a:t>
            </a:r>
            <a:r>
              <a:rPr lang="en-US" dirty="0">
                <a:effectLst/>
              </a:rPr>
              <a:t> Maryland:  </a:t>
            </a:r>
            <a:r>
              <a:rPr lang="en-US" sz="1200" kern="1200" dirty="0">
                <a:solidFill>
                  <a:schemeClr val="tx1"/>
                </a:solidFill>
                <a:effectLst/>
                <a:latin typeface="+mn-lt"/>
                <a:ea typeface="+mn-ea"/>
                <a:cs typeface="+mn-cs"/>
              </a:rPr>
              <a:t>included information on the type of crash and injury severity.  The Maryland Statewide Vehicle Crashes dataset consisted of over 666,000 rows and 56 columns, which required very little cleaning because of the consistency of the entries and the lack of missing data. AADT gave info on traffic volumes at certain points</a:t>
            </a:r>
            <a:r>
              <a:rPr lang="en-US" dirty="0">
                <a:effectLst/>
              </a:rPr>
              <a:t>; DC </a:t>
            </a:r>
            <a:r>
              <a:rPr lang="en-US" dirty="0" err="1">
                <a:effectLst/>
              </a:rPr>
              <a:t>openData</a:t>
            </a:r>
            <a:r>
              <a:rPr lang="en-US" dirty="0">
                <a:effectLst/>
              </a:rPr>
              <a:t>:  </a:t>
            </a:r>
            <a:r>
              <a:rPr lang="en-US" sz="1200" kern="1200" dirty="0">
                <a:solidFill>
                  <a:schemeClr val="tx1"/>
                </a:solidFill>
                <a:effectLst/>
                <a:latin typeface="+mn-lt"/>
                <a:ea typeface="+mn-ea"/>
                <a:cs typeface="+mn-cs"/>
              </a:rPr>
              <a:t>a high-quality set, requiring very little cleaning, and featuring almost 600,000 entries and 75 columns.  I focused on the time, location, and type of crash variables, narrowing my focus to serious injury and fatal collisions.</a:t>
            </a:r>
            <a:r>
              <a:rPr lang="en-US" dirty="0">
                <a:effectLst/>
              </a:rPr>
              <a:t> Census Data:  population.</a:t>
            </a:r>
            <a:endParaRPr lang="en-US" dirty="0"/>
          </a:p>
        </p:txBody>
      </p:sp>
      <p:sp>
        <p:nvSpPr>
          <p:cNvPr id="4" name="Slide Number Placeholder 3"/>
          <p:cNvSpPr>
            <a:spLocks noGrp="1"/>
          </p:cNvSpPr>
          <p:nvPr>
            <p:ph type="sldNum" sz="quarter" idx="5"/>
          </p:nvPr>
        </p:nvSpPr>
        <p:spPr/>
        <p:txBody>
          <a:bodyPr/>
          <a:lstStyle/>
          <a:p>
            <a:fld id="{BE3F57A9-938B-4944-AA62-A51946CA721E}" type="slidenum">
              <a:rPr lang="en-US" smtClean="0"/>
              <a:t>2</a:t>
            </a:fld>
            <a:endParaRPr lang="en-US"/>
          </a:p>
        </p:txBody>
      </p:sp>
    </p:spTree>
    <p:extLst>
      <p:ext uri="{BB962C8B-B14F-4D97-AF65-F5344CB8AC3E}">
        <p14:creationId xmlns:p14="http://schemas.microsoft.com/office/powerpoint/2010/main" val="21759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Fatal Crashes in Montgomery County from 2015-2021</a:t>
            </a:r>
          </a:p>
        </p:txBody>
      </p:sp>
      <p:sp>
        <p:nvSpPr>
          <p:cNvPr id="4" name="Slide Number Placeholder 3"/>
          <p:cNvSpPr>
            <a:spLocks noGrp="1"/>
          </p:cNvSpPr>
          <p:nvPr>
            <p:ph type="sldNum" sz="quarter" idx="5"/>
          </p:nvPr>
        </p:nvSpPr>
        <p:spPr/>
        <p:txBody>
          <a:bodyPr/>
          <a:lstStyle/>
          <a:p>
            <a:fld id="{BE3F57A9-938B-4944-AA62-A51946CA721E}" type="slidenum">
              <a:rPr lang="en-US" smtClean="0"/>
              <a:t>4</a:t>
            </a:fld>
            <a:endParaRPr lang="en-US"/>
          </a:p>
        </p:txBody>
      </p:sp>
    </p:spTree>
    <p:extLst>
      <p:ext uri="{BB962C8B-B14F-4D97-AF65-F5344CB8AC3E}">
        <p14:creationId xmlns:p14="http://schemas.microsoft.com/office/powerpoint/2010/main" val="99397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total number of crashes by years and by type of crash.  I realized the second plot was not very useful as the numbers varied a lot and it doesn’t really tell you much.</a:t>
            </a:r>
          </a:p>
          <a:p>
            <a:endParaRPr lang="en-US" dirty="0"/>
          </a:p>
        </p:txBody>
      </p:sp>
      <p:sp>
        <p:nvSpPr>
          <p:cNvPr id="4" name="Slide Number Placeholder 3"/>
          <p:cNvSpPr>
            <a:spLocks noGrp="1"/>
          </p:cNvSpPr>
          <p:nvPr>
            <p:ph type="sldNum" sz="quarter" idx="5"/>
          </p:nvPr>
        </p:nvSpPr>
        <p:spPr/>
        <p:txBody>
          <a:bodyPr/>
          <a:lstStyle/>
          <a:p>
            <a:fld id="{BE3F57A9-938B-4944-AA62-A51946CA721E}" type="slidenum">
              <a:rPr lang="en-US" smtClean="0"/>
              <a:t>5</a:t>
            </a:fld>
            <a:endParaRPr lang="en-US"/>
          </a:p>
        </p:txBody>
      </p:sp>
    </p:spTree>
    <p:extLst>
      <p:ext uri="{BB962C8B-B14F-4D97-AF65-F5344CB8AC3E}">
        <p14:creationId xmlns:p14="http://schemas.microsoft.com/office/powerpoint/2010/main" val="54012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go with simpler plots.  This shows injury crashes by year and fatal crashes by year.  </a:t>
            </a:r>
          </a:p>
          <a:p>
            <a:endParaRPr lang="en-US" dirty="0"/>
          </a:p>
          <a:p>
            <a:r>
              <a:rPr lang="en-US" dirty="0"/>
              <a:t>Montgomery County’s first two-year Vision Zero plan set a goal of 240 serious or fatal injury crashes by 2019.  The graph on the left shows fatal injury crashes, the other two show serious injuries to motorists and non-motorists.  The actual total for 2019 was 270.  </a:t>
            </a:r>
          </a:p>
          <a:p>
            <a:endParaRPr lang="en-US" dirty="0"/>
          </a:p>
          <a:p>
            <a:r>
              <a:rPr lang="en-US" dirty="0"/>
              <a:t>The goal for 2020 was 221 serious or fatal injuries.  The actual number was 210.  The fatalities increase though.</a:t>
            </a:r>
          </a:p>
        </p:txBody>
      </p:sp>
      <p:sp>
        <p:nvSpPr>
          <p:cNvPr id="4" name="Slide Number Placeholder 3"/>
          <p:cNvSpPr>
            <a:spLocks noGrp="1"/>
          </p:cNvSpPr>
          <p:nvPr>
            <p:ph type="sldNum" sz="quarter" idx="5"/>
          </p:nvPr>
        </p:nvSpPr>
        <p:spPr/>
        <p:txBody>
          <a:bodyPr/>
          <a:lstStyle/>
          <a:p>
            <a:fld id="{BE3F57A9-938B-4944-AA62-A51946CA721E}" type="slidenum">
              <a:rPr lang="en-US" smtClean="0"/>
              <a:t>6</a:t>
            </a:fld>
            <a:endParaRPr lang="en-US"/>
          </a:p>
        </p:txBody>
      </p:sp>
    </p:spTree>
    <p:extLst>
      <p:ext uri="{BB962C8B-B14F-4D97-AF65-F5344CB8AC3E}">
        <p14:creationId xmlns:p14="http://schemas.microsoft.com/office/powerpoint/2010/main" val="250944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picture in Maryland showed a decrease in serious injuries, but an increase in fatalities in 2019. </a:t>
            </a:r>
          </a:p>
        </p:txBody>
      </p:sp>
      <p:sp>
        <p:nvSpPr>
          <p:cNvPr id="4" name="Slide Number Placeholder 3"/>
          <p:cNvSpPr>
            <a:spLocks noGrp="1"/>
          </p:cNvSpPr>
          <p:nvPr>
            <p:ph type="sldNum" sz="quarter" idx="5"/>
          </p:nvPr>
        </p:nvSpPr>
        <p:spPr/>
        <p:txBody>
          <a:bodyPr/>
          <a:lstStyle/>
          <a:p>
            <a:fld id="{BE3F57A9-938B-4944-AA62-A51946CA721E}" type="slidenum">
              <a:rPr lang="en-US" smtClean="0"/>
              <a:t>7</a:t>
            </a:fld>
            <a:endParaRPr lang="en-US"/>
          </a:p>
        </p:txBody>
      </p:sp>
    </p:spTree>
    <p:extLst>
      <p:ext uri="{BB962C8B-B14F-4D97-AF65-F5344CB8AC3E}">
        <p14:creationId xmlns:p14="http://schemas.microsoft.com/office/powerpoint/2010/main" val="555885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comparison of Montgomery county with its two “sister counties.”  </a:t>
            </a:r>
          </a:p>
        </p:txBody>
      </p:sp>
      <p:sp>
        <p:nvSpPr>
          <p:cNvPr id="4" name="Slide Number Placeholder 3"/>
          <p:cNvSpPr>
            <a:spLocks noGrp="1"/>
          </p:cNvSpPr>
          <p:nvPr>
            <p:ph type="sldNum" sz="quarter" idx="5"/>
          </p:nvPr>
        </p:nvSpPr>
        <p:spPr/>
        <p:txBody>
          <a:bodyPr/>
          <a:lstStyle/>
          <a:p>
            <a:fld id="{BE3F57A9-938B-4944-AA62-A51946CA721E}" type="slidenum">
              <a:rPr lang="en-US" smtClean="0"/>
              <a:t>8</a:t>
            </a:fld>
            <a:endParaRPr lang="en-US"/>
          </a:p>
        </p:txBody>
      </p:sp>
    </p:spTree>
    <p:extLst>
      <p:ext uri="{BB962C8B-B14F-4D97-AF65-F5344CB8AC3E}">
        <p14:creationId xmlns:p14="http://schemas.microsoft.com/office/powerpoint/2010/main" val="2241368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picture in Washington, DC, which implemented Vision Zero beginning in 2015.</a:t>
            </a:r>
          </a:p>
        </p:txBody>
      </p:sp>
      <p:sp>
        <p:nvSpPr>
          <p:cNvPr id="4" name="Slide Number Placeholder 3"/>
          <p:cNvSpPr>
            <a:spLocks noGrp="1"/>
          </p:cNvSpPr>
          <p:nvPr>
            <p:ph type="sldNum" sz="quarter" idx="5"/>
          </p:nvPr>
        </p:nvSpPr>
        <p:spPr/>
        <p:txBody>
          <a:bodyPr/>
          <a:lstStyle/>
          <a:p>
            <a:fld id="{BE3F57A9-938B-4944-AA62-A51946CA721E}" type="slidenum">
              <a:rPr lang="en-US" smtClean="0"/>
              <a:t>9</a:t>
            </a:fld>
            <a:endParaRPr lang="en-US"/>
          </a:p>
        </p:txBody>
      </p:sp>
    </p:spTree>
    <p:extLst>
      <p:ext uri="{BB962C8B-B14F-4D97-AF65-F5344CB8AC3E}">
        <p14:creationId xmlns:p14="http://schemas.microsoft.com/office/powerpoint/2010/main" val="172358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F57A9-938B-4944-AA62-A51946CA721E}" type="slidenum">
              <a:rPr lang="en-US" smtClean="0"/>
              <a:t>10</a:t>
            </a:fld>
            <a:endParaRPr lang="en-US"/>
          </a:p>
        </p:txBody>
      </p:sp>
    </p:spTree>
    <p:extLst>
      <p:ext uri="{BB962C8B-B14F-4D97-AF65-F5344CB8AC3E}">
        <p14:creationId xmlns:p14="http://schemas.microsoft.com/office/powerpoint/2010/main" val="157265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F57A9-938B-4944-AA62-A51946CA721E}" type="slidenum">
              <a:rPr lang="en-US" smtClean="0"/>
              <a:t>13</a:t>
            </a:fld>
            <a:endParaRPr lang="en-US"/>
          </a:p>
        </p:txBody>
      </p:sp>
    </p:spTree>
    <p:extLst>
      <p:ext uri="{BB962C8B-B14F-4D97-AF65-F5344CB8AC3E}">
        <p14:creationId xmlns:p14="http://schemas.microsoft.com/office/powerpoint/2010/main" val="30050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pwards trending chart on a screen">
            <a:extLst>
              <a:ext uri="{FF2B5EF4-FFF2-40B4-BE49-F238E27FC236}">
                <a16:creationId xmlns:a16="http://schemas.microsoft.com/office/drawing/2014/main" id="{7E9557CE-7FAF-4A1B-BBF9-61389E20E910}"/>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a:noFill/>
        </p:spPr>
        <p:txBody>
          <a:bodyPr anchor="b">
            <a:normAutofit/>
          </a:bodyPr>
          <a:lstStyle/>
          <a:p>
            <a:pPr algn="l"/>
            <a:r>
              <a:rPr lang="en-US" sz="4400" dirty="0" err="1"/>
              <a:t>VisionZero</a:t>
            </a:r>
            <a:r>
              <a:rPr lang="en-US" sz="4400" dirty="0"/>
              <a:t> Traffic Data Analysis</a:t>
            </a:r>
            <a:br>
              <a:rPr lang="en-US" sz="4400" dirty="0"/>
            </a:br>
            <a:endParaRPr lang="en-US" sz="4400" dirty="0"/>
          </a:p>
        </p:txBody>
      </p:sp>
      <p:sp>
        <p:nvSpPr>
          <p:cNvPr id="3" name="Subtitle 2"/>
          <p:cNvSpPr>
            <a:spLocks noGrp="1"/>
          </p:cNvSpPr>
          <p:nvPr>
            <p:ph type="subTitle" idx="1"/>
          </p:nvPr>
        </p:nvSpPr>
        <p:spPr>
          <a:xfrm>
            <a:off x="477980" y="4872922"/>
            <a:ext cx="4023359" cy="1208141"/>
          </a:xfrm>
        </p:spPr>
        <p:txBody>
          <a:bodyPr>
            <a:normAutofit/>
          </a:bodyPr>
          <a:lstStyle/>
          <a:p>
            <a:pPr algn="l"/>
            <a:r>
              <a:rPr lang="en-US" sz="2000" dirty="0"/>
              <a:t>Mary Glantz</a:t>
            </a:r>
          </a:p>
          <a:p>
            <a:pPr algn="l"/>
            <a:r>
              <a:rPr lang="en-US" sz="2000" dirty="0"/>
              <a:t>Data 205</a:t>
            </a:r>
          </a:p>
          <a:p>
            <a:pPr algn="l"/>
            <a:r>
              <a:rPr lang="en-US" sz="2000" dirty="0"/>
              <a:t>May 10, 2021</a:t>
            </a:r>
          </a:p>
          <a:p>
            <a:pPr algn="l"/>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A8CE-1D1C-7B47-9FE0-FEF47936DA39}"/>
              </a:ext>
            </a:extLst>
          </p:cNvPr>
          <p:cNvSpPr>
            <a:spLocks noGrp="1"/>
          </p:cNvSpPr>
          <p:nvPr>
            <p:ph type="title"/>
          </p:nvPr>
        </p:nvSpPr>
        <p:spPr/>
        <p:txBody>
          <a:bodyPr vert="horz" lIns="91440" tIns="45720" rIns="91440" bIns="45720" rtlCol="0" anchor="ctr">
            <a:normAutofit/>
          </a:bodyPr>
          <a:lstStyle/>
          <a:p>
            <a:r>
              <a:rPr lang="en-US" sz="3600" dirty="0"/>
              <a:t>Fatal and Serious Injury Crash Rates, Maryland Counties</a:t>
            </a:r>
          </a:p>
        </p:txBody>
      </p:sp>
      <p:pic>
        <p:nvPicPr>
          <p:cNvPr id="6146" name="Picture 2">
            <a:extLst>
              <a:ext uri="{FF2B5EF4-FFF2-40B4-BE49-F238E27FC236}">
                <a16:creationId xmlns:a16="http://schemas.microsoft.com/office/drawing/2014/main" id="{F350FCA5-6BB9-AB44-BBE3-EDEB13EBEF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560106" y="1690688"/>
            <a:ext cx="11267855" cy="46173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50CE1B9-5A56-C840-BE0D-EC151515546D}"/>
              </a:ext>
            </a:extLst>
          </p:cNvPr>
          <p:cNvSpPr txBox="1"/>
          <p:nvPr/>
        </p:nvSpPr>
        <p:spPr>
          <a:xfrm>
            <a:off x="7381461" y="6400800"/>
            <a:ext cx="2491409" cy="215444"/>
          </a:xfrm>
          <a:prstGeom prst="rect">
            <a:avLst/>
          </a:prstGeom>
          <a:noFill/>
        </p:spPr>
        <p:txBody>
          <a:bodyPr wrap="square" rtlCol="0">
            <a:spAutoFit/>
          </a:bodyPr>
          <a:lstStyle/>
          <a:p>
            <a:r>
              <a:rPr lang="en-US" sz="800" dirty="0"/>
              <a:t>Source:  </a:t>
            </a:r>
            <a:r>
              <a:rPr lang="en-US" sz="800" dirty="0" err="1"/>
              <a:t>OpenData</a:t>
            </a:r>
            <a:r>
              <a:rPr lang="en-US" sz="800" dirty="0"/>
              <a:t> Maryland</a:t>
            </a:r>
          </a:p>
        </p:txBody>
      </p:sp>
    </p:spTree>
    <p:extLst>
      <p:ext uri="{BB962C8B-B14F-4D97-AF65-F5344CB8AC3E}">
        <p14:creationId xmlns:p14="http://schemas.microsoft.com/office/powerpoint/2010/main" val="181815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473C-2D9C-9945-AD2F-A0094560C9DA}"/>
              </a:ext>
            </a:extLst>
          </p:cNvPr>
          <p:cNvSpPr>
            <a:spLocks noGrp="1"/>
          </p:cNvSpPr>
          <p:nvPr>
            <p:ph type="title"/>
          </p:nvPr>
        </p:nvSpPr>
        <p:spPr/>
        <p:txBody>
          <a:bodyPr>
            <a:normAutofit fontScale="90000"/>
          </a:bodyPr>
          <a:lstStyle/>
          <a:p>
            <a:r>
              <a:rPr lang="en-US" sz="4000" dirty="0"/>
              <a:t>Future Forecast: Montgomery County Fatal Accidents</a:t>
            </a:r>
            <a:br>
              <a:rPr lang="en-US" dirty="0"/>
            </a:br>
            <a:endParaRPr lang="en-US" dirty="0"/>
          </a:p>
        </p:txBody>
      </p:sp>
      <p:pic>
        <p:nvPicPr>
          <p:cNvPr id="7170" name="Picture 2">
            <a:extLst>
              <a:ext uri="{FF2B5EF4-FFF2-40B4-BE49-F238E27FC236}">
                <a16:creationId xmlns:a16="http://schemas.microsoft.com/office/drawing/2014/main" id="{6A68C33A-8858-1D4A-BB6E-6A95F68AB43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080370"/>
            <a:ext cx="7656443" cy="55173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AF420D-5F2B-7B4F-A492-A996DE2C4038}"/>
              </a:ext>
            </a:extLst>
          </p:cNvPr>
          <p:cNvSpPr txBox="1"/>
          <p:nvPr/>
        </p:nvSpPr>
        <p:spPr>
          <a:xfrm>
            <a:off x="8769625" y="1321356"/>
            <a:ext cx="2309193" cy="369332"/>
          </a:xfrm>
          <a:prstGeom prst="rect">
            <a:avLst/>
          </a:prstGeom>
          <a:noFill/>
        </p:spPr>
        <p:txBody>
          <a:bodyPr wrap="square" rtlCol="0">
            <a:spAutoFit/>
          </a:bodyPr>
          <a:lstStyle/>
          <a:p>
            <a:r>
              <a:rPr lang="en-US" dirty="0"/>
              <a:t>Annual Trend</a:t>
            </a:r>
          </a:p>
        </p:txBody>
      </p:sp>
      <p:sp>
        <p:nvSpPr>
          <p:cNvPr id="7" name="TextBox 6">
            <a:extLst>
              <a:ext uri="{FF2B5EF4-FFF2-40B4-BE49-F238E27FC236}">
                <a16:creationId xmlns:a16="http://schemas.microsoft.com/office/drawing/2014/main" id="{46E6D227-3057-EE41-89D8-B7FFDFBD0641}"/>
              </a:ext>
            </a:extLst>
          </p:cNvPr>
          <p:cNvSpPr txBox="1"/>
          <p:nvPr/>
        </p:nvSpPr>
        <p:spPr>
          <a:xfrm>
            <a:off x="8769624" y="2646919"/>
            <a:ext cx="1871871" cy="646331"/>
          </a:xfrm>
          <a:prstGeom prst="rect">
            <a:avLst/>
          </a:prstGeom>
          <a:noFill/>
        </p:spPr>
        <p:txBody>
          <a:bodyPr wrap="square" rtlCol="0">
            <a:spAutoFit/>
          </a:bodyPr>
          <a:lstStyle/>
          <a:p>
            <a:r>
              <a:rPr lang="en-US" dirty="0"/>
              <a:t>Trend by Day of Week</a:t>
            </a:r>
          </a:p>
        </p:txBody>
      </p:sp>
      <p:sp>
        <p:nvSpPr>
          <p:cNvPr id="8" name="TextBox 7">
            <a:extLst>
              <a:ext uri="{FF2B5EF4-FFF2-40B4-BE49-F238E27FC236}">
                <a16:creationId xmlns:a16="http://schemas.microsoft.com/office/drawing/2014/main" id="{4573E0F7-79C7-AF4F-9C20-E97FAD0B3C2B}"/>
              </a:ext>
            </a:extLst>
          </p:cNvPr>
          <p:cNvSpPr txBox="1"/>
          <p:nvPr/>
        </p:nvSpPr>
        <p:spPr>
          <a:xfrm>
            <a:off x="8769625" y="4227443"/>
            <a:ext cx="2034212" cy="369332"/>
          </a:xfrm>
          <a:prstGeom prst="rect">
            <a:avLst/>
          </a:prstGeom>
          <a:noFill/>
        </p:spPr>
        <p:txBody>
          <a:bodyPr wrap="square" rtlCol="0">
            <a:spAutoFit/>
          </a:bodyPr>
          <a:lstStyle/>
          <a:p>
            <a:r>
              <a:rPr lang="en-US" dirty="0"/>
              <a:t>Seasonal Trend</a:t>
            </a:r>
          </a:p>
        </p:txBody>
      </p:sp>
      <p:sp>
        <p:nvSpPr>
          <p:cNvPr id="9" name="TextBox 8">
            <a:extLst>
              <a:ext uri="{FF2B5EF4-FFF2-40B4-BE49-F238E27FC236}">
                <a16:creationId xmlns:a16="http://schemas.microsoft.com/office/drawing/2014/main" id="{0F803CBC-CAB5-724C-9725-A6DAE25976CD}"/>
              </a:ext>
            </a:extLst>
          </p:cNvPr>
          <p:cNvSpPr txBox="1"/>
          <p:nvPr/>
        </p:nvSpPr>
        <p:spPr>
          <a:xfrm>
            <a:off x="8769625" y="5791200"/>
            <a:ext cx="2136914" cy="369332"/>
          </a:xfrm>
          <a:prstGeom prst="rect">
            <a:avLst/>
          </a:prstGeom>
          <a:noFill/>
        </p:spPr>
        <p:txBody>
          <a:bodyPr wrap="square" rtlCol="0">
            <a:spAutoFit/>
          </a:bodyPr>
          <a:lstStyle/>
          <a:p>
            <a:r>
              <a:rPr lang="en-US" dirty="0"/>
              <a:t>Time of Day Trend</a:t>
            </a:r>
          </a:p>
        </p:txBody>
      </p:sp>
      <p:sp>
        <p:nvSpPr>
          <p:cNvPr id="4" name="TextBox 3">
            <a:extLst>
              <a:ext uri="{FF2B5EF4-FFF2-40B4-BE49-F238E27FC236}">
                <a16:creationId xmlns:a16="http://schemas.microsoft.com/office/drawing/2014/main" id="{7FEC41A2-8A99-B04A-9440-9B8166D0E4F7}"/>
              </a:ext>
            </a:extLst>
          </p:cNvPr>
          <p:cNvSpPr txBox="1"/>
          <p:nvPr/>
        </p:nvSpPr>
        <p:spPr>
          <a:xfrm>
            <a:off x="5327375" y="6587195"/>
            <a:ext cx="2543617" cy="230832"/>
          </a:xfrm>
          <a:prstGeom prst="rect">
            <a:avLst/>
          </a:prstGeom>
          <a:noFill/>
        </p:spPr>
        <p:txBody>
          <a:bodyPr wrap="square" rtlCol="0">
            <a:spAutoFit/>
          </a:bodyPr>
          <a:lstStyle/>
          <a:p>
            <a:r>
              <a:rPr lang="en-US" sz="900" dirty="0"/>
              <a:t>Method:  </a:t>
            </a:r>
            <a:r>
              <a:rPr lang="en-US" sz="900" dirty="0" err="1"/>
              <a:t>FBProphet</a:t>
            </a:r>
            <a:endParaRPr lang="en-US" sz="900" dirty="0"/>
          </a:p>
        </p:txBody>
      </p:sp>
    </p:spTree>
    <p:extLst>
      <p:ext uri="{BB962C8B-B14F-4D97-AF65-F5344CB8AC3E}">
        <p14:creationId xmlns:p14="http://schemas.microsoft.com/office/powerpoint/2010/main" val="899893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0324-4923-C549-8C10-1B071F07EA87}"/>
              </a:ext>
            </a:extLst>
          </p:cNvPr>
          <p:cNvSpPr>
            <a:spLocks noGrp="1"/>
          </p:cNvSpPr>
          <p:nvPr>
            <p:ph type="title"/>
          </p:nvPr>
        </p:nvSpPr>
        <p:spPr/>
        <p:txBody>
          <a:bodyPr/>
          <a:lstStyle/>
          <a:p>
            <a:r>
              <a:rPr lang="en-US" dirty="0"/>
              <a:t>Future Forecast:  Montgomery County Serious Injury Accidents</a:t>
            </a:r>
          </a:p>
        </p:txBody>
      </p:sp>
      <p:pic>
        <p:nvPicPr>
          <p:cNvPr id="8194" name="Picture 2">
            <a:extLst>
              <a:ext uri="{FF2B5EF4-FFF2-40B4-BE49-F238E27FC236}">
                <a16:creationId xmlns:a16="http://schemas.microsoft.com/office/drawing/2014/main" id="{29D0D368-CC48-EF40-BF67-5EF50E00A0D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15618" y="1825625"/>
            <a:ext cx="10999304" cy="4795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94FC4CD-DABB-2B4B-87DA-13571B9EFEBD}"/>
              </a:ext>
            </a:extLst>
          </p:cNvPr>
          <p:cNvSpPr txBox="1"/>
          <p:nvPr/>
        </p:nvSpPr>
        <p:spPr>
          <a:xfrm>
            <a:off x="7368210" y="6627168"/>
            <a:ext cx="3723860" cy="230832"/>
          </a:xfrm>
          <a:prstGeom prst="rect">
            <a:avLst/>
          </a:prstGeom>
          <a:noFill/>
        </p:spPr>
        <p:txBody>
          <a:bodyPr wrap="square" rtlCol="0">
            <a:spAutoFit/>
          </a:bodyPr>
          <a:lstStyle/>
          <a:p>
            <a:r>
              <a:rPr lang="en-US" sz="900" dirty="0"/>
              <a:t>Method:  </a:t>
            </a:r>
            <a:r>
              <a:rPr lang="en-US" sz="900" dirty="0" err="1"/>
              <a:t>FBProphet</a:t>
            </a:r>
            <a:endParaRPr lang="en-US" sz="900" dirty="0"/>
          </a:p>
        </p:txBody>
      </p:sp>
    </p:spTree>
    <p:extLst>
      <p:ext uri="{BB962C8B-B14F-4D97-AF65-F5344CB8AC3E}">
        <p14:creationId xmlns:p14="http://schemas.microsoft.com/office/powerpoint/2010/main" val="37893188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CB6E-690F-1A44-B23E-F2BA2880E1FE}"/>
              </a:ext>
            </a:extLst>
          </p:cNvPr>
          <p:cNvSpPr>
            <a:spLocks noGrp="1"/>
          </p:cNvSpPr>
          <p:nvPr>
            <p:ph type="title"/>
          </p:nvPr>
        </p:nvSpPr>
        <p:spPr/>
        <p:txBody>
          <a:bodyPr/>
          <a:lstStyle/>
          <a:p>
            <a:r>
              <a:rPr lang="en-US" dirty="0"/>
              <a:t>Time Series Serious Injury Components</a:t>
            </a:r>
          </a:p>
        </p:txBody>
      </p:sp>
      <p:pic>
        <p:nvPicPr>
          <p:cNvPr id="9218" name="Picture 2">
            <a:extLst>
              <a:ext uri="{FF2B5EF4-FFF2-40B4-BE49-F238E27FC236}">
                <a16:creationId xmlns:a16="http://schemas.microsoft.com/office/drawing/2014/main" id="{E0A014F2-FF1F-EB40-8F3F-5E547F4C876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12912" y="1338470"/>
            <a:ext cx="8981661" cy="51592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E8137C-52E3-C347-84AD-4E2EBC2EAB49}"/>
              </a:ext>
            </a:extLst>
          </p:cNvPr>
          <p:cNvSpPr txBox="1"/>
          <p:nvPr/>
        </p:nvSpPr>
        <p:spPr>
          <a:xfrm>
            <a:off x="10015656" y="1690688"/>
            <a:ext cx="2309193" cy="369332"/>
          </a:xfrm>
          <a:prstGeom prst="rect">
            <a:avLst/>
          </a:prstGeom>
          <a:noFill/>
        </p:spPr>
        <p:txBody>
          <a:bodyPr wrap="square" rtlCol="0">
            <a:spAutoFit/>
          </a:bodyPr>
          <a:lstStyle/>
          <a:p>
            <a:r>
              <a:rPr lang="en-US" dirty="0"/>
              <a:t>Annual Trend</a:t>
            </a:r>
          </a:p>
        </p:txBody>
      </p:sp>
      <p:sp>
        <p:nvSpPr>
          <p:cNvPr id="6" name="TextBox 5">
            <a:extLst>
              <a:ext uri="{FF2B5EF4-FFF2-40B4-BE49-F238E27FC236}">
                <a16:creationId xmlns:a16="http://schemas.microsoft.com/office/drawing/2014/main" id="{1A20BB2F-2897-AD46-B550-850D6DE8B420}"/>
              </a:ext>
            </a:extLst>
          </p:cNvPr>
          <p:cNvSpPr txBox="1"/>
          <p:nvPr/>
        </p:nvSpPr>
        <p:spPr>
          <a:xfrm>
            <a:off x="9944425" y="2725065"/>
            <a:ext cx="1871871" cy="646331"/>
          </a:xfrm>
          <a:prstGeom prst="rect">
            <a:avLst/>
          </a:prstGeom>
          <a:noFill/>
        </p:spPr>
        <p:txBody>
          <a:bodyPr wrap="square" rtlCol="0">
            <a:spAutoFit/>
          </a:bodyPr>
          <a:lstStyle/>
          <a:p>
            <a:r>
              <a:rPr lang="en-US" dirty="0"/>
              <a:t>Trend by Day of Week</a:t>
            </a:r>
          </a:p>
        </p:txBody>
      </p:sp>
      <p:sp>
        <p:nvSpPr>
          <p:cNvPr id="8" name="TextBox 7">
            <a:extLst>
              <a:ext uri="{FF2B5EF4-FFF2-40B4-BE49-F238E27FC236}">
                <a16:creationId xmlns:a16="http://schemas.microsoft.com/office/drawing/2014/main" id="{D6C758C7-55F5-424D-9DE8-2B1C7ADAA01E}"/>
              </a:ext>
            </a:extLst>
          </p:cNvPr>
          <p:cNvSpPr txBox="1"/>
          <p:nvPr/>
        </p:nvSpPr>
        <p:spPr>
          <a:xfrm>
            <a:off x="9944425" y="4036441"/>
            <a:ext cx="2034212" cy="369332"/>
          </a:xfrm>
          <a:prstGeom prst="rect">
            <a:avLst/>
          </a:prstGeom>
          <a:noFill/>
        </p:spPr>
        <p:txBody>
          <a:bodyPr wrap="square" rtlCol="0">
            <a:spAutoFit/>
          </a:bodyPr>
          <a:lstStyle/>
          <a:p>
            <a:r>
              <a:rPr lang="en-US" dirty="0"/>
              <a:t>Seasonal Trend</a:t>
            </a:r>
          </a:p>
        </p:txBody>
      </p:sp>
      <p:sp>
        <p:nvSpPr>
          <p:cNvPr id="9" name="TextBox 8">
            <a:extLst>
              <a:ext uri="{FF2B5EF4-FFF2-40B4-BE49-F238E27FC236}">
                <a16:creationId xmlns:a16="http://schemas.microsoft.com/office/drawing/2014/main" id="{B0A874BE-92C9-5243-89CA-DA563F41303E}"/>
              </a:ext>
            </a:extLst>
          </p:cNvPr>
          <p:cNvSpPr txBox="1"/>
          <p:nvPr/>
        </p:nvSpPr>
        <p:spPr>
          <a:xfrm>
            <a:off x="10015656" y="5167312"/>
            <a:ext cx="2136914" cy="369332"/>
          </a:xfrm>
          <a:prstGeom prst="rect">
            <a:avLst/>
          </a:prstGeom>
          <a:noFill/>
        </p:spPr>
        <p:txBody>
          <a:bodyPr wrap="square" rtlCol="0">
            <a:spAutoFit/>
          </a:bodyPr>
          <a:lstStyle/>
          <a:p>
            <a:r>
              <a:rPr lang="en-US" dirty="0"/>
              <a:t>Time of Day Trend</a:t>
            </a:r>
          </a:p>
        </p:txBody>
      </p:sp>
      <p:sp>
        <p:nvSpPr>
          <p:cNvPr id="3" name="TextBox 2">
            <a:extLst>
              <a:ext uri="{FF2B5EF4-FFF2-40B4-BE49-F238E27FC236}">
                <a16:creationId xmlns:a16="http://schemas.microsoft.com/office/drawing/2014/main" id="{5FBAD827-9E1E-B04B-94E7-5B19013B8DF1}"/>
              </a:ext>
            </a:extLst>
          </p:cNvPr>
          <p:cNvSpPr txBox="1"/>
          <p:nvPr/>
        </p:nvSpPr>
        <p:spPr>
          <a:xfrm>
            <a:off x="7050156" y="6599583"/>
            <a:ext cx="2027583" cy="230832"/>
          </a:xfrm>
          <a:prstGeom prst="rect">
            <a:avLst/>
          </a:prstGeom>
          <a:noFill/>
        </p:spPr>
        <p:txBody>
          <a:bodyPr wrap="square" rtlCol="0">
            <a:spAutoFit/>
          </a:bodyPr>
          <a:lstStyle/>
          <a:p>
            <a:r>
              <a:rPr lang="en-US" sz="900" dirty="0"/>
              <a:t>Method:  </a:t>
            </a:r>
            <a:r>
              <a:rPr lang="en-US" sz="900" dirty="0" err="1"/>
              <a:t>FBProphet</a:t>
            </a:r>
            <a:endParaRPr lang="en-US" sz="900" dirty="0"/>
          </a:p>
        </p:txBody>
      </p:sp>
    </p:spTree>
    <p:extLst>
      <p:ext uri="{BB962C8B-B14F-4D97-AF65-F5344CB8AC3E}">
        <p14:creationId xmlns:p14="http://schemas.microsoft.com/office/powerpoint/2010/main" val="8959754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A4E0-C36B-8C40-9033-0360756911A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04AEFD3-8057-4149-9EEF-6DBC80BE3E0E}"/>
              </a:ext>
            </a:extLst>
          </p:cNvPr>
          <p:cNvSpPr>
            <a:spLocks noGrp="1"/>
          </p:cNvSpPr>
          <p:nvPr>
            <p:ph idx="1"/>
          </p:nvPr>
        </p:nvSpPr>
        <p:spPr/>
        <p:txBody>
          <a:bodyPr/>
          <a:lstStyle/>
          <a:p>
            <a:r>
              <a:rPr lang="en-US" dirty="0"/>
              <a:t>Continue outstanding data collection and analysis</a:t>
            </a:r>
          </a:p>
          <a:p>
            <a:r>
              <a:rPr lang="en-US" dirty="0"/>
              <a:t>Establish what conditions most often occur in correlation with serious accidents </a:t>
            </a:r>
          </a:p>
          <a:p>
            <a:r>
              <a:rPr lang="en-US" dirty="0"/>
              <a:t>More comparative analysis with neighboring communities </a:t>
            </a:r>
          </a:p>
          <a:p>
            <a:r>
              <a:rPr lang="en-US" dirty="0"/>
              <a:t>Explore which crashes can be prevented by changes in engineering, and which are the result of human nature </a:t>
            </a:r>
          </a:p>
        </p:txBody>
      </p:sp>
    </p:spTree>
    <p:extLst>
      <p:ext uri="{BB962C8B-B14F-4D97-AF65-F5344CB8AC3E}">
        <p14:creationId xmlns:p14="http://schemas.microsoft.com/office/powerpoint/2010/main" val="31192221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37C7-0911-5D4C-B387-64C872B6FDF4}"/>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1F715010-1B5C-3842-BD05-04FAED52D464}"/>
              </a:ext>
            </a:extLst>
          </p:cNvPr>
          <p:cNvSpPr>
            <a:spLocks noGrp="1"/>
          </p:cNvSpPr>
          <p:nvPr>
            <p:ph idx="1"/>
          </p:nvPr>
        </p:nvSpPr>
        <p:spPr/>
        <p:txBody>
          <a:bodyPr/>
          <a:lstStyle/>
          <a:p>
            <a:r>
              <a:rPr lang="en-US" dirty="0"/>
              <a:t>Victoria Lewis at </a:t>
            </a:r>
            <a:r>
              <a:rPr lang="en-US" dirty="0" err="1"/>
              <a:t>dataMontgomery</a:t>
            </a:r>
            <a:r>
              <a:rPr lang="en-US" dirty="0"/>
              <a:t> </a:t>
            </a:r>
          </a:p>
          <a:p>
            <a:r>
              <a:rPr lang="en-US" dirty="0"/>
              <a:t>Organizers of data at </a:t>
            </a:r>
            <a:r>
              <a:rPr lang="en-US" dirty="0" err="1"/>
              <a:t>OpenData</a:t>
            </a:r>
            <a:r>
              <a:rPr lang="en-US" dirty="0"/>
              <a:t> Maryland, </a:t>
            </a:r>
            <a:r>
              <a:rPr lang="en-US" dirty="0" err="1"/>
              <a:t>OpenDataDC</a:t>
            </a:r>
            <a:r>
              <a:rPr lang="en-US" dirty="0"/>
              <a:t>, and the US Census Bureau</a:t>
            </a:r>
          </a:p>
          <a:p>
            <a:r>
              <a:rPr lang="en-US" dirty="0"/>
              <a:t>My Professors:  Rachel </a:t>
            </a:r>
            <a:r>
              <a:rPr lang="en-US" dirty="0" err="1"/>
              <a:t>Saidi</a:t>
            </a:r>
            <a:r>
              <a:rPr lang="en-US" dirty="0"/>
              <a:t>, </a:t>
            </a:r>
            <a:r>
              <a:rPr lang="en-US" dirty="0" err="1"/>
              <a:t>Abdirisak</a:t>
            </a:r>
            <a:r>
              <a:rPr lang="en-US" dirty="0"/>
              <a:t> Mohamed, and Michael </a:t>
            </a:r>
            <a:r>
              <a:rPr lang="en-US" dirty="0" err="1"/>
              <a:t>Iapalucci</a:t>
            </a:r>
            <a:r>
              <a:rPr lang="en-US" dirty="0"/>
              <a:t> </a:t>
            </a:r>
          </a:p>
        </p:txBody>
      </p:sp>
    </p:spTree>
    <p:extLst>
      <p:ext uri="{BB962C8B-B14F-4D97-AF65-F5344CB8AC3E}">
        <p14:creationId xmlns:p14="http://schemas.microsoft.com/office/powerpoint/2010/main" val="400782032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DA2B3E-342C-424B-B353-810B2F8F3EB1}"/>
              </a:ext>
            </a:extLst>
          </p:cNvPr>
          <p:cNvSpPr>
            <a:spLocks noGrp="1"/>
          </p:cNvSpPr>
          <p:nvPr>
            <p:ph type="title"/>
          </p:nvPr>
        </p:nvSpPr>
        <p:spPr>
          <a:xfrm>
            <a:off x="1115568" y="548640"/>
            <a:ext cx="10168128" cy="1179576"/>
          </a:xfrm>
        </p:spPr>
        <p:txBody>
          <a:bodyPr>
            <a:normAutofit/>
          </a:bodyPr>
          <a:lstStyle/>
          <a:p>
            <a:r>
              <a:rPr lang="en-US" sz="4000" dirty="0"/>
              <a:t>Datasets</a:t>
            </a:r>
          </a:p>
        </p:txBody>
      </p:sp>
      <p:sp>
        <p:nvSpPr>
          <p:cNvPr id="36" name="Rectangle 3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68365C-A77B-4948-94D9-9922851E848A}"/>
              </a:ext>
            </a:extLst>
          </p:cNvPr>
          <p:cNvSpPr>
            <a:spLocks noGrp="1"/>
          </p:cNvSpPr>
          <p:nvPr>
            <p:ph idx="1"/>
          </p:nvPr>
        </p:nvSpPr>
        <p:spPr>
          <a:xfrm>
            <a:off x="821635" y="2018806"/>
            <a:ext cx="10462061" cy="4158157"/>
          </a:xfrm>
        </p:spPr>
        <p:txBody>
          <a:bodyPr>
            <a:normAutofit lnSpcReduction="10000"/>
          </a:bodyPr>
          <a:lstStyle/>
          <a:p>
            <a:r>
              <a:rPr lang="en-US" sz="2200" dirty="0"/>
              <a:t>Montgomery County/</a:t>
            </a:r>
            <a:r>
              <a:rPr lang="en-US" sz="2200" dirty="0" err="1"/>
              <a:t>dataMontgomery</a:t>
            </a:r>
            <a:r>
              <a:rPr lang="en-US" sz="2200" dirty="0"/>
              <a:t>:</a:t>
            </a:r>
            <a:endParaRPr lang="en-US" sz="1800" dirty="0"/>
          </a:p>
          <a:p>
            <a:pPr lvl="1"/>
            <a:r>
              <a:rPr lang="en-US" sz="1800" dirty="0"/>
              <a:t>Incidents Data Set</a:t>
            </a:r>
          </a:p>
          <a:p>
            <a:pPr lvl="1"/>
            <a:r>
              <a:rPr lang="en-US" sz="1800" dirty="0"/>
              <a:t>Drivers Data Set</a:t>
            </a:r>
          </a:p>
          <a:p>
            <a:pPr lvl="1"/>
            <a:r>
              <a:rPr lang="en-US" sz="1800" dirty="0"/>
              <a:t>Non-Motorists Data Set</a:t>
            </a:r>
          </a:p>
          <a:p>
            <a:r>
              <a:rPr lang="en-US" sz="2200" dirty="0"/>
              <a:t>Maryland/</a:t>
            </a:r>
            <a:r>
              <a:rPr lang="en-US" sz="2200" dirty="0" err="1"/>
              <a:t>OpenData</a:t>
            </a:r>
            <a:r>
              <a:rPr lang="en-US" sz="2200" dirty="0"/>
              <a:t> Maryland:</a:t>
            </a:r>
          </a:p>
          <a:p>
            <a:pPr lvl="1"/>
            <a:r>
              <a:rPr lang="en-US" sz="1800" dirty="0"/>
              <a:t>Maryland Crashes</a:t>
            </a:r>
          </a:p>
          <a:p>
            <a:pPr lvl="1"/>
            <a:r>
              <a:rPr lang="en-US" sz="1800" dirty="0"/>
              <a:t>Maryland Drivers</a:t>
            </a:r>
          </a:p>
          <a:p>
            <a:pPr lvl="1"/>
            <a:r>
              <a:rPr lang="en-US" sz="1800" dirty="0"/>
              <a:t>Maryland Annual Average Daily Traffic - Annual Average Daily Traffic (SHA Statewide AADT Points) </a:t>
            </a:r>
          </a:p>
          <a:p>
            <a:r>
              <a:rPr lang="en-US" sz="2200" dirty="0"/>
              <a:t>Washington, DC/</a:t>
            </a:r>
            <a:r>
              <a:rPr lang="en-US" sz="2200" dirty="0" err="1"/>
              <a:t>OpenData</a:t>
            </a:r>
            <a:r>
              <a:rPr lang="en-US" sz="2200" dirty="0"/>
              <a:t> DC:</a:t>
            </a:r>
          </a:p>
          <a:p>
            <a:pPr lvl="1"/>
            <a:r>
              <a:rPr lang="en-US" sz="1800" dirty="0"/>
              <a:t>DC Crash Data</a:t>
            </a:r>
          </a:p>
          <a:p>
            <a:pPr lvl="1"/>
            <a:r>
              <a:rPr lang="en-US" sz="1800" dirty="0"/>
              <a:t>DC Crash Details Data</a:t>
            </a:r>
          </a:p>
          <a:p>
            <a:r>
              <a:rPr lang="en-US" sz="2200" dirty="0"/>
              <a:t>US Census ACS 2015-2019</a:t>
            </a:r>
          </a:p>
          <a:p>
            <a:pPr marL="0" indent="0">
              <a:buNone/>
            </a:pPr>
            <a:endParaRPr lang="en-US" sz="2200" dirty="0"/>
          </a:p>
          <a:p>
            <a:endParaRPr lang="en-US" sz="2200" dirty="0"/>
          </a:p>
        </p:txBody>
      </p:sp>
    </p:spTree>
    <p:extLst>
      <p:ext uri="{BB962C8B-B14F-4D97-AF65-F5344CB8AC3E}">
        <p14:creationId xmlns:p14="http://schemas.microsoft.com/office/powerpoint/2010/main" val="14191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60450-993F-BB46-9992-E1304274035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Assessing Montgomery County’s Performance</a:t>
            </a:r>
          </a:p>
        </p:txBody>
      </p:sp>
      <p:sp>
        <p:nvSpPr>
          <p:cNvPr id="3" name="Text Placeholder 2">
            <a:extLst>
              <a:ext uri="{FF2B5EF4-FFF2-40B4-BE49-F238E27FC236}">
                <a16:creationId xmlns:a16="http://schemas.microsoft.com/office/drawing/2014/main" id="{498E73DA-A314-F04E-813E-9F0534072CC3}"/>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kern="1200" dirty="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87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slide2" descr="Crashes Map">
            <a:extLst>
              <a:ext uri="{FF2B5EF4-FFF2-40B4-BE49-F238E27FC236}">
                <a16:creationId xmlns:a16="http://schemas.microsoft.com/office/drawing/2014/main" id="{092D4AA7-7A65-4E58-A8E0-BD7A38E60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8681"/>
            <a:ext cx="12192000" cy="6440637"/>
          </a:xfrm>
          <a:prstGeom prst="rect">
            <a:avLst/>
          </a:prstGeom>
        </p:spPr>
      </p:pic>
    </p:spTree>
    <p:extLst>
      <p:ext uri="{BB962C8B-B14F-4D97-AF65-F5344CB8AC3E}">
        <p14:creationId xmlns:p14="http://schemas.microsoft.com/office/powerpoint/2010/main" val="959925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BA9A-B3C4-394C-A949-04FEFC4C9BF1}"/>
              </a:ext>
            </a:extLst>
          </p:cNvPr>
          <p:cNvSpPr>
            <a:spLocks noGrp="1"/>
          </p:cNvSpPr>
          <p:nvPr>
            <p:ph type="title"/>
          </p:nvPr>
        </p:nvSpPr>
        <p:spPr/>
        <p:txBody>
          <a:bodyPr vert="horz" lIns="91440" tIns="45720" rIns="91440" bIns="45720" rtlCol="0" anchor="b">
            <a:normAutofit/>
          </a:bodyPr>
          <a:lstStyle/>
          <a:p>
            <a:pPr algn="ctr"/>
            <a:r>
              <a:rPr lang="en-US" sz="5200"/>
              <a:t>Crashes in Montgomery County</a:t>
            </a:r>
          </a:p>
        </p:txBody>
      </p:sp>
      <p:sp>
        <p:nvSpPr>
          <p:cNvPr id="5" name="Content Placeholder 4">
            <a:extLst>
              <a:ext uri="{FF2B5EF4-FFF2-40B4-BE49-F238E27FC236}">
                <a16:creationId xmlns:a16="http://schemas.microsoft.com/office/drawing/2014/main" id="{502BB857-E9E2-4B4D-BE3A-F93A68D1D6D2}"/>
              </a:ext>
            </a:extLst>
          </p:cNvPr>
          <p:cNvSpPr>
            <a:spLocks noGrp="1"/>
          </p:cNvSpPr>
          <p:nvPr>
            <p:ph idx="1"/>
          </p:nvPr>
        </p:nvSpPr>
        <p:spPr/>
        <p:txBody>
          <a:bodyPr/>
          <a:lstStyle/>
          <a:p>
            <a:endParaRPr lang="en-US" dirty="0"/>
          </a:p>
        </p:txBody>
      </p:sp>
      <p:pic>
        <p:nvPicPr>
          <p:cNvPr id="8" name="Picture 7" descr="Chart, bar chart&#10;&#10;Description automatically generated">
            <a:extLst>
              <a:ext uri="{FF2B5EF4-FFF2-40B4-BE49-F238E27FC236}">
                <a16:creationId xmlns:a16="http://schemas.microsoft.com/office/drawing/2014/main" id="{FA2101C9-22A8-434B-8306-2EF474C644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41983" y="2543228"/>
            <a:ext cx="6096000" cy="3406998"/>
          </a:xfrm>
          <a:prstGeom prst="rect">
            <a:avLst/>
          </a:prstGeom>
          <a:noFill/>
          <a:ln>
            <a:noFill/>
          </a:ln>
        </p:spPr>
      </p:pic>
    </p:spTree>
    <p:extLst>
      <p:ext uri="{BB962C8B-B14F-4D97-AF65-F5344CB8AC3E}">
        <p14:creationId xmlns:p14="http://schemas.microsoft.com/office/powerpoint/2010/main" val="32842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77266DA-3B44-1147-93FA-F410EC7F11A2}"/>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4000" dirty="0"/>
              <a:t>Montgomery County: Fatal and Injury Crashes </a:t>
            </a:r>
          </a:p>
        </p:txBody>
      </p:sp>
      <p:pic>
        <p:nvPicPr>
          <p:cNvPr id="4" name="Picture 2">
            <a:extLst>
              <a:ext uri="{FF2B5EF4-FFF2-40B4-BE49-F238E27FC236}">
                <a16:creationId xmlns:a16="http://schemas.microsoft.com/office/drawing/2014/main" id="{5573D64B-76DE-3247-A48B-70751F31DF5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12884"/>
            <a:ext cx="5601100" cy="40903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3D72646-880B-854E-AB1D-0A795E5B1B33}"/>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18700" y="1912884"/>
            <a:ext cx="5601100" cy="409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2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59740A27-E2EF-CB44-A4B9-661CA8ED3239}"/>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Maryland:  Fatal and Injury Crashes</a:t>
            </a:r>
          </a:p>
        </p:txBody>
      </p:sp>
      <p:sp useBgFill="1">
        <p:nvSpPr>
          <p:cNvPr id="77" name="Rectangle 76">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a:extLst>
              <a:ext uri="{FF2B5EF4-FFF2-40B4-BE49-F238E27FC236}">
                <a16:creationId xmlns:a16="http://schemas.microsoft.com/office/drawing/2014/main" id="{4B14A968-EEEA-7F46-B083-94FC49A9E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7" y="1696278"/>
            <a:ext cx="5710583" cy="49356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82C737FA-88DE-AA46-BF2E-D69B8F14E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1696278"/>
            <a:ext cx="6005021" cy="493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0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B62F55A-F9A3-1F49-BEAB-E3079BE14634}"/>
              </a:ext>
            </a:extLst>
          </p:cNvPr>
          <p:cNvSpPr>
            <a:spLocks noGrp="1"/>
          </p:cNvSpPr>
          <p:nvPr>
            <p:ph type="title"/>
          </p:nvPr>
        </p:nvSpPr>
        <p:spPr>
          <a:xfrm>
            <a:off x="868679" y="405575"/>
            <a:ext cx="10620955" cy="906390"/>
          </a:xfrm>
        </p:spPr>
        <p:txBody>
          <a:bodyPr vert="horz" lIns="91440" tIns="45720" rIns="91440" bIns="45720" rtlCol="0" anchor="ctr">
            <a:normAutofit/>
          </a:bodyPr>
          <a:lstStyle/>
          <a:p>
            <a:r>
              <a:rPr lang="en-US" sz="3600" dirty="0"/>
              <a:t>Fatal and Serious Injury Crashes:  Key MD Counties</a:t>
            </a:r>
          </a:p>
        </p:txBody>
      </p:sp>
      <p:sp>
        <p:nvSpPr>
          <p:cNvPr id="82" name="Rectangle 8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102FB02A-3498-6948-931E-C137E7981B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53898" y="1650262"/>
            <a:ext cx="5952697" cy="49660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1FFF101-EC4F-CC4F-BFE7-0BDE33B1B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19" y="1650262"/>
            <a:ext cx="5952697" cy="496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7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93A8CE-1D1C-7B47-9FE0-FEF47936DA39}"/>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Fatal and Injury Crashes in Washington, DC</a:t>
            </a:r>
          </a:p>
        </p:txBody>
      </p:sp>
      <p:sp>
        <p:nvSpPr>
          <p:cNvPr id="77" name="Rectangle 7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B357559E-F803-6C42-857C-655A2DD1284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94784" y="2211563"/>
            <a:ext cx="5525016" cy="42408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7EFF60B-2ED6-D944-B29B-8013C2C34EFE}"/>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211563"/>
            <a:ext cx="5476702" cy="424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27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157</TotalTime>
  <Words>601</Words>
  <Application>Microsoft Macintosh PowerPoint</Application>
  <PresentationFormat>Widescreen</PresentationFormat>
  <Paragraphs>68</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VisionZero Traffic Data Analysis </vt:lpstr>
      <vt:lpstr>Datasets</vt:lpstr>
      <vt:lpstr>Assessing Montgomery County’s Performance</vt:lpstr>
      <vt:lpstr>PowerPoint Presentation</vt:lpstr>
      <vt:lpstr>Crashes in Montgomery County</vt:lpstr>
      <vt:lpstr>Montgomery County: Fatal and Injury Crashes </vt:lpstr>
      <vt:lpstr>Maryland:  Fatal and Injury Crashes</vt:lpstr>
      <vt:lpstr>Fatal and Serious Injury Crashes:  Key MD Counties</vt:lpstr>
      <vt:lpstr>Fatal and Injury Crashes in Washington, DC</vt:lpstr>
      <vt:lpstr>Fatal and Serious Injury Crash Rates, Maryland Counties</vt:lpstr>
      <vt:lpstr>Future Forecast: Montgomery County Fatal Accidents </vt:lpstr>
      <vt:lpstr>Future Forecast:  Montgomery County Serious Injury Accidents</vt:lpstr>
      <vt:lpstr>Time Series Serious Injury Components</vt:lpstr>
      <vt:lpstr>Recommendations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Mary Glantz</cp:lastModifiedBy>
  <cp:revision>2</cp:revision>
  <dcterms:created xsi:type="dcterms:W3CDTF">2021-04-01T19:52:40Z</dcterms:created>
  <dcterms:modified xsi:type="dcterms:W3CDTF">2021-05-08T18:00:17Z</dcterms:modified>
</cp:coreProperties>
</file>