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59" r:id="rId1"/>
  </p:sldMasterIdLst>
  <p:sldIdLst>
    <p:sldId id="258" r:id="rId2"/>
    <p:sldId id="259" r:id="rId3"/>
    <p:sldId id="266" r:id="rId4"/>
    <p:sldId id="269" r:id="rId5"/>
    <p:sldId id="261" r:id="rId6"/>
    <p:sldId id="267" r:id="rId7"/>
    <p:sldId id="268"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364" autoAdjust="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AAD347D-5ACD-4C99-B74B-A9C85AD731AF}" type="datetimeFigureOut">
              <a:rPr lang="en-US" smtClean="0"/>
              <a:t>12/2/2024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02111984F565}" type="slidenum">
              <a:rPr lang="en-US" smtClean="0"/>
              <a:t>‹#›</a:t>
            </a:fld>
            <a:endParaRPr lang="en-US" dirty="0"/>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1746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90589366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870057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1052972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25752696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0128839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8574043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270706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88098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337843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88357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smtClean="0"/>
              <a:t>12/2/2024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3054841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smtClean="0"/>
              <a:t>12/2/2024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87984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12/2/2024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68274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12/2/2024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241409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10370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86177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509A250-FF31-4206-8172-F9D3106AACB1}" type="datetimeFigureOut">
              <a:rPr lang="en-US" smtClean="0"/>
              <a:t>12/2/2024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021450630"/>
      </p:ext>
    </p:extLst>
  </p:cSld>
  <p:clrMap bg1="lt1" tx1="dk1" bg2="lt2" tx2="dk2" accent1="accent1" accent2="accent2" accent3="accent3" accent4="accent4" accent5="accent5" accent6="accent6" hlink="hlink" folHlink="folHlink"/>
  <p:sldLayoutIdLst>
    <p:sldLayoutId id="2147483960" r:id="rId1"/>
    <p:sldLayoutId id="2147483961" r:id="rId2"/>
    <p:sldLayoutId id="2147483962" r:id="rId3"/>
    <p:sldLayoutId id="2147483963" r:id="rId4"/>
    <p:sldLayoutId id="2147483964" r:id="rId5"/>
    <p:sldLayoutId id="2147483965" r:id="rId6"/>
    <p:sldLayoutId id="2147483966" r:id="rId7"/>
    <p:sldLayoutId id="2147483967" r:id="rId8"/>
    <p:sldLayoutId id="2147483968" r:id="rId9"/>
    <p:sldLayoutId id="2147483969" r:id="rId10"/>
    <p:sldLayoutId id="2147483970" r:id="rId11"/>
    <p:sldLayoutId id="2147483971" r:id="rId12"/>
    <p:sldLayoutId id="2147483972" r:id="rId13"/>
    <p:sldLayoutId id="2147483973" r:id="rId14"/>
    <p:sldLayoutId id="2147483974" r:id="rId15"/>
    <p:sldLayoutId id="2147483975" r:id="rId16"/>
    <p:sldLayoutId id="2147483976" r:id="rId17"/>
  </p:sldLayoutIdLs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7.xml"/><Relationship Id="rId4" Type="http://schemas.openxmlformats.org/officeDocument/2006/relationships/image" Target="../media/image7.jpg"/></Relationships>
</file>

<file path=ppt/slides/_rels/slide10.xml.rels><?xml version="1.0" encoding="UTF-8" standalone="yes"?>
<Relationships xmlns="http://schemas.openxmlformats.org/package/2006/relationships"><Relationship Id="rId2" Type="http://schemas.openxmlformats.org/officeDocument/2006/relationships/hyperlink" Target="https://ieeexplore.ieee.org/"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10627"/>
            <a:ext cx="12123347" cy="2054581"/>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ZA"/>
              <a:t> </a:t>
            </a:r>
            <a:endParaRPr lang="en-ZA" dirty="0"/>
          </a:p>
        </p:txBody>
      </p:sp>
      <p:sp>
        <p:nvSpPr>
          <p:cNvPr id="3" name="Title 1"/>
          <p:cNvSpPr txBox="1">
            <a:spLocks/>
          </p:cNvSpPr>
          <p:nvPr/>
        </p:nvSpPr>
        <p:spPr>
          <a:xfrm>
            <a:off x="152400" y="141773"/>
            <a:ext cx="12123347" cy="2054581"/>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ZA"/>
              <a:t> </a:t>
            </a:r>
            <a:endParaRPr lang="en-ZA" dirty="0"/>
          </a:p>
        </p:txBody>
      </p:sp>
      <p:sp>
        <p:nvSpPr>
          <p:cNvPr id="4" name="Title 1"/>
          <p:cNvSpPr txBox="1">
            <a:spLocks/>
          </p:cNvSpPr>
          <p:nvPr/>
        </p:nvSpPr>
        <p:spPr>
          <a:xfrm>
            <a:off x="1" y="-10627"/>
            <a:ext cx="8294336" cy="2054581"/>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ZA"/>
              <a:t> </a:t>
            </a:r>
            <a:endParaRPr lang="en-ZA" dirty="0"/>
          </a:p>
        </p:txBody>
      </p:sp>
      <p:sp>
        <p:nvSpPr>
          <p:cNvPr id="5" name="Title 1"/>
          <p:cNvSpPr txBox="1">
            <a:spLocks/>
          </p:cNvSpPr>
          <p:nvPr/>
        </p:nvSpPr>
        <p:spPr>
          <a:xfrm>
            <a:off x="152401" y="141773"/>
            <a:ext cx="8294336" cy="2054581"/>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ZA"/>
              <a:t> </a:t>
            </a:r>
            <a:endParaRPr lang="en-ZA" dirty="0"/>
          </a:p>
        </p:txBody>
      </p:sp>
      <p:sp>
        <p:nvSpPr>
          <p:cNvPr id="6" name="Title 1"/>
          <p:cNvSpPr txBox="1">
            <a:spLocks/>
          </p:cNvSpPr>
          <p:nvPr/>
        </p:nvSpPr>
        <p:spPr>
          <a:xfrm>
            <a:off x="1" y="-10627"/>
            <a:ext cx="5599687" cy="2054581"/>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ZA"/>
              <a:t> </a:t>
            </a:r>
            <a:endParaRPr lang="en-ZA" dirty="0"/>
          </a:p>
        </p:txBody>
      </p:sp>
      <p:pic>
        <p:nvPicPr>
          <p:cNvPr id="7" name="Picture 6">
            <a:extLst>
              <a:ext uri="{FF2B5EF4-FFF2-40B4-BE49-F238E27FC236}">
                <a16:creationId xmlns:a16="http://schemas.microsoft.com/office/drawing/2014/main" id="{5E2879BA-52EA-CF61-D872-61BDCEAD75B0}"/>
              </a:ext>
            </a:extLst>
          </p:cNvPr>
          <p:cNvPicPr>
            <a:picLocks noChangeAspect="1"/>
          </p:cNvPicPr>
          <p:nvPr/>
        </p:nvPicPr>
        <p:blipFill>
          <a:blip r:embed="rId2"/>
          <a:stretch>
            <a:fillRect/>
          </a:stretch>
        </p:blipFill>
        <p:spPr>
          <a:xfrm>
            <a:off x="950258" y="575649"/>
            <a:ext cx="4374777" cy="1616485"/>
          </a:xfrm>
          <a:prstGeom prst="rect">
            <a:avLst/>
          </a:prstGeom>
        </p:spPr>
      </p:pic>
      <p:pic>
        <p:nvPicPr>
          <p:cNvPr id="8" name="Picture 7">
            <a:extLst>
              <a:ext uri="{FF2B5EF4-FFF2-40B4-BE49-F238E27FC236}">
                <a16:creationId xmlns:a16="http://schemas.microsoft.com/office/drawing/2014/main" id="{25804414-3DD0-E168-4492-103545532D3C}"/>
              </a:ext>
            </a:extLst>
          </p:cNvPr>
          <p:cNvPicPr>
            <a:picLocks noChangeAspect="1"/>
          </p:cNvPicPr>
          <p:nvPr/>
        </p:nvPicPr>
        <p:blipFill>
          <a:blip r:embed="rId3"/>
          <a:stretch>
            <a:fillRect/>
          </a:stretch>
        </p:blipFill>
        <p:spPr>
          <a:xfrm>
            <a:off x="5325035" y="484094"/>
            <a:ext cx="2570393" cy="1708040"/>
          </a:xfrm>
          <a:prstGeom prst="rect">
            <a:avLst/>
          </a:prstGeom>
        </p:spPr>
      </p:pic>
      <p:sp>
        <p:nvSpPr>
          <p:cNvPr id="9" name="Title 1"/>
          <p:cNvSpPr txBox="1">
            <a:spLocks/>
          </p:cNvSpPr>
          <p:nvPr/>
        </p:nvSpPr>
        <p:spPr>
          <a:xfrm>
            <a:off x="1" y="-55450"/>
            <a:ext cx="8294336" cy="2054581"/>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ZA"/>
              <a:t> </a:t>
            </a:r>
            <a:endParaRPr lang="en-ZA" dirty="0"/>
          </a:p>
        </p:txBody>
      </p:sp>
      <p:pic>
        <p:nvPicPr>
          <p:cNvPr id="10" name="Picture 9">
            <a:extLst>
              <a:ext uri="{FF2B5EF4-FFF2-40B4-BE49-F238E27FC236}">
                <a16:creationId xmlns:a16="http://schemas.microsoft.com/office/drawing/2014/main" id="{2406ED87-7D9B-E4C0-AB8F-381AAE671448}"/>
              </a:ext>
            </a:extLst>
          </p:cNvPr>
          <p:cNvPicPr>
            <a:picLocks noChangeAspect="1"/>
          </p:cNvPicPr>
          <p:nvPr/>
        </p:nvPicPr>
        <p:blipFill>
          <a:blip r:embed="rId4"/>
          <a:stretch>
            <a:fillRect/>
          </a:stretch>
        </p:blipFill>
        <p:spPr>
          <a:xfrm>
            <a:off x="7909535" y="484094"/>
            <a:ext cx="3466678" cy="1708040"/>
          </a:xfrm>
          <a:prstGeom prst="rect">
            <a:avLst/>
          </a:prstGeom>
        </p:spPr>
      </p:pic>
      <p:sp>
        <p:nvSpPr>
          <p:cNvPr id="12" name="TextBox 11"/>
          <p:cNvSpPr txBox="1"/>
          <p:nvPr/>
        </p:nvSpPr>
        <p:spPr>
          <a:xfrm>
            <a:off x="2341320" y="2348754"/>
            <a:ext cx="7440706" cy="1323439"/>
          </a:xfrm>
          <a:prstGeom prst="rect">
            <a:avLst/>
          </a:prstGeom>
          <a:noFill/>
        </p:spPr>
        <p:txBody>
          <a:bodyPr wrap="square" rtlCol="0">
            <a:spAutoFit/>
          </a:bodyPr>
          <a:lstStyle/>
          <a:p>
            <a:pPr algn="ctr"/>
            <a:r>
              <a:rPr lang="en-US" sz="4000" b="1" dirty="0">
                <a:latin typeface="Times New Roman" panose="02020603050405020304" pitchFamily="18" charset="0"/>
                <a:cs typeface="Times New Roman" panose="02020603050405020304" pitchFamily="18" charset="0"/>
              </a:rPr>
              <a:t>4 × 4 Circularly Polarized Microstrip Patch Antenna Array</a:t>
            </a:r>
            <a:endParaRPr lang="en-IN" sz="4000" b="1"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1976717" y="3989295"/>
            <a:ext cx="3453699" cy="1477328"/>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Guided by:</a:t>
            </a:r>
            <a:endParaRPr lang="en-IN" b="1"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Mr. K. Sudhakar, B.E.,M.E.,</a:t>
            </a:r>
          </a:p>
          <a:p>
            <a:r>
              <a:rPr lang="en-US" dirty="0">
                <a:latin typeface="Times New Roman" panose="02020603050405020304" pitchFamily="18" charset="0"/>
                <a:cs typeface="Times New Roman" panose="02020603050405020304" pitchFamily="18" charset="0"/>
              </a:rPr>
              <a:t>Assistant professor / ECE</a:t>
            </a:r>
          </a:p>
          <a:p>
            <a:endParaRPr lang="en-IN" dirty="0"/>
          </a:p>
        </p:txBody>
      </p:sp>
      <p:sp>
        <p:nvSpPr>
          <p:cNvPr id="14" name="TextBox 13"/>
          <p:cNvSpPr txBox="1"/>
          <p:nvPr/>
        </p:nvSpPr>
        <p:spPr>
          <a:xfrm>
            <a:off x="7085360" y="3989295"/>
            <a:ext cx="4147416" cy="2585323"/>
          </a:xfrm>
          <a:prstGeom prst="rect">
            <a:avLst/>
          </a:prstGeom>
          <a:noFill/>
        </p:spPr>
        <p:txBody>
          <a:bodyPr wrap="square" numCol="1" rtlCol="0">
            <a:spAutoFit/>
          </a:bodyPr>
          <a:lstStyle/>
          <a:p>
            <a:pPr algn="just"/>
            <a:r>
              <a:rPr lang="en-US" b="1" dirty="0">
                <a:latin typeface="Times New Roman" panose="02020603050405020304" pitchFamily="18" charset="0"/>
                <a:cs typeface="Times New Roman" panose="02020603050405020304" pitchFamily="18" charset="0"/>
              </a:rPr>
              <a:t>Team members: </a:t>
            </a:r>
          </a:p>
          <a:p>
            <a:pPr algn="just"/>
            <a:endParaRPr lang="en-US" b="1"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Harshita.B      -927622BEC072</a:t>
            </a:r>
          </a:p>
          <a:p>
            <a:pPr algn="just"/>
            <a:r>
              <a:rPr lang="en-US" dirty="0">
                <a:latin typeface="Times New Roman" panose="02020603050405020304" pitchFamily="18" charset="0"/>
                <a:cs typeface="Times New Roman" panose="02020603050405020304" pitchFamily="18" charset="0"/>
              </a:rPr>
              <a:t>Indumathi.R   -927622BEC075</a:t>
            </a:r>
          </a:p>
          <a:p>
            <a:pPr algn="just"/>
            <a:r>
              <a:rPr lang="en-US" dirty="0">
                <a:latin typeface="Times New Roman" panose="02020603050405020304" pitchFamily="18" charset="0"/>
                <a:cs typeface="Times New Roman" panose="02020603050405020304" pitchFamily="18" charset="0"/>
              </a:rPr>
              <a:t>Infant Bena.B -927622BEC076</a:t>
            </a:r>
          </a:p>
          <a:p>
            <a:pPr algn="just"/>
            <a:r>
              <a:rPr lang="en-US" dirty="0">
                <a:latin typeface="Times New Roman" panose="02020603050405020304" pitchFamily="18" charset="0"/>
                <a:cs typeface="Times New Roman" panose="02020603050405020304" pitchFamily="18" charset="0"/>
              </a:rPr>
              <a:t>Janani.B.C      -927622BEC081</a:t>
            </a:r>
          </a:p>
          <a:p>
            <a:pPr algn="just"/>
            <a:r>
              <a:rPr lang="en-US" dirty="0">
                <a:latin typeface="Times New Roman" panose="02020603050405020304" pitchFamily="18" charset="0"/>
                <a:cs typeface="Times New Roman" panose="02020603050405020304" pitchFamily="18" charset="0"/>
              </a:rPr>
              <a:t>Meha.T           -927622BEC119</a:t>
            </a:r>
          </a:p>
          <a:p>
            <a:pPr algn="ctr"/>
            <a:endParaRPr lang="en-US"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507988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95081" y="815789"/>
            <a:ext cx="6418730" cy="830997"/>
          </a:xfrm>
          <a:prstGeom prst="rect">
            <a:avLst/>
          </a:prstGeom>
          <a:noFill/>
        </p:spPr>
        <p:txBody>
          <a:bodyPr wrap="square" rtlCol="0">
            <a:spAutoFit/>
          </a:bodyPr>
          <a:lstStyle/>
          <a:p>
            <a:r>
              <a:rPr lang="en-US" sz="4800" b="1" dirty="0">
                <a:latin typeface="Times New Roman" panose="02020603050405020304" pitchFamily="18" charset="0"/>
                <a:cs typeface="Times New Roman" panose="02020603050405020304" pitchFamily="18" charset="0"/>
              </a:rPr>
              <a:t>Reference</a:t>
            </a:r>
            <a:endParaRPr lang="en-IN" sz="48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619796" y="1776548"/>
            <a:ext cx="10071462" cy="4208203"/>
          </a:xfrm>
          <a:prstGeom prst="rect">
            <a:avLst/>
          </a:prstGeom>
          <a:noFill/>
        </p:spPr>
        <p:txBody>
          <a:bodyPr wrap="square" rtlCol="0">
            <a:spAutoFit/>
          </a:bodyPr>
          <a:lstStyle/>
          <a:p>
            <a:pPr algn="just">
              <a:lnSpc>
                <a:spcPct val="150000"/>
              </a:lnSpc>
            </a:pPr>
            <a:r>
              <a:rPr lang="en-US" b="1" dirty="0">
                <a:latin typeface="Times New Roman" panose="02020603050405020304" pitchFamily="18" charset="0"/>
                <a:cs typeface="Times New Roman" panose="02020603050405020304" pitchFamily="18" charset="0"/>
              </a:rPr>
              <a:t>BOOK REFERENCE:</a:t>
            </a:r>
          </a:p>
          <a:p>
            <a:pPr algn="just">
              <a:lnSpc>
                <a:spcPct val="150000"/>
              </a:lnSpc>
            </a:pPr>
            <a:r>
              <a:rPr lang="en-US" b="1"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Balanis</a:t>
            </a:r>
            <a:r>
              <a:rPr lang="en-US" dirty="0">
                <a:latin typeface="Times New Roman" panose="02020603050405020304" pitchFamily="18" charset="0"/>
                <a:cs typeface="Times New Roman" panose="02020603050405020304" pitchFamily="18" charset="0"/>
              </a:rPr>
              <a:t>, Constantine A. </a:t>
            </a:r>
            <a:r>
              <a:rPr lang="en-US" i="1" dirty="0">
                <a:latin typeface="Times New Roman" panose="02020603050405020304" pitchFamily="18" charset="0"/>
                <a:cs typeface="Times New Roman" panose="02020603050405020304" pitchFamily="18" charset="0"/>
              </a:rPr>
              <a:t>Antenna Theory: Analysis and Design</a:t>
            </a:r>
            <a:r>
              <a:rPr lang="en-US" dirty="0">
                <a:latin typeface="Times New Roman" panose="02020603050405020304" pitchFamily="18" charset="0"/>
                <a:cs typeface="Times New Roman" panose="02020603050405020304" pitchFamily="18" charset="0"/>
              </a:rPr>
              <a:t>. John Wiley &amp; Sons, 2016.</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ONLINE RESOURCES:</a:t>
            </a:r>
          </a:p>
          <a:p>
            <a:pPr algn="just">
              <a:lnSpc>
                <a:spcPct val="150000"/>
              </a:lnSpc>
            </a:pPr>
            <a:r>
              <a:rPr lang="en-US" dirty="0">
                <a:latin typeface="Times New Roman" panose="02020603050405020304" pitchFamily="18" charset="0"/>
                <a:cs typeface="Times New Roman" panose="02020603050405020304" pitchFamily="18" charset="0"/>
              </a:rPr>
              <a:t>IEEE </a:t>
            </a:r>
            <a:r>
              <a:rPr lang="en-US" dirty="0" err="1">
                <a:latin typeface="Times New Roman" panose="02020603050405020304" pitchFamily="18" charset="0"/>
                <a:cs typeface="Times New Roman" panose="02020603050405020304" pitchFamily="18" charset="0"/>
              </a:rPr>
              <a:t>Xplore</a:t>
            </a:r>
            <a:r>
              <a:rPr lang="en-US" dirty="0">
                <a:latin typeface="Times New Roman" panose="02020603050405020304" pitchFamily="18" charset="0"/>
                <a:cs typeface="Times New Roman" panose="02020603050405020304" pitchFamily="18" charset="0"/>
              </a:rPr>
              <a:t> Digital Library (</a:t>
            </a:r>
            <a:r>
              <a:rPr lang="en-US" dirty="0">
                <a:latin typeface="Times New Roman" panose="02020603050405020304" pitchFamily="18" charset="0"/>
                <a:cs typeface="Times New Roman" panose="02020603050405020304" pitchFamily="18" charset="0"/>
                <a:hlinkClick r:id="rId2"/>
              </a:rPr>
              <a:t>https://ieeexplore.ieee.org/</a:t>
            </a:r>
            <a:r>
              <a:rPr lang="en-US" dirty="0">
                <a:latin typeface="Times New Roman" panose="02020603050405020304" pitchFamily="18" charset="0"/>
                <a:cs typeface="Times New Roman" panose="02020603050405020304" pitchFamily="18" charset="0"/>
              </a:rPr>
              <a:t>): Contains a vast number of papers on </a:t>
            </a:r>
            <a:r>
              <a:rPr lang="en-US" dirty="0" err="1">
                <a:latin typeface="Times New Roman" panose="02020603050405020304" pitchFamily="18" charset="0"/>
                <a:cs typeface="Times New Roman" panose="02020603050405020304" pitchFamily="18" charset="0"/>
              </a:rPr>
              <a:t>microstrip</a:t>
            </a:r>
            <a:r>
              <a:rPr lang="en-US" dirty="0">
                <a:latin typeface="Times New Roman" panose="02020603050405020304" pitchFamily="18" charset="0"/>
                <a:cs typeface="Times New Roman" panose="02020603050405020304" pitchFamily="18" charset="0"/>
              </a:rPr>
              <a:t> patch antennas and circular polarization.</a:t>
            </a:r>
          </a:p>
          <a:p>
            <a:pPr algn="just">
              <a:lnSpc>
                <a:spcPct val="150000"/>
              </a:lnSpc>
            </a:pPr>
            <a:endParaRPr lang="en-US" b="1"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SOFTWARE REFERENCE:</a:t>
            </a:r>
          </a:p>
          <a:p>
            <a:pPr algn="just">
              <a:lnSpc>
                <a:spcPct val="150000"/>
              </a:lnSpc>
            </a:pPr>
            <a:r>
              <a:rPr lang="en-US" dirty="0">
                <a:latin typeface="Times New Roman" panose="02020603050405020304" pitchFamily="18" charset="0"/>
                <a:cs typeface="Times New Roman" panose="02020603050405020304" pitchFamily="18" charset="0"/>
              </a:rPr>
              <a:t>ANSYS HFSS (https://www.ansys.com/products/electronics/ansys-hfss): Another industry-standard software for antenna design and analysis.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8515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5081" y="564777"/>
            <a:ext cx="6096001" cy="1138773"/>
          </a:xfrm>
          <a:prstGeom prst="rect">
            <a:avLst/>
          </a:prstGeom>
          <a:noFill/>
        </p:spPr>
        <p:txBody>
          <a:bodyPr wrap="square" rtlCol="0">
            <a:spAutoFit/>
          </a:bodyPr>
          <a:lstStyle/>
          <a:p>
            <a:r>
              <a:rPr lang="en-US" sz="4800" b="1" dirty="0">
                <a:latin typeface="Times New Roman" panose="02020603050405020304" pitchFamily="18" charset="0"/>
                <a:cs typeface="Times New Roman" panose="02020603050405020304" pitchFamily="18" charset="0"/>
              </a:rPr>
              <a:t>Objective</a:t>
            </a:r>
            <a:endParaRPr lang="en-IN" sz="4800" b="1"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470211" y="1703550"/>
            <a:ext cx="9816353" cy="3970318"/>
          </a:xfrm>
          <a:prstGeom prst="rect">
            <a:avLst/>
          </a:prstGeom>
          <a:noFill/>
        </p:spPr>
        <p:txBody>
          <a:bodyPr wrap="square" rtlCol="0">
            <a:spAutoFit/>
          </a:bodyPr>
          <a:lstStyle/>
          <a:p>
            <a:pPr marL="285750" indent="-285750" algn="just">
              <a:buSzPct val="12000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The antenna array should meet the following performance criteria:</a:t>
            </a:r>
          </a:p>
          <a:p>
            <a:pPr marL="285750" indent="-285750" algn="just">
              <a:buSzPct val="120000"/>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a:p>
            <a:pPr marL="285750" indent="-285750" algn="just">
              <a:buSzPct val="12000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Bandwidth: Achieve a bandwidth of at least 600 MHz around the center frequency.</a:t>
            </a:r>
          </a:p>
          <a:p>
            <a:pPr marL="285750" indent="-285750" algn="just">
              <a:buSzPct val="120000"/>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a:p>
            <a:pPr marL="285750" indent="-285750" algn="just">
              <a:buSzPct val="12000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Axial Ratio: Ensure the axial ratio is less than 3 </a:t>
            </a:r>
            <a:r>
              <a:rPr lang="en-US" dirty="0" err="1">
                <a:latin typeface="Times New Roman" panose="02020603050405020304" pitchFamily="18" charset="0"/>
                <a:cs typeface="Times New Roman" panose="02020603050405020304" pitchFamily="18" charset="0"/>
              </a:rPr>
              <a:t>dBi</a:t>
            </a:r>
            <a:r>
              <a:rPr lang="en-US" dirty="0">
                <a:latin typeface="Times New Roman" panose="02020603050405020304" pitchFamily="18" charset="0"/>
                <a:cs typeface="Times New Roman" panose="02020603050405020304" pitchFamily="18" charset="0"/>
              </a:rPr>
              <a:t> across the entire bandwidth to maintain circular</a:t>
            </a:r>
          </a:p>
          <a:p>
            <a:pPr algn="just">
              <a:buSzPct val="120000"/>
            </a:pPr>
            <a:r>
              <a:rPr lang="en-US" dirty="0">
                <a:latin typeface="Times New Roman" panose="02020603050405020304" pitchFamily="18" charset="0"/>
                <a:cs typeface="Times New Roman" panose="02020603050405020304" pitchFamily="18" charset="0"/>
              </a:rPr>
              <a:t>     polarization, specifically Right-Hand Circular Polarization (RHCP).</a:t>
            </a:r>
          </a:p>
          <a:p>
            <a:pPr marL="285750" indent="-285750" algn="just">
              <a:buSzPct val="120000"/>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a:p>
            <a:pPr marL="285750" indent="-285750" algn="just">
              <a:buSzPct val="12000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Gain: Provide a gain of at least 12 </a:t>
            </a:r>
            <a:r>
              <a:rPr lang="en-US" dirty="0" err="1">
                <a:latin typeface="Times New Roman" panose="02020603050405020304" pitchFamily="18" charset="0"/>
                <a:cs typeface="Times New Roman" panose="02020603050405020304" pitchFamily="18" charset="0"/>
              </a:rPr>
              <a:t>dBi</a:t>
            </a:r>
            <a:r>
              <a:rPr lang="en-US" dirty="0">
                <a:latin typeface="Times New Roman" panose="02020603050405020304" pitchFamily="18" charset="0"/>
                <a:cs typeface="Times New Roman" panose="02020603050405020304" pitchFamily="18" charset="0"/>
              </a:rPr>
              <a:t> across the entire bandwidth.</a:t>
            </a:r>
          </a:p>
          <a:p>
            <a:pPr marL="285750" indent="-285750" algn="just">
              <a:buSzPct val="120000"/>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a:p>
            <a:pPr marL="285750" indent="-285750" algn="just">
              <a:buSzPct val="12000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Return Loss: Ensure the return loss is greater than 10 dB, corresponding to a voltage standing wave ratio (VSWR) of less than 2:1, indicating minimal signal reflection.</a:t>
            </a:r>
          </a:p>
          <a:p>
            <a:pPr marL="285750" indent="-285750" algn="just">
              <a:buSzPct val="120000"/>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a:p>
            <a:pPr marL="285750" indent="-285750" algn="just">
              <a:buSzPct val="12000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Radiation Pattern: The design should optimize beam width and minimize side lobes to ensure good</a:t>
            </a:r>
          </a:p>
          <a:p>
            <a:pPr algn="just">
              <a:buSzPct val="120000"/>
            </a:pPr>
            <a:r>
              <a:rPr lang="en-US" dirty="0">
                <a:latin typeface="Times New Roman" panose="02020603050405020304" pitchFamily="18" charset="0"/>
                <a:cs typeface="Times New Roman" panose="02020603050405020304" pitchFamily="18" charset="0"/>
              </a:rPr>
              <a:t>     directional characteristics.</a:t>
            </a:r>
          </a:p>
        </p:txBody>
      </p:sp>
    </p:spTree>
    <p:extLst>
      <p:ext uri="{BB962C8B-B14F-4D97-AF65-F5344CB8AC3E}">
        <p14:creationId xmlns:p14="http://schemas.microsoft.com/office/powerpoint/2010/main" val="521403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ChangeArrowheads="1"/>
          </p:cNvSpPr>
          <p:nvPr/>
        </p:nvSpPr>
        <p:spPr>
          <a:xfrm>
            <a:off x="953588" y="600891"/>
            <a:ext cx="8362950" cy="850948"/>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defRPr/>
            </a:pPr>
            <a:r>
              <a:rPr lang="en-US" altLang="en-US" b="1" dirty="0">
                <a:latin typeface="Times New Roman" panose="02020603050405020304" pitchFamily="18" charset="0"/>
                <a:cs typeface="Times New Roman" panose="02020603050405020304" pitchFamily="18" charset="0"/>
              </a:rPr>
              <a:t>Literature Review</a:t>
            </a:r>
          </a:p>
        </p:txBody>
      </p:sp>
      <p:sp>
        <p:nvSpPr>
          <p:cNvPr id="3" name="Footer Placeholder 7"/>
          <p:cNvSpPr>
            <a:spLocks noGrp="1"/>
          </p:cNvSpPr>
          <p:nvPr/>
        </p:nvSpPr>
        <p:spPr>
          <a:xfrm>
            <a:off x="3975462" y="5945127"/>
            <a:ext cx="5508625" cy="206375"/>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dirty="0"/>
              <a:t>18ECP107L- PROJECT WORK - END SEMESTER REVIEW PRESENTATION </a:t>
            </a:r>
          </a:p>
        </p:txBody>
      </p:sp>
      <p:graphicFrame>
        <p:nvGraphicFramePr>
          <p:cNvPr id="8" name="Table 7"/>
          <p:cNvGraphicFramePr>
            <a:graphicFrameLocks noGrp="1"/>
          </p:cNvGraphicFramePr>
          <p:nvPr>
            <p:extLst>
              <p:ext uri="{D42A27DB-BD31-4B8C-83A1-F6EECF244321}">
                <p14:modId xmlns:p14="http://schemas.microsoft.com/office/powerpoint/2010/main" val="511331179"/>
              </p:ext>
            </p:extLst>
          </p:nvPr>
        </p:nvGraphicFramePr>
        <p:xfrm>
          <a:off x="1071063" y="1451838"/>
          <a:ext cx="10254436" cy="4445405"/>
        </p:xfrm>
        <a:graphic>
          <a:graphicData uri="http://schemas.openxmlformats.org/drawingml/2006/table">
            <a:tbl>
              <a:tblPr firstRow="1" bandRow="1">
                <a:tableStyleId>{5C22544A-7EE6-4342-B048-85BDC9FD1C3A}</a:tableStyleId>
              </a:tblPr>
              <a:tblGrid>
                <a:gridCol w="1358628">
                  <a:extLst>
                    <a:ext uri="{9D8B030D-6E8A-4147-A177-3AD203B41FA5}">
                      <a16:colId xmlns:a16="http://schemas.microsoft.com/office/drawing/2014/main" val="2499958419"/>
                    </a:ext>
                  </a:extLst>
                </a:gridCol>
                <a:gridCol w="2677886">
                  <a:extLst>
                    <a:ext uri="{9D8B030D-6E8A-4147-A177-3AD203B41FA5}">
                      <a16:colId xmlns:a16="http://schemas.microsoft.com/office/drawing/2014/main" val="833210287"/>
                    </a:ext>
                  </a:extLst>
                </a:gridCol>
                <a:gridCol w="4376057">
                  <a:extLst>
                    <a:ext uri="{9D8B030D-6E8A-4147-A177-3AD203B41FA5}">
                      <a16:colId xmlns:a16="http://schemas.microsoft.com/office/drawing/2014/main" val="4200211163"/>
                    </a:ext>
                  </a:extLst>
                </a:gridCol>
                <a:gridCol w="1841865">
                  <a:extLst>
                    <a:ext uri="{9D8B030D-6E8A-4147-A177-3AD203B41FA5}">
                      <a16:colId xmlns:a16="http://schemas.microsoft.com/office/drawing/2014/main" val="4039729600"/>
                    </a:ext>
                  </a:extLst>
                </a:gridCol>
              </a:tblGrid>
              <a:tr h="970685">
                <a:tc>
                  <a:txBody>
                    <a:bodyPr/>
                    <a:lstStyle/>
                    <a:p>
                      <a:r>
                        <a:rPr lang="en-US" b="0" dirty="0"/>
                        <a:t>YEAR</a:t>
                      </a:r>
                      <a:endParaRPr lang="en-IN" b="0" dirty="0"/>
                    </a:p>
                  </a:txBody>
                  <a:tcPr>
                    <a:solidFill>
                      <a:schemeClr val="accent3">
                        <a:lumMod val="75000"/>
                      </a:schemeClr>
                    </a:solidFill>
                  </a:tcPr>
                </a:tc>
                <a:tc>
                  <a:txBody>
                    <a:bodyPr/>
                    <a:lstStyle/>
                    <a:p>
                      <a:r>
                        <a:rPr lang="en-US" dirty="0"/>
                        <a:t>TITLE OF PAPER</a:t>
                      </a:r>
                      <a:endParaRPr lang="en-IN" dirty="0"/>
                    </a:p>
                  </a:txBody>
                  <a:tcPr>
                    <a:solidFill>
                      <a:schemeClr val="accent3">
                        <a:lumMod val="75000"/>
                      </a:schemeClr>
                    </a:solidFill>
                  </a:tcPr>
                </a:tc>
                <a:tc>
                  <a:txBody>
                    <a:bodyPr/>
                    <a:lstStyle/>
                    <a:p>
                      <a:r>
                        <a:rPr lang="en-US" dirty="0"/>
                        <a:t>DESCRIPTION</a:t>
                      </a:r>
                      <a:endParaRPr lang="en-IN" dirty="0"/>
                    </a:p>
                  </a:txBody>
                  <a:tcPr>
                    <a:solidFill>
                      <a:schemeClr val="accent3">
                        <a:lumMod val="75000"/>
                      </a:schemeClr>
                    </a:solidFill>
                  </a:tcPr>
                </a:tc>
                <a:tc>
                  <a:txBody>
                    <a:bodyPr/>
                    <a:lstStyle/>
                    <a:p>
                      <a:r>
                        <a:rPr lang="en-US" dirty="0"/>
                        <a:t>PUBLISHER</a:t>
                      </a:r>
                      <a:endParaRPr lang="en-IN" dirty="0"/>
                    </a:p>
                  </a:txBody>
                  <a:tcPr>
                    <a:solidFill>
                      <a:schemeClr val="accent3">
                        <a:lumMod val="75000"/>
                      </a:schemeClr>
                    </a:solidFill>
                  </a:tcPr>
                </a:tc>
                <a:extLst>
                  <a:ext uri="{0D108BD9-81ED-4DB2-BD59-A6C34878D82A}">
                    <a16:rowId xmlns:a16="http://schemas.microsoft.com/office/drawing/2014/main" val="3992282822"/>
                  </a:ext>
                </a:extLst>
              </a:tr>
              <a:tr h="1590721">
                <a:tc>
                  <a:txBody>
                    <a:bodyPr/>
                    <a:lstStyle/>
                    <a:p>
                      <a:r>
                        <a:rPr lang="en-US" dirty="0"/>
                        <a:t>2019</a:t>
                      </a:r>
                      <a:endParaRPr lang="en-IN"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Bandwidth Enhancement of Low-Profile </a:t>
                      </a: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Metasurface</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Antenna Using </a:t>
                      </a: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Nonuniform</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Geometries</a:t>
                      </a:r>
                    </a:p>
                    <a:p>
                      <a:endParaRPr lang="en-IN" dirty="0"/>
                    </a:p>
                  </a:txBody>
                  <a:tcPr/>
                </a:tc>
                <a:tc>
                  <a:txBody>
                    <a:bodyPr/>
                    <a:lstStyle/>
                    <a:p>
                      <a:r>
                        <a:rPr lang="en-US" dirty="0">
                          <a:latin typeface="Times New Roman" panose="02020603050405020304" pitchFamily="18" charset="0"/>
                          <a:cs typeface="Times New Roman" panose="02020603050405020304" pitchFamily="18" charset="0"/>
                        </a:rPr>
                        <a:t>Explores how </a:t>
                      </a:r>
                      <a:r>
                        <a:rPr lang="en-US" dirty="0" err="1">
                          <a:latin typeface="Times New Roman" panose="02020603050405020304" pitchFamily="18" charset="0"/>
                          <a:cs typeface="Times New Roman" panose="02020603050405020304" pitchFamily="18" charset="0"/>
                        </a:rPr>
                        <a:t>nonuniform</a:t>
                      </a:r>
                      <a:r>
                        <a:rPr lang="en-US" dirty="0">
                          <a:latin typeface="Times New Roman" panose="02020603050405020304" pitchFamily="18" charset="0"/>
                          <a:cs typeface="Times New Roman" panose="02020603050405020304" pitchFamily="18" charset="0"/>
                        </a:rPr>
                        <a:t> geometries in </a:t>
                      </a:r>
                      <a:r>
                        <a:rPr lang="en-US" dirty="0" err="1">
                          <a:latin typeface="Times New Roman" panose="02020603050405020304" pitchFamily="18" charset="0"/>
                          <a:cs typeface="Times New Roman" panose="02020603050405020304" pitchFamily="18" charset="0"/>
                        </a:rPr>
                        <a:t>metasurface</a:t>
                      </a:r>
                      <a:r>
                        <a:rPr lang="en-US" dirty="0">
                          <a:latin typeface="Times New Roman" panose="02020603050405020304" pitchFamily="18" charset="0"/>
                          <a:cs typeface="Times New Roman" panose="02020603050405020304" pitchFamily="18" charset="0"/>
                        </a:rPr>
                        <a:t> antennas improve bandwidth while maintaining a low-profile design. This approach enhances impedance matching and supports higher-order modes.</a:t>
                      </a:r>
                      <a:endParaRPr lang="en-IN" b="0" dirty="0">
                        <a:latin typeface="Times New Roman" panose="02020603050405020304" pitchFamily="18" charset="0"/>
                        <a:cs typeface="Times New Roman" panose="02020603050405020304" pitchFamily="18" charset="0"/>
                      </a:endParaRPr>
                    </a:p>
                  </a:txBody>
                  <a:tcPr/>
                </a:tc>
                <a:tc>
                  <a:txBody>
                    <a:bodyPr/>
                    <a:lstStyle/>
                    <a:p>
                      <a:r>
                        <a:rPr lang="en-US" dirty="0"/>
                        <a:t>IEEE</a:t>
                      </a:r>
                    </a:p>
                    <a:p>
                      <a:r>
                        <a:rPr lang="en-US" dirty="0"/>
                        <a:t>(https://ieeexplore.ieee.org/document/8756166)</a:t>
                      </a:r>
                      <a:endParaRPr lang="en-IN" dirty="0"/>
                    </a:p>
                  </a:txBody>
                  <a:tcPr/>
                </a:tc>
                <a:extLst>
                  <a:ext uri="{0D108BD9-81ED-4DB2-BD59-A6C34878D82A}">
                    <a16:rowId xmlns:a16="http://schemas.microsoft.com/office/drawing/2014/main" val="3339515277"/>
                  </a:ext>
                </a:extLst>
              </a:tr>
              <a:tr h="1590721">
                <a:tc>
                  <a:txBody>
                    <a:bodyPr/>
                    <a:lstStyle/>
                    <a:p>
                      <a:r>
                        <a:rPr lang="en-US" dirty="0"/>
                        <a:t>2023</a:t>
                      </a:r>
                      <a:endParaRPr lang="en-IN"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Bandwidth Enhancement of Low-Profile </a:t>
                      </a: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Metasurface</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Antenna Using </a:t>
                      </a: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Nonuniform</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Geometries</a:t>
                      </a:r>
                    </a:p>
                    <a:p>
                      <a:endParaRPr lang="en-IN" dirty="0"/>
                    </a:p>
                  </a:txBody>
                  <a:tcPr/>
                </a:tc>
                <a:tc>
                  <a:txBody>
                    <a:bodyPr/>
                    <a:lstStyle/>
                    <a:p>
                      <a:r>
                        <a:rPr lang="en-US" dirty="0">
                          <a:latin typeface="Times New Roman" panose="02020603050405020304" pitchFamily="18" charset="0"/>
                          <a:cs typeface="Times New Roman" panose="02020603050405020304" pitchFamily="18" charset="0"/>
                        </a:rPr>
                        <a:t>Presents a </a:t>
                      </a:r>
                      <a:r>
                        <a:rPr lang="en-US" dirty="0" err="1">
                          <a:latin typeface="Times New Roman" panose="02020603050405020304" pitchFamily="18" charset="0"/>
                          <a:cs typeface="Times New Roman" panose="02020603050405020304" pitchFamily="18" charset="0"/>
                        </a:rPr>
                        <a:t>metasurface</a:t>
                      </a:r>
                      <a:r>
                        <a:rPr lang="en-US" dirty="0">
                          <a:latin typeface="Times New Roman" panose="02020603050405020304" pitchFamily="18" charset="0"/>
                          <a:cs typeface="Times New Roman" panose="02020603050405020304" pitchFamily="18" charset="0"/>
                        </a:rPr>
                        <a:t> antenna design with </a:t>
                      </a:r>
                      <a:r>
                        <a:rPr lang="en-US" dirty="0" err="1">
                          <a:latin typeface="Times New Roman" panose="02020603050405020304" pitchFamily="18" charset="0"/>
                          <a:cs typeface="Times New Roman" panose="02020603050405020304" pitchFamily="18" charset="0"/>
                        </a:rPr>
                        <a:t>nonuniform</a:t>
                      </a:r>
                      <a:r>
                        <a:rPr lang="en-US" dirty="0">
                          <a:latin typeface="Times New Roman" panose="02020603050405020304" pitchFamily="18" charset="0"/>
                          <a:cs typeface="Times New Roman" panose="02020603050405020304" pitchFamily="18" charset="0"/>
                        </a:rPr>
                        <a:t> geometries that improves bandwidth and maintains a compact profile.</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t>IEEE</a:t>
                      </a:r>
                    </a:p>
                    <a:p>
                      <a:r>
                        <a:rPr lang="en-US" dirty="0"/>
                        <a:t>(https://ieeexplore.ieee.org/document/10146462)</a:t>
                      </a:r>
                      <a:endParaRPr lang="en-IN" dirty="0"/>
                    </a:p>
                  </a:txBody>
                  <a:tcPr/>
                </a:tc>
                <a:extLst>
                  <a:ext uri="{0D108BD9-81ED-4DB2-BD59-A6C34878D82A}">
                    <a16:rowId xmlns:a16="http://schemas.microsoft.com/office/drawing/2014/main" val="1032415088"/>
                  </a:ext>
                </a:extLst>
              </a:tr>
            </a:tbl>
          </a:graphicData>
        </a:graphic>
      </p:graphicFrame>
    </p:spTree>
    <p:extLst>
      <p:ext uri="{BB962C8B-B14F-4D97-AF65-F5344CB8AC3E}">
        <p14:creationId xmlns:p14="http://schemas.microsoft.com/office/powerpoint/2010/main" val="3089656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901692991"/>
              </p:ext>
            </p:extLst>
          </p:nvPr>
        </p:nvGraphicFramePr>
        <p:xfrm>
          <a:off x="1071063" y="1454284"/>
          <a:ext cx="10254436" cy="4214996"/>
        </p:xfrm>
        <a:graphic>
          <a:graphicData uri="http://schemas.openxmlformats.org/drawingml/2006/table">
            <a:tbl>
              <a:tblPr firstRow="1" bandRow="1">
                <a:tableStyleId>{5C22544A-7EE6-4342-B048-85BDC9FD1C3A}</a:tableStyleId>
              </a:tblPr>
              <a:tblGrid>
                <a:gridCol w="1358628">
                  <a:extLst>
                    <a:ext uri="{9D8B030D-6E8A-4147-A177-3AD203B41FA5}">
                      <a16:colId xmlns:a16="http://schemas.microsoft.com/office/drawing/2014/main" val="2499958419"/>
                    </a:ext>
                  </a:extLst>
                </a:gridCol>
                <a:gridCol w="2677886">
                  <a:extLst>
                    <a:ext uri="{9D8B030D-6E8A-4147-A177-3AD203B41FA5}">
                      <a16:colId xmlns:a16="http://schemas.microsoft.com/office/drawing/2014/main" val="833210287"/>
                    </a:ext>
                  </a:extLst>
                </a:gridCol>
                <a:gridCol w="4376057">
                  <a:extLst>
                    <a:ext uri="{9D8B030D-6E8A-4147-A177-3AD203B41FA5}">
                      <a16:colId xmlns:a16="http://schemas.microsoft.com/office/drawing/2014/main" val="4200211163"/>
                    </a:ext>
                  </a:extLst>
                </a:gridCol>
                <a:gridCol w="1841865">
                  <a:extLst>
                    <a:ext uri="{9D8B030D-6E8A-4147-A177-3AD203B41FA5}">
                      <a16:colId xmlns:a16="http://schemas.microsoft.com/office/drawing/2014/main" val="4039729600"/>
                    </a:ext>
                  </a:extLst>
                </a:gridCol>
              </a:tblGrid>
              <a:tr h="968239">
                <a:tc>
                  <a:txBody>
                    <a:bodyPr/>
                    <a:lstStyle/>
                    <a:p>
                      <a:r>
                        <a:rPr lang="en-US" b="0" dirty="0"/>
                        <a:t>YEAR</a:t>
                      </a:r>
                      <a:endParaRPr lang="en-IN" b="0" dirty="0"/>
                    </a:p>
                  </a:txBody>
                  <a:tcPr>
                    <a:solidFill>
                      <a:schemeClr val="accent3">
                        <a:lumMod val="75000"/>
                      </a:schemeClr>
                    </a:solidFill>
                  </a:tcPr>
                </a:tc>
                <a:tc>
                  <a:txBody>
                    <a:bodyPr/>
                    <a:lstStyle/>
                    <a:p>
                      <a:r>
                        <a:rPr lang="en-US" dirty="0"/>
                        <a:t>TITLE OF PAPER</a:t>
                      </a:r>
                      <a:endParaRPr lang="en-IN" dirty="0"/>
                    </a:p>
                  </a:txBody>
                  <a:tcPr>
                    <a:solidFill>
                      <a:schemeClr val="accent3">
                        <a:lumMod val="75000"/>
                      </a:schemeClr>
                    </a:solidFill>
                  </a:tcPr>
                </a:tc>
                <a:tc>
                  <a:txBody>
                    <a:bodyPr/>
                    <a:lstStyle/>
                    <a:p>
                      <a:r>
                        <a:rPr lang="en-US" dirty="0"/>
                        <a:t>DESCRIPTION</a:t>
                      </a:r>
                      <a:endParaRPr lang="en-IN" dirty="0"/>
                    </a:p>
                  </a:txBody>
                  <a:tcPr>
                    <a:solidFill>
                      <a:schemeClr val="accent3">
                        <a:lumMod val="75000"/>
                      </a:schemeClr>
                    </a:solidFill>
                  </a:tcPr>
                </a:tc>
                <a:tc>
                  <a:txBody>
                    <a:bodyPr/>
                    <a:lstStyle/>
                    <a:p>
                      <a:r>
                        <a:rPr lang="en-US" dirty="0"/>
                        <a:t>PUBLISHER</a:t>
                      </a:r>
                      <a:endParaRPr lang="en-IN" dirty="0"/>
                    </a:p>
                  </a:txBody>
                  <a:tcPr>
                    <a:solidFill>
                      <a:schemeClr val="accent3">
                        <a:lumMod val="75000"/>
                      </a:schemeClr>
                    </a:solidFill>
                  </a:tcPr>
                </a:tc>
                <a:extLst>
                  <a:ext uri="{0D108BD9-81ED-4DB2-BD59-A6C34878D82A}">
                    <a16:rowId xmlns:a16="http://schemas.microsoft.com/office/drawing/2014/main" val="3992282822"/>
                  </a:ext>
                </a:extLst>
              </a:tr>
              <a:tr h="1509397">
                <a:tc>
                  <a:txBody>
                    <a:bodyPr/>
                    <a:lstStyle/>
                    <a:p>
                      <a:r>
                        <a:rPr lang="en-US" dirty="0"/>
                        <a:t>2021</a:t>
                      </a:r>
                      <a:endParaRPr lang="en-IN"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A Gain-Enhanced Patch Antenna With a Periodic </a:t>
                      </a: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Microstrip</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Rampart Line</a:t>
                      </a:r>
                    </a:p>
                    <a:p>
                      <a:endParaRPr lang="en-IN" dirty="0"/>
                    </a:p>
                  </a:txBody>
                  <a:tcPr/>
                </a:tc>
                <a:tc>
                  <a:txBody>
                    <a:bodyPr/>
                    <a:lstStyle/>
                    <a:p>
                      <a:r>
                        <a:rPr lang="en-US" dirty="0">
                          <a:latin typeface="Times New Roman" panose="02020603050405020304" pitchFamily="18" charset="0"/>
                          <a:cs typeface="Times New Roman" panose="02020603050405020304" pitchFamily="18" charset="0"/>
                        </a:rPr>
                        <a:t>The paper proposes a patch antenna design with a periodic </a:t>
                      </a:r>
                      <a:r>
                        <a:rPr lang="en-US" dirty="0" err="1">
                          <a:latin typeface="Times New Roman" panose="02020603050405020304" pitchFamily="18" charset="0"/>
                          <a:cs typeface="Times New Roman" panose="02020603050405020304" pitchFamily="18" charset="0"/>
                        </a:rPr>
                        <a:t>microstrip</a:t>
                      </a:r>
                      <a:r>
                        <a:rPr lang="en-US" dirty="0">
                          <a:latin typeface="Times New Roman" panose="02020603050405020304" pitchFamily="18" charset="0"/>
                          <a:cs typeface="Times New Roman" panose="02020603050405020304" pitchFamily="18" charset="0"/>
                        </a:rPr>
                        <a:t> rampart line to enhance gain and improve radiation efficiency.</a:t>
                      </a:r>
                    </a:p>
                    <a:p>
                      <a:endParaRPr lang="en-IN" b="0" dirty="0">
                        <a:latin typeface="Times New Roman" panose="02020603050405020304" pitchFamily="18" charset="0"/>
                        <a:cs typeface="Times New Roman" panose="02020603050405020304" pitchFamily="18" charset="0"/>
                      </a:endParaRPr>
                    </a:p>
                  </a:txBody>
                  <a:tcPr/>
                </a:tc>
                <a:tc>
                  <a:txBody>
                    <a:bodyPr/>
                    <a:lstStyle/>
                    <a:p>
                      <a:r>
                        <a:rPr lang="en-US" dirty="0"/>
                        <a:t>IEEE</a:t>
                      </a:r>
                    </a:p>
                    <a:p>
                      <a:r>
                        <a:rPr lang="en-US" dirty="0"/>
                        <a:t>(https://ieeexplore.ieee.org/document/9650511)</a:t>
                      </a:r>
                      <a:endParaRPr lang="en-IN" dirty="0"/>
                    </a:p>
                  </a:txBody>
                  <a:tcPr/>
                </a:tc>
                <a:extLst>
                  <a:ext uri="{0D108BD9-81ED-4DB2-BD59-A6C34878D82A}">
                    <a16:rowId xmlns:a16="http://schemas.microsoft.com/office/drawing/2014/main" val="3339515277"/>
                  </a:ext>
                </a:extLst>
              </a:tr>
              <a:tr h="1732982">
                <a:tc>
                  <a:txBody>
                    <a:bodyPr/>
                    <a:lstStyle/>
                    <a:p>
                      <a:r>
                        <a:rPr lang="en-US" dirty="0"/>
                        <a:t>2018</a:t>
                      </a:r>
                      <a:endParaRPr lang="en-IN"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Microstrip</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Patch Antennas With Multiple Parasitic Patches and Shorting </a:t>
                      </a: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Vias</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for Bandwidth Enhancement</a:t>
                      </a:r>
                    </a:p>
                    <a:p>
                      <a:endParaRPr lang="en-IN" dirty="0"/>
                    </a:p>
                  </a:txBody>
                  <a:tcPr/>
                </a:tc>
                <a:tc>
                  <a:txBody>
                    <a:bodyPr/>
                    <a:lstStyle/>
                    <a:p>
                      <a:r>
                        <a:rPr lang="en-US" dirty="0">
                          <a:latin typeface="Times New Roman" panose="02020603050405020304" pitchFamily="18" charset="0"/>
                          <a:cs typeface="Times New Roman" panose="02020603050405020304" pitchFamily="18" charset="0"/>
                        </a:rPr>
                        <a:t>The paper presents a </a:t>
                      </a:r>
                      <a:r>
                        <a:rPr lang="en-US" dirty="0" err="1">
                          <a:latin typeface="Times New Roman" panose="02020603050405020304" pitchFamily="18" charset="0"/>
                          <a:cs typeface="Times New Roman" panose="02020603050405020304" pitchFamily="18" charset="0"/>
                        </a:rPr>
                        <a:t>microstrip</a:t>
                      </a:r>
                      <a:r>
                        <a:rPr lang="en-US" dirty="0">
                          <a:latin typeface="Times New Roman" panose="02020603050405020304" pitchFamily="18" charset="0"/>
                          <a:cs typeface="Times New Roman" panose="02020603050405020304" pitchFamily="18" charset="0"/>
                        </a:rPr>
                        <a:t> patch antenna design with multiple parasitic patches and shorting </a:t>
                      </a:r>
                      <a:r>
                        <a:rPr lang="en-US" dirty="0" err="1">
                          <a:latin typeface="Times New Roman" panose="02020603050405020304" pitchFamily="18" charset="0"/>
                          <a:cs typeface="Times New Roman" panose="02020603050405020304" pitchFamily="18" charset="0"/>
                        </a:rPr>
                        <a:t>vias</a:t>
                      </a:r>
                      <a:r>
                        <a:rPr lang="en-US" dirty="0">
                          <a:latin typeface="Times New Roman" panose="02020603050405020304" pitchFamily="18" charset="0"/>
                          <a:cs typeface="Times New Roman" panose="02020603050405020304" pitchFamily="18" charset="0"/>
                        </a:rPr>
                        <a:t> to enhance bandwidth and improve overall antenna performance.</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t>IEEE</a:t>
                      </a:r>
                    </a:p>
                    <a:p>
                      <a:r>
                        <a:rPr lang="en-US" dirty="0"/>
                        <a:t>(https://ieeexplore.ieee.org/document/8263171)</a:t>
                      </a:r>
                      <a:endParaRPr lang="en-IN" dirty="0"/>
                    </a:p>
                  </a:txBody>
                  <a:tcPr/>
                </a:tc>
                <a:extLst>
                  <a:ext uri="{0D108BD9-81ED-4DB2-BD59-A6C34878D82A}">
                    <a16:rowId xmlns:a16="http://schemas.microsoft.com/office/drawing/2014/main" val="1032415088"/>
                  </a:ext>
                </a:extLst>
              </a:tr>
            </a:tbl>
          </a:graphicData>
        </a:graphic>
      </p:graphicFrame>
      <p:sp>
        <p:nvSpPr>
          <p:cNvPr id="4" name="Footer Placeholder 7"/>
          <p:cNvSpPr>
            <a:spLocks noGrp="1"/>
          </p:cNvSpPr>
          <p:nvPr/>
        </p:nvSpPr>
        <p:spPr>
          <a:xfrm>
            <a:off x="3975462" y="5945127"/>
            <a:ext cx="5508625" cy="206375"/>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dirty="0"/>
              <a:t>18ECP107L- PROJECT WORK - END SEMESTER REVIEW PRESENTATION </a:t>
            </a:r>
          </a:p>
        </p:txBody>
      </p:sp>
    </p:spTree>
    <p:extLst>
      <p:ext uri="{BB962C8B-B14F-4D97-AF65-F5344CB8AC3E}">
        <p14:creationId xmlns:p14="http://schemas.microsoft.com/office/powerpoint/2010/main" val="2951999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5081" y="815789"/>
            <a:ext cx="6418730" cy="830997"/>
          </a:xfrm>
          <a:prstGeom prst="rect">
            <a:avLst/>
          </a:prstGeom>
          <a:noFill/>
        </p:spPr>
        <p:txBody>
          <a:bodyPr wrap="square" rtlCol="0">
            <a:spAutoFit/>
          </a:bodyPr>
          <a:lstStyle/>
          <a:p>
            <a:r>
              <a:rPr lang="en-US" sz="4800" b="1" dirty="0">
                <a:latin typeface="Times New Roman" panose="02020603050405020304" pitchFamily="18" charset="0"/>
                <a:cs typeface="Times New Roman" panose="02020603050405020304" pitchFamily="18" charset="0"/>
              </a:rPr>
              <a:t>Abstract</a:t>
            </a:r>
            <a:endParaRPr lang="en-IN" sz="48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373905" y="1910723"/>
            <a:ext cx="9610166" cy="3724096"/>
          </a:xfrm>
          <a:prstGeom prst="rect">
            <a:avLst/>
          </a:prstGeom>
          <a:noFill/>
        </p:spPr>
        <p:txBody>
          <a:bodyPr wrap="square" rtlCol="0">
            <a:spAutoFit/>
          </a:bodyPr>
          <a:lstStyle/>
          <a:p>
            <a:pPr algn="just"/>
            <a:r>
              <a:rPr lang="en-IN" dirty="0">
                <a:latin typeface="Times New Roman" panose="02020603050405020304" pitchFamily="18" charset="0"/>
                <a:cs typeface="Times New Roman" panose="02020603050405020304" pitchFamily="18" charset="0"/>
              </a:rPr>
              <a:t>This document gives the design and evaluation of a 4 × 4 circularly polarized </a:t>
            </a:r>
            <a:r>
              <a:rPr lang="en-IN" dirty="0" err="1">
                <a:latin typeface="Times New Roman" panose="02020603050405020304" pitchFamily="18" charset="0"/>
                <a:cs typeface="Times New Roman" panose="02020603050405020304" pitchFamily="18" charset="0"/>
              </a:rPr>
              <a:t>microstrip</a:t>
            </a:r>
            <a:r>
              <a:rPr lang="en-IN" dirty="0">
                <a:latin typeface="Times New Roman" panose="02020603050405020304" pitchFamily="18" charset="0"/>
                <a:cs typeface="Times New Roman" panose="02020603050405020304" pitchFamily="18" charset="0"/>
              </a:rPr>
              <a:t> patch antenna array, specifically designed for a central frequency of 8.25 GHz. The design implies an FR4 substrate, recognized for its affordability, which facilitates a broad bandwidth more than 600 MHz, thereby supporting high data rates in communication systems. The axial ratio is consistently maintained below 3 dB throughout the entire bandwidth, demonstrating strong circular polarization capabilities. Additionally, the design achieves a gain of 12 </a:t>
            </a:r>
            <a:r>
              <a:rPr lang="en-IN" dirty="0" err="1">
                <a:latin typeface="Times New Roman" panose="02020603050405020304" pitchFamily="18" charset="0"/>
                <a:cs typeface="Times New Roman" panose="02020603050405020304" pitchFamily="18" charset="0"/>
              </a:rPr>
              <a:t>dBi</a:t>
            </a:r>
            <a:r>
              <a:rPr lang="en-IN" dirty="0">
                <a:latin typeface="Times New Roman" panose="02020603050405020304" pitchFamily="18" charset="0"/>
                <a:cs typeface="Times New Roman" panose="02020603050405020304" pitchFamily="18" charset="0"/>
              </a:rPr>
              <a:t> or greater, ensuring dependable signal strength and coverage. Essential performance indicators, such as a return loss greater than 10 dB and a voltage standing wave ratio (VSWR) below 2, are attained, indicating superior impedance matching. The antenna's right-hand circular polarization (RHCP) renders it suitable for applications in satellite communication, radar, and other fields where polarization integrity is essential. Extensive simulations and analyses conducted using ANSYS HFSS substantiate the design, offering valuable insights into how substrate characteristics and design parameters affect overall performance</a:t>
            </a:r>
            <a:r>
              <a:rPr lang="en-IN" dirty="0"/>
              <a:t>. </a:t>
            </a: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4350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858243967"/>
              </p:ext>
            </p:extLst>
          </p:nvPr>
        </p:nvGraphicFramePr>
        <p:xfrm>
          <a:off x="1175657" y="1280157"/>
          <a:ext cx="9797144" cy="4947998"/>
        </p:xfrm>
        <a:graphic>
          <a:graphicData uri="http://schemas.openxmlformats.org/drawingml/2006/table">
            <a:tbl>
              <a:tblPr firstRow="1" bandRow="1">
                <a:tableStyleId>{5C22544A-7EE6-4342-B048-85BDC9FD1C3A}</a:tableStyleId>
              </a:tblPr>
              <a:tblGrid>
                <a:gridCol w="718457">
                  <a:extLst>
                    <a:ext uri="{9D8B030D-6E8A-4147-A177-3AD203B41FA5}">
                      <a16:colId xmlns:a16="http://schemas.microsoft.com/office/drawing/2014/main" val="2099076258"/>
                    </a:ext>
                  </a:extLst>
                </a:gridCol>
                <a:gridCol w="1567543">
                  <a:extLst>
                    <a:ext uri="{9D8B030D-6E8A-4147-A177-3AD203B41FA5}">
                      <a16:colId xmlns:a16="http://schemas.microsoft.com/office/drawing/2014/main" val="4224028575"/>
                    </a:ext>
                  </a:extLst>
                </a:gridCol>
                <a:gridCol w="3696789">
                  <a:extLst>
                    <a:ext uri="{9D8B030D-6E8A-4147-A177-3AD203B41FA5}">
                      <a16:colId xmlns:a16="http://schemas.microsoft.com/office/drawing/2014/main" val="2875325564"/>
                    </a:ext>
                  </a:extLst>
                </a:gridCol>
                <a:gridCol w="3814355">
                  <a:extLst>
                    <a:ext uri="{9D8B030D-6E8A-4147-A177-3AD203B41FA5}">
                      <a16:colId xmlns:a16="http://schemas.microsoft.com/office/drawing/2014/main" val="18160501"/>
                    </a:ext>
                  </a:extLst>
                </a:gridCol>
              </a:tblGrid>
              <a:tr h="508840">
                <a:tc>
                  <a:txBody>
                    <a:bodyPr/>
                    <a:lstStyle/>
                    <a:p>
                      <a:pPr marL="6350" indent="-6350">
                        <a:lnSpc>
                          <a:spcPct val="107000"/>
                        </a:lnSpc>
                        <a:spcAft>
                          <a:spcPts val="1285"/>
                        </a:spcAft>
                      </a:pPr>
                      <a:r>
                        <a:rPr lang="en-IN"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S.NO</a:t>
                      </a:r>
                      <a:endPar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260" marR="48260" marT="0" marB="0">
                    <a:solidFill>
                      <a:schemeClr val="accent3">
                        <a:lumMod val="60000"/>
                        <a:lumOff val="40000"/>
                      </a:schemeClr>
                    </a:solidFill>
                  </a:tcPr>
                </a:tc>
                <a:tc>
                  <a:txBody>
                    <a:bodyPr/>
                    <a:lstStyle/>
                    <a:p>
                      <a:pPr marL="6350" indent="-6350">
                        <a:lnSpc>
                          <a:spcPct val="107000"/>
                        </a:lnSpc>
                        <a:spcAft>
                          <a:spcPts val="1285"/>
                        </a:spcAft>
                      </a:pPr>
                      <a:r>
                        <a:rPr lang="en-IN"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FACTORS</a:t>
                      </a:r>
                      <a:endPar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260" marR="48260" marT="0" marB="0">
                    <a:solidFill>
                      <a:schemeClr val="accent3">
                        <a:lumMod val="60000"/>
                        <a:lumOff val="40000"/>
                      </a:schemeClr>
                    </a:solidFill>
                  </a:tcPr>
                </a:tc>
                <a:tc>
                  <a:txBody>
                    <a:bodyPr/>
                    <a:lstStyle/>
                    <a:p>
                      <a:pPr marL="6350" indent="-6350">
                        <a:lnSpc>
                          <a:spcPct val="107000"/>
                        </a:lnSpc>
                        <a:spcAft>
                          <a:spcPts val="1285"/>
                        </a:spcAft>
                      </a:pPr>
                      <a:r>
                        <a:rPr lang="en-IN"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 x 1 ARRAY</a:t>
                      </a:r>
                      <a:endPar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260" marR="48260" marT="0" marB="0">
                    <a:solidFill>
                      <a:schemeClr val="accent3">
                        <a:lumMod val="60000"/>
                        <a:lumOff val="40000"/>
                      </a:schemeClr>
                    </a:solidFill>
                  </a:tcPr>
                </a:tc>
                <a:tc>
                  <a:txBody>
                    <a:bodyPr/>
                    <a:lstStyle/>
                    <a:p>
                      <a:pPr marL="6350" indent="-6350">
                        <a:lnSpc>
                          <a:spcPct val="107000"/>
                        </a:lnSpc>
                        <a:spcAft>
                          <a:spcPts val="1285"/>
                        </a:spcAft>
                      </a:pPr>
                      <a:r>
                        <a:rPr lang="en-IN"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 x 4 ARRAY</a:t>
                      </a:r>
                      <a:endPar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260" marR="48260" marT="0" marB="0">
                    <a:solidFill>
                      <a:schemeClr val="accent3">
                        <a:lumMod val="60000"/>
                        <a:lumOff val="40000"/>
                      </a:schemeClr>
                    </a:solidFill>
                  </a:tcPr>
                </a:tc>
                <a:extLst>
                  <a:ext uri="{0D108BD9-81ED-4DB2-BD59-A6C34878D82A}">
                    <a16:rowId xmlns:a16="http://schemas.microsoft.com/office/drawing/2014/main" val="3674297000"/>
                  </a:ext>
                </a:extLst>
              </a:tr>
              <a:tr h="512296">
                <a:tc>
                  <a:txBody>
                    <a:bodyPr/>
                    <a:lstStyle/>
                    <a:p>
                      <a:pPr marL="6350" indent="-6350">
                        <a:lnSpc>
                          <a:spcPct val="107000"/>
                        </a:lnSpc>
                        <a:spcAft>
                          <a:spcPts val="1285"/>
                        </a:spcAft>
                      </a:pPr>
                      <a:r>
                        <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p>
                  </a:txBody>
                  <a:tcPr marL="48260" marR="48260" marT="0" marB="0"/>
                </a:tc>
                <a:tc>
                  <a:txBody>
                    <a:bodyPr/>
                    <a:lstStyle/>
                    <a:p>
                      <a:pPr marL="6350" indent="-6350">
                        <a:lnSpc>
                          <a:spcPct val="107000"/>
                        </a:lnSpc>
                        <a:spcAft>
                          <a:spcPts val="1285"/>
                        </a:spcAft>
                      </a:pPr>
                      <a:r>
                        <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Array configuration</a:t>
                      </a:r>
                    </a:p>
                  </a:txBody>
                  <a:tcPr marL="48260" marR="48260" marT="0" marB="0"/>
                </a:tc>
                <a:tc>
                  <a:txBody>
                    <a:bodyPr/>
                    <a:lstStyle/>
                    <a:p>
                      <a:pPr marL="6350" indent="-6350">
                        <a:lnSpc>
                          <a:spcPct val="107000"/>
                        </a:lnSpc>
                        <a:spcAft>
                          <a:spcPts val="1285"/>
                        </a:spcAft>
                      </a:pPr>
                      <a:r>
                        <a:rPr lang="en-IN"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It consists of 4 patch elements</a:t>
                      </a:r>
                    </a:p>
                  </a:txBody>
                  <a:tcPr marL="48260" marR="48260" marT="0" marB="0"/>
                </a:tc>
                <a:tc>
                  <a:txBody>
                    <a:bodyPr/>
                    <a:lstStyle/>
                    <a:p>
                      <a:pPr marL="6350" indent="-6350">
                        <a:lnSpc>
                          <a:spcPct val="107000"/>
                        </a:lnSpc>
                        <a:spcAft>
                          <a:spcPts val="1285"/>
                        </a:spcAft>
                      </a:pPr>
                      <a:r>
                        <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It consists of 16 patch elements</a:t>
                      </a:r>
                    </a:p>
                  </a:txBody>
                  <a:tcPr marL="48260" marR="48260" marT="0" marB="0"/>
                </a:tc>
                <a:extLst>
                  <a:ext uri="{0D108BD9-81ED-4DB2-BD59-A6C34878D82A}">
                    <a16:rowId xmlns:a16="http://schemas.microsoft.com/office/drawing/2014/main" val="3814041311"/>
                  </a:ext>
                </a:extLst>
              </a:tr>
              <a:tr h="1477858">
                <a:tc>
                  <a:txBody>
                    <a:bodyPr/>
                    <a:lstStyle/>
                    <a:p>
                      <a:pPr marL="6350" indent="-6350">
                        <a:lnSpc>
                          <a:spcPct val="107000"/>
                        </a:lnSpc>
                        <a:spcAft>
                          <a:spcPts val="1285"/>
                        </a:spcAft>
                      </a:pPr>
                      <a:r>
                        <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a:t>
                      </a:r>
                    </a:p>
                  </a:txBody>
                  <a:tcPr marL="48260" marR="48260" marT="0" marB="0"/>
                </a:tc>
                <a:tc>
                  <a:txBody>
                    <a:bodyPr/>
                    <a:lstStyle/>
                    <a:p>
                      <a:pPr marL="6350" indent="-6350">
                        <a:lnSpc>
                          <a:spcPct val="107000"/>
                        </a:lnSpc>
                        <a:spcAft>
                          <a:spcPts val="1285"/>
                        </a:spcAft>
                      </a:pPr>
                      <a:r>
                        <a:rPr lang="en-IN"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Gain</a:t>
                      </a:r>
                    </a:p>
                  </a:txBody>
                  <a:tcPr marL="48260" marR="48260" marT="0" marB="0"/>
                </a:tc>
                <a:tc>
                  <a:txBody>
                    <a:bodyPr/>
                    <a:lstStyle/>
                    <a:p>
                      <a:pPr marL="6350" indent="-6350">
                        <a:lnSpc>
                          <a:spcPct val="107000"/>
                        </a:lnSpc>
                        <a:spcAft>
                          <a:spcPts val="1285"/>
                        </a:spcAft>
                      </a:pPr>
                      <a:r>
                        <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Since the array has fewer elements the gain will be moderate compared to larger arrays.</a:t>
                      </a:r>
                    </a:p>
                    <a:p>
                      <a:pPr marL="6350" indent="-6350">
                        <a:lnSpc>
                          <a:spcPct val="107000"/>
                        </a:lnSpc>
                        <a:spcAft>
                          <a:spcPts val="1285"/>
                        </a:spcAft>
                      </a:pPr>
                      <a:r>
                        <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gain increases with the number of elements</a:t>
                      </a:r>
                    </a:p>
                  </a:txBody>
                  <a:tcPr marL="48260" marR="48260" marT="0" marB="0"/>
                </a:tc>
                <a:tc>
                  <a:txBody>
                    <a:bodyPr/>
                    <a:lstStyle/>
                    <a:p>
                      <a:pPr marL="6350" indent="-6350">
                        <a:lnSpc>
                          <a:spcPct val="107000"/>
                        </a:lnSpc>
                        <a:spcAft>
                          <a:spcPts val="1285"/>
                        </a:spcAft>
                      </a:pPr>
                      <a:r>
                        <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Since the array has more elements the gain will be large.</a:t>
                      </a:r>
                    </a:p>
                    <a:p>
                      <a:pPr marL="6350" indent="-6350">
                        <a:lnSpc>
                          <a:spcPct val="107000"/>
                        </a:lnSpc>
                        <a:spcAft>
                          <a:spcPts val="1285"/>
                        </a:spcAft>
                      </a:pPr>
                      <a:r>
                        <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beam will be narrow in both horizontal and vertical plane offering more directivity</a:t>
                      </a:r>
                    </a:p>
                  </a:txBody>
                  <a:tcPr marL="48260" marR="48260" marT="0" marB="0"/>
                </a:tc>
                <a:extLst>
                  <a:ext uri="{0D108BD9-81ED-4DB2-BD59-A6C34878D82A}">
                    <a16:rowId xmlns:a16="http://schemas.microsoft.com/office/drawing/2014/main" val="3780615383"/>
                  </a:ext>
                </a:extLst>
              </a:tr>
              <a:tr h="564695">
                <a:tc>
                  <a:txBody>
                    <a:bodyPr/>
                    <a:lstStyle/>
                    <a:p>
                      <a:pPr marL="6350" indent="-6350">
                        <a:lnSpc>
                          <a:spcPct val="107000"/>
                        </a:lnSpc>
                        <a:spcAft>
                          <a:spcPts val="1285"/>
                        </a:spcAft>
                      </a:pPr>
                      <a:r>
                        <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a:t>
                      </a:r>
                    </a:p>
                  </a:txBody>
                  <a:tcPr marL="48260" marR="48260" marT="0" marB="0"/>
                </a:tc>
                <a:tc>
                  <a:txBody>
                    <a:bodyPr/>
                    <a:lstStyle/>
                    <a:p>
                      <a:pPr marL="6350" indent="-6350">
                        <a:lnSpc>
                          <a:spcPct val="107000"/>
                        </a:lnSpc>
                        <a:spcAft>
                          <a:spcPts val="1285"/>
                        </a:spcAft>
                      </a:pPr>
                      <a:r>
                        <a:rPr lang="en-IN"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Bandwidth</a:t>
                      </a:r>
                    </a:p>
                  </a:txBody>
                  <a:tcPr marL="48260" marR="48260" marT="0" marB="0"/>
                </a:tc>
                <a:tc>
                  <a:txBody>
                    <a:bodyPr/>
                    <a:lstStyle/>
                    <a:p>
                      <a:pPr marL="6350" indent="-6350">
                        <a:lnSpc>
                          <a:spcPct val="107000"/>
                        </a:lnSpc>
                        <a:spcAft>
                          <a:spcPts val="1285"/>
                        </a:spcAft>
                      </a:pPr>
                      <a:r>
                        <a:rPr lang="en-IN"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Smaller array offers a narrow bandwidth.</a:t>
                      </a:r>
                    </a:p>
                  </a:txBody>
                  <a:tcPr marL="48260" marR="48260" marT="0" marB="0"/>
                </a:tc>
                <a:tc>
                  <a:txBody>
                    <a:bodyPr/>
                    <a:lstStyle/>
                    <a:p>
                      <a:pPr marL="6350" indent="-6350">
                        <a:lnSpc>
                          <a:spcPct val="107000"/>
                        </a:lnSpc>
                        <a:spcAft>
                          <a:spcPts val="1285"/>
                        </a:spcAft>
                      </a:pPr>
                      <a:r>
                        <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It offers a wider bandwidth due to the large number of elements</a:t>
                      </a:r>
                    </a:p>
                  </a:txBody>
                  <a:tcPr marL="48260" marR="48260" marT="0" marB="0"/>
                </a:tc>
                <a:extLst>
                  <a:ext uri="{0D108BD9-81ED-4DB2-BD59-A6C34878D82A}">
                    <a16:rowId xmlns:a16="http://schemas.microsoft.com/office/drawing/2014/main" val="4231295098"/>
                  </a:ext>
                </a:extLst>
              </a:tr>
              <a:tr h="1495250">
                <a:tc>
                  <a:txBody>
                    <a:bodyPr/>
                    <a:lstStyle/>
                    <a:p>
                      <a:pPr marL="6350" indent="-6350">
                        <a:lnSpc>
                          <a:spcPct val="107000"/>
                        </a:lnSpc>
                        <a:spcAft>
                          <a:spcPts val="1285"/>
                        </a:spcAft>
                      </a:pPr>
                      <a:r>
                        <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a:t>
                      </a:r>
                    </a:p>
                  </a:txBody>
                  <a:tcPr marL="48260" marR="48260" marT="0" marB="0"/>
                </a:tc>
                <a:tc>
                  <a:txBody>
                    <a:bodyPr/>
                    <a:lstStyle/>
                    <a:p>
                      <a:pPr marL="6350" indent="-6350">
                        <a:lnSpc>
                          <a:spcPct val="107000"/>
                        </a:lnSpc>
                        <a:spcAft>
                          <a:spcPts val="1285"/>
                        </a:spcAft>
                      </a:pPr>
                      <a:r>
                        <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Radiation pattern</a:t>
                      </a:r>
                    </a:p>
                  </a:txBody>
                  <a:tcPr marL="48260" marR="48260" marT="0" marB="0"/>
                </a:tc>
                <a:tc>
                  <a:txBody>
                    <a:bodyPr/>
                    <a:lstStyle/>
                    <a:p>
                      <a:pPr marL="6350" indent="-6350">
                        <a:lnSpc>
                          <a:spcPct val="107000"/>
                        </a:lnSpc>
                        <a:spcAft>
                          <a:spcPts val="1285"/>
                        </a:spcAft>
                      </a:pPr>
                      <a:r>
                        <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radiation pattern of the 4 x 1 array will have a wider bandwidth in one direction.</a:t>
                      </a:r>
                    </a:p>
                    <a:p>
                      <a:pPr marL="6350" indent="-6350">
                        <a:lnSpc>
                          <a:spcPct val="107000"/>
                        </a:lnSpc>
                        <a:spcAft>
                          <a:spcPts val="1285"/>
                        </a:spcAft>
                      </a:pPr>
                      <a:r>
                        <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Relatively narrow beam in azimuth plane</a:t>
                      </a:r>
                    </a:p>
                  </a:txBody>
                  <a:tcPr marL="48260" marR="48260" marT="0" marB="0"/>
                </a:tc>
                <a:tc>
                  <a:txBody>
                    <a:bodyPr/>
                    <a:lstStyle/>
                    <a:p>
                      <a:pPr marL="6350" indent="-6350">
                        <a:lnSpc>
                          <a:spcPct val="107000"/>
                        </a:lnSpc>
                        <a:spcAft>
                          <a:spcPts val="1285"/>
                        </a:spcAft>
                      </a:pPr>
                      <a:r>
                        <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 x 4 array will produce a much more directional radiation pattern.</a:t>
                      </a:r>
                    </a:p>
                    <a:p>
                      <a:pPr marL="6350" indent="-6350">
                        <a:lnSpc>
                          <a:spcPct val="107000"/>
                        </a:lnSpc>
                        <a:spcAft>
                          <a:spcPts val="1285"/>
                        </a:spcAft>
                      </a:pPr>
                      <a:r>
                        <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Relatively narrow </a:t>
                      </a:r>
                      <a:r>
                        <a:rPr lang="en-IN" sz="1800"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beamwidth</a:t>
                      </a:r>
                      <a:r>
                        <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in both the azimuth and the elevation planes.</a:t>
                      </a:r>
                    </a:p>
                  </a:txBody>
                  <a:tcPr marL="48260" marR="48260" marT="0" marB="0"/>
                </a:tc>
                <a:extLst>
                  <a:ext uri="{0D108BD9-81ED-4DB2-BD59-A6C34878D82A}">
                    <a16:rowId xmlns:a16="http://schemas.microsoft.com/office/drawing/2014/main" val="3020389632"/>
                  </a:ext>
                </a:extLst>
              </a:tr>
            </a:tbl>
          </a:graphicData>
        </a:graphic>
      </p:graphicFrame>
      <p:sp>
        <p:nvSpPr>
          <p:cNvPr id="5" name="TextBox 4"/>
          <p:cNvSpPr txBox="1"/>
          <p:nvPr/>
        </p:nvSpPr>
        <p:spPr>
          <a:xfrm>
            <a:off x="1071154" y="757646"/>
            <a:ext cx="9797144"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Comparison between 4X1 array and  4X4 array</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0773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4266760497"/>
              </p:ext>
            </p:extLst>
          </p:nvPr>
        </p:nvGraphicFramePr>
        <p:xfrm>
          <a:off x="1188720" y="1345474"/>
          <a:ext cx="9797144" cy="4624253"/>
        </p:xfrm>
        <a:graphic>
          <a:graphicData uri="http://schemas.openxmlformats.org/drawingml/2006/table">
            <a:tbl>
              <a:tblPr firstRow="1" bandRow="1">
                <a:tableStyleId>{5C22544A-7EE6-4342-B048-85BDC9FD1C3A}</a:tableStyleId>
              </a:tblPr>
              <a:tblGrid>
                <a:gridCol w="718457">
                  <a:extLst>
                    <a:ext uri="{9D8B030D-6E8A-4147-A177-3AD203B41FA5}">
                      <a16:colId xmlns:a16="http://schemas.microsoft.com/office/drawing/2014/main" val="2099076258"/>
                    </a:ext>
                  </a:extLst>
                </a:gridCol>
                <a:gridCol w="1567543">
                  <a:extLst>
                    <a:ext uri="{9D8B030D-6E8A-4147-A177-3AD203B41FA5}">
                      <a16:colId xmlns:a16="http://schemas.microsoft.com/office/drawing/2014/main" val="4224028575"/>
                    </a:ext>
                  </a:extLst>
                </a:gridCol>
                <a:gridCol w="3696789">
                  <a:extLst>
                    <a:ext uri="{9D8B030D-6E8A-4147-A177-3AD203B41FA5}">
                      <a16:colId xmlns:a16="http://schemas.microsoft.com/office/drawing/2014/main" val="2875325564"/>
                    </a:ext>
                  </a:extLst>
                </a:gridCol>
                <a:gridCol w="3814355">
                  <a:extLst>
                    <a:ext uri="{9D8B030D-6E8A-4147-A177-3AD203B41FA5}">
                      <a16:colId xmlns:a16="http://schemas.microsoft.com/office/drawing/2014/main" val="18160501"/>
                    </a:ext>
                  </a:extLst>
                </a:gridCol>
              </a:tblGrid>
              <a:tr h="497901">
                <a:tc>
                  <a:txBody>
                    <a:bodyPr/>
                    <a:lstStyle/>
                    <a:p>
                      <a:pPr marL="6350" indent="-6350">
                        <a:lnSpc>
                          <a:spcPct val="107000"/>
                        </a:lnSpc>
                        <a:spcAft>
                          <a:spcPts val="1285"/>
                        </a:spcAft>
                      </a:pPr>
                      <a:r>
                        <a:rPr lang="en-IN"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S.NO</a:t>
                      </a:r>
                      <a:endPar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260" marR="48260" marT="0" marB="0">
                    <a:solidFill>
                      <a:schemeClr val="accent3">
                        <a:lumMod val="60000"/>
                        <a:lumOff val="40000"/>
                      </a:schemeClr>
                    </a:solidFill>
                  </a:tcPr>
                </a:tc>
                <a:tc>
                  <a:txBody>
                    <a:bodyPr/>
                    <a:lstStyle/>
                    <a:p>
                      <a:pPr marL="6350" indent="-6350">
                        <a:lnSpc>
                          <a:spcPct val="107000"/>
                        </a:lnSpc>
                        <a:spcAft>
                          <a:spcPts val="1285"/>
                        </a:spcAft>
                      </a:pPr>
                      <a:r>
                        <a:rPr lang="en-IN" sz="1800" b="1"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FACTORS</a:t>
                      </a:r>
                      <a:endParaRPr lang="en-IN"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260" marR="48260" marT="0" marB="0">
                    <a:solidFill>
                      <a:schemeClr val="accent3">
                        <a:lumMod val="60000"/>
                        <a:lumOff val="40000"/>
                      </a:schemeClr>
                    </a:solidFill>
                  </a:tcPr>
                </a:tc>
                <a:tc>
                  <a:txBody>
                    <a:bodyPr/>
                    <a:lstStyle/>
                    <a:p>
                      <a:pPr marL="6350" indent="-6350">
                        <a:lnSpc>
                          <a:spcPct val="107000"/>
                        </a:lnSpc>
                        <a:spcAft>
                          <a:spcPts val="1285"/>
                        </a:spcAft>
                      </a:pPr>
                      <a:r>
                        <a:rPr lang="en-IN"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 x 1 ARRAY</a:t>
                      </a:r>
                      <a:endPar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260" marR="48260" marT="0" marB="0">
                    <a:solidFill>
                      <a:schemeClr val="accent3">
                        <a:lumMod val="60000"/>
                        <a:lumOff val="40000"/>
                      </a:schemeClr>
                    </a:solidFill>
                  </a:tcPr>
                </a:tc>
                <a:tc>
                  <a:txBody>
                    <a:bodyPr/>
                    <a:lstStyle/>
                    <a:p>
                      <a:pPr marL="6350" indent="-6350">
                        <a:lnSpc>
                          <a:spcPct val="107000"/>
                        </a:lnSpc>
                        <a:spcAft>
                          <a:spcPts val="1285"/>
                        </a:spcAft>
                      </a:pPr>
                      <a:r>
                        <a:rPr lang="en-IN"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 x 4 ARRAY</a:t>
                      </a:r>
                      <a:endPar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260" marR="48260" marT="0" marB="0">
                    <a:solidFill>
                      <a:schemeClr val="accent3">
                        <a:lumMod val="60000"/>
                        <a:lumOff val="40000"/>
                      </a:schemeClr>
                    </a:solidFill>
                  </a:tcPr>
                </a:tc>
                <a:extLst>
                  <a:ext uri="{0D108BD9-81ED-4DB2-BD59-A6C34878D82A}">
                    <a16:rowId xmlns:a16="http://schemas.microsoft.com/office/drawing/2014/main" val="3674297000"/>
                  </a:ext>
                </a:extLst>
              </a:tr>
              <a:tr h="1177194">
                <a:tc>
                  <a:txBody>
                    <a:bodyPr/>
                    <a:lstStyle/>
                    <a:p>
                      <a:pPr marL="6350" indent="-6350">
                        <a:lnSpc>
                          <a:spcPct val="107000"/>
                        </a:lnSpc>
                        <a:spcAft>
                          <a:spcPts val="1285"/>
                        </a:spcAft>
                      </a:pPr>
                      <a:r>
                        <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a:t>
                      </a:r>
                    </a:p>
                  </a:txBody>
                  <a:tcPr marL="48260" marR="48260" marT="0" marB="0"/>
                </a:tc>
                <a:tc>
                  <a:txBody>
                    <a:bodyPr/>
                    <a:lstStyle/>
                    <a:p>
                      <a:pPr marL="6350" indent="-6350">
                        <a:lnSpc>
                          <a:spcPct val="107000"/>
                        </a:lnSpc>
                        <a:spcAft>
                          <a:spcPts val="1285"/>
                        </a:spcAft>
                      </a:pPr>
                      <a:r>
                        <a:rPr lang="en-IN"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Antenna efficiency</a:t>
                      </a:r>
                    </a:p>
                  </a:txBody>
                  <a:tcPr marL="48260" marR="48260" marT="0" marB="0"/>
                </a:tc>
                <a:tc>
                  <a:txBody>
                    <a:bodyPr/>
                    <a:lstStyle/>
                    <a:p>
                      <a:pPr marL="6350" indent="-6350">
                        <a:lnSpc>
                          <a:spcPct val="107000"/>
                        </a:lnSpc>
                        <a:spcAft>
                          <a:spcPts val="1285"/>
                        </a:spcAft>
                      </a:pPr>
                      <a:r>
                        <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efficiency can be lower than 4 x 4 array because of fewer elements contribute to the overall performance.</a:t>
                      </a:r>
                    </a:p>
                  </a:txBody>
                  <a:tcPr marL="48260" marR="48260" marT="0" marB="0"/>
                </a:tc>
                <a:tc>
                  <a:txBody>
                    <a:bodyPr/>
                    <a:lstStyle/>
                    <a:p>
                      <a:pPr marL="6350" indent="-6350">
                        <a:lnSpc>
                          <a:spcPct val="107000"/>
                        </a:lnSpc>
                        <a:spcAft>
                          <a:spcPts val="1285"/>
                        </a:spcAft>
                      </a:pPr>
                      <a:r>
                        <a:rPr lang="en-IN"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Efficiency is higher due to better combination of signals from multiple elements.</a:t>
                      </a:r>
                    </a:p>
                  </a:txBody>
                  <a:tcPr marL="48260" marR="48260" marT="0" marB="0"/>
                </a:tc>
                <a:extLst>
                  <a:ext uri="{0D108BD9-81ED-4DB2-BD59-A6C34878D82A}">
                    <a16:rowId xmlns:a16="http://schemas.microsoft.com/office/drawing/2014/main" val="200553434"/>
                  </a:ext>
                </a:extLst>
              </a:tr>
              <a:tr h="885982">
                <a:tc>
                  <a:txBody>
                    <a:bodyPr/>
                    <a:lstStyle/>
                    <a:p>
                      <a:pPr marL="6350" indent="-6350">
                        <a:lnSpc>
                          <a:spcPct val="107000"/>
                        </a:lnSpc>
                        <a:spcAft>
                          <a:spcPts val="1285"/>
                        </a:spcAft>
                      </a:pPr>
                      <a:r>
                        <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a:t>
                      </a:r>
                    </a:p>
                  </a:txBody>
                  <a:tcPr marL="48260" marR="48260" marT="0" marB="0"/>
                </a:tc>
                <a:tc>
                  <a:txBody>
                    <a:bodyPr/>
                    <a:lstStyle/>
                    <a:p>
                      <a:pPr marL="6350" indent="-6350">
                        <a:lnSpc>
                          <a:spcPct val="107000"/>
                        </a:lnSpc>
                        <a:spcAft>
                          <a:spcPts val="1285"/>
                        </a:spcAft>
                      </a:pPr>
                      <a:r>
                        <a:rPr lang="en-IN"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Polarization</a:t>
                      </a:r>
                    </a:p>
                  </a:txBody>
                  <a:tcPr marL="48260" marR="48260" marT="0" marB="0"/>
                </a:tc>
                <a:tc>
                  <a:txBody>
                    <a:bodyPr/>
                    <a:lstStyle/>
                    <a:p>
                      <a:pPr marL="6350" indent="-6350">
                        <a:lnSpc>
                          <a:spcPct val="107000"/>
                        </a:lnSpc>
                        <a:spcAft>
                          <a:spcPts val="1285"/>
                        </a:spcAft>
                      </a:pPr>
                      <a:r>
                        <a:rPr lang="en-IN"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Polarization purity may be lower due to fewer patch elements.</a:t>
                      </a:r>
                    </a:p>
                  </a:txBody>
                  <a:tcPr marL="48260" marR="48260" marT="0" marB="0"/>
                </a:tc>
                <a:tc>
                  <a:txBody>
                    <a:bodyPr/>
                    <a:lstStyle/>
                    <a:p>
                      <a:pPr marL="6350" indent="-6350">
                        <a:lnSpc>
                          <a:spcPct val="107000"/>
                        </a:lnSpc>
                        <a:spcAft>
                          <a:spcPts val="1285"/>
                        </a:spcAft>
                      </a:pPr>
                      <a:r>
                        <a:rPr lang="en-IN"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Polarization can be more uniform and stable providing better purity.</a:t>
                      </a:r>
                    </a:p>
                  </a:txBody>
                  <a:tcPr marL="48260" marR="48260" marT="0" marB="0"/>
                </a:tc>
                <a:extLst>
                  <a:ext uri="{0D108BD9-81ED-4DB2-BD59-A6C34878D82A}">
                    <a16:rowId xmlns:a16="http://schemas.microsoft.com/office/drawing/2014/main" val="1102517154"/>
                  </a:ext>
                </a:extLst>
              </a:tr>
              <a:tr h="885982">
                <a:tc>
                  <a:txBody>
                    <a:bodyPr/>
                    <a:lstStyle/>
                    <a:p>
                      <a:pPr marL="6350" indent="-6350">
                        <a:lnSpc>
                          <a:spcPct val="107000"/>
                        </a:lnSpc>
                        <a:spcAft>
                          <a:spcPts val="1285"/>
                        </a:spcAft>
                      </a:pPr>
                      <a:r>
                        <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a:t>
                      </a:r>
                    </a:p>
                  </a:txBody>
                  <a:tcPr marL="48260" marR="48260" marT="0" marB="0"/>
                </a:tc>
                <a:tc>
                  <a:txBody>
                    <a:bodyPr/>
                    <a:lstStyle/>
                    <a:p>
                      <a:pPr marL="6350" indent="-6350">
                        <a:lnSpc>
                          <a:spcPct val="107000"/>
                        </a:lnSpc>
                        <a:spcAft>
                          <a:spcPts val="1285"/>
                        </a:spcAft>
                      </a:pPr>
                      <a:r>
                        <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Complexity</a:t>
                      </a:r>
                    </a:p>
                  </a:txBody>
                  <a:tcPr marL="48260" marR="48260" marT="0" marB="0"/>
                </a:tc>
                <a:tc>
                  <a:txBody>
                    <a:bodyPr/>
                    <a:lstStyle/>
                    <a:p>
                      <a:pPr marL="6350" indent="-6350">
                        <a:lnSpc>
                          <a:spcPct val="107000"/>
                        </a:lnSpc>
                        <a:spcAft>
                          <a:spcPts val="1285"/>
                        </a:spcAft>
                      </a:pPr>
                      <a:r>
                        <a:rPr lang="en-IN"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Easier to design and manufacture due to smaller number of elements</a:t>
                      </a:r>
                    </a:p>
                  </a:txBody>
                  <a:tcPr marL="48260" marR="48260" marT="0" marB="0"/>
                </a:tc>
                <a:tc>
                  <a:txBody>
                    <a:bodyPr/>
                    <a:lstStyle/>
                    <a:p>
                      <a:pPr marL="6350" indent="-6350">
                        <a:lnSpc>
                          <a:spcPct val="107000"/>
                        </a:lnSpc>
                        <a:spcAft>
                          <a:spcPts val="1285"/>
                        </a:spcAft>
                      </a:pPr>
                      <a:r>
                        <a:rPr lang="en-IN"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More complex design and feed network is required.</a:t>
                      </a:r>
                    </a:p>
                  </a:txBody>
                  <a:tcPr marL="48260" marR="48260" marT="0" marB="0"/>
                </a:tc>
                <a:extLst>
                  <a:ext uri="{0D108BD9-81ED-4DB2-BD59-A6C34878D82A}">
                    <a16:rowId xmlns:a16="http://schemas.microsoft.com/office/drawing/2014/main" val="2360820539"/>
                  </a:ext>
                </a:extLst>
              </a:tr>
              <a:tr h="1177194">
                <a:tc>
                  <a:txBody>
                    <a:bodyPr/>
                    <a:lstStyle/>
                    <a:p>
                      <a:pPr marL="6350" indent="-6350">
                        <a:lnSpc>
                          <a:spcPct val="107000"/>
                        </a:lnSpc>
                        <a:spcAft>
                          <a:spcPts val="1285"/>
                        </a:spcAft>
                      </a:pPr>
                      <a:r>
                        <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 </a:t>
                      </a:r>
                    </a:p>
                  </a:txBody>
                  <a:tcPr marL="48260" marR="48260" marT="0" marB="0"/>
                </a:tc>
                <a:tc>
                  <a:txBody>
                    <a:bodyPr/>
                    <a:lstStyle/>
                    <a:p>
                      <a:pPr marL="6350" indent="-6350">
                        <a:lnSpc>
                          <a:spcPct val="107000"/>
                        </a:lnSpc>
                        <a:spcAft>
                          <a:spcPts val="1285"/>
                        </a:spcAft>
                      </a:pPr>
                      <a:r>
                        <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Size</a:t>
                      </a:r>
                    </a:p>
                  </a:txBody>
                  <a:tcPr marL="48260" marR="48260" marT="0" marB="0"/>
                </a:tc>
                <a:tc>
                  <a:txBody>
                    <a:bodyPr/>
                    <a:lstStyle/>
                    <a:p>
                      <a:pPr marL="6350" indent="-6350">
                        <a:lnSpc>
                          <a:spcPct val="107000"/>
                        </a:lnSpc>
                        <a:spcAft>
                          <a:spcPts val="1285"/>
                        </a:spcAft>
                      </a:pPr>
                      <a:r>
                        <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Physically smaller making it suitable for applications where spaces is constraint.</a:t>
                      </a:r>
                    </a:p>
                  </a:txBody>
                  <a:tcPr marL="48260" marR="48260" marT="0" marB="0"/>
                </a:tc>
                <a:tc>
                  <a:txBody>
                    <a:bodyPr/>
                    <a:lstStyle/>
                    <a:p>
                      <a:pPr marL="6350" indent="-6350">
                        <a:lnSpc>
                          <a:spcPct val="107000"/>
                        </a:lnSpc>
                        <a:spcAft>
                          <a:spcPts val="1285"/>
                        </a:spcAft>
                      </a:pPr>
                      <a:r>
                        <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Large in size due to increased number of patch elements.</a:t>
                      </a:r>
                    </a:p>
                  </a:txBody>
                  <a:tcPr marL="48260" marR="48260" marT="0" marB="0"/>
                </a:tc>
                <a:extLst>
                  <a:ext uri="{0D108BD9-81ED-4DB2-BD59-A6C34878D82A}">
                    <a16:rowId xmlns:a16="http://schemas.microsoft.com/office/drawing/2014/main" val="2709039297"/>
                  </a:ext>
                </a:extLst>
              </a:tr>
            </a:tbl>
          </a:graphicData>
        </a:graphic>
      </p:graphicFrame>
      <p:sp>
        <p:nvSpPr>
          <p:cNvPr id="6" name="TextBox 5"/>
          <p:cNvSpPr txBox="1"/>
          <p:nvPr/>
        </p:nvSpPr>
        <p:spPr>
          <a:xfrm>
            <a:off x="1071154" y="757646"/>
            <a:ext cx="9797144"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Comparison between 4X1 array and  4X4 array</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6914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5081" y="815789"/>
            <a:ext cx="6418730" cy="830997"/>
          </a:xfrm>
          <a:prstGeom prst="rect">
            <a:avLst/>
          </a:prstGeom>
          <a:noFill/>
        </p:spPr>
        <p:txBody>
          <a:bodyPr wrap="square" rtlCol="0">
            <a:spAutoFit/>
          </a:bodyPr>
          <a:lstStyle/>
          <a:p>
            <a:r>
              <a:rPr lang="en-US" sz="4800" b="1" dirty="0">
                <a:latin typeface="Times New Roman" panose="02020603050405020304" pitchFamily="18" charset="0"/>
                <a:cs typeface="Times New Roman" panose="02020603050405020304" pitchFamily="18" charset="0"/>
              </a:rPr>
              <a:t>Block diagram</a:t>
            </a:r>
            <a:endParaRPr lang="en-IN" sz="4800" b="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9133" y="1985281"/>
            <a:ext cx="6270443" cy="382768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577387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68955" y="528406"/>
            <a:ext cx="6418730" cy="830997"/>
          </a:xfrm>
          <a:prstGeom prst="rect">
            <a:avLst/>
          </a:prstGeom>
          <a:noFill/>
        </p:spPr>
        <p:txBody>
          <a:bodyPr wrap="square" rtlCol="0">
            <a:spAutoFit/>
          </a:bodyPr>
          <a:lstStyle/>
          <a:p>
            <a:r>
              <a:rPr lang="en-US" sz="4800" b="1" dirty="0">
                <a:latin typeface="Times New Roman" panose="02020603050405020304" pitchFamily="18" charset="0"/>
                <a:cs typeface="Times New Roman" panose="02020603050405020304" pitchFamily="18" charset="0"/>
              </a:rPr>
              <a:t>Working Plan</a:t>
            </a:r>
            <a:endParaRPr lang="en-IN" sz="4800" b="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5237" y="1267097"/>
            <a:ext cx="8034347" cy="4990012"/>
          </a:xfrm>
          <a:prstGeom prst="rect">
            <a:avLst/>
          </a:prstGeom>
        </p:spPr>
      </p:pic>
    </p:spTree>
    <p:extLst>
      <p:ext uri="{BB962C8B-B14F-4D97-AF65-F5344CB8AC3E}">
        <p14:creationId xmlns:p14="http://schemas.microsoft.com/office/powerpoint/2010/main" val="378267736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docProps/app.xml><?xml version="1.0" encoding="utf-8"?>
<Properties xmlns="http://schemas.openxmlformats.org/officeDocument/2006/extended-properties" xmlns:vt="http://schemas.openxmlformats.org/officeDocument/2006/docPropsVTypes">
  <Template>Organic</Template>
  <TotalTime>274</TotalTime>
  <Words>969</Words>
  <Application>Microsoft Office PowerPoint</Application>
  <PresentationFormat>Widescreen</PresentationFormat>
  <Paragraphs>122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Garamond</vt:lpstr>
      <vt:lpstr>Times New Roman</vt:lpstr>
      <vt:lpstr>Wingdings</vt: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Janani Balasubramanian</cp:lastModifiedBy>
  <cp:revision>25</cp:revision>
  <dcterms:created xsi:type="dcterms:W3CDTF">2024-09-26T05:45:24Z</dcterms:created>
  <dcterms:modified xsi:type="dcterms:W3CDTF">2024-12-02T05:49:08Z</dcterms:modified>
</cp:coreProperties>
</file>