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2"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6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7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7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7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7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7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8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8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8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8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8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8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CustomShape 1" hidden="1"/>
          <p:cNvSpPr/>
          <p:nvPr/>
        </p:nvSpPr>
        <p:spPr>
          <a:xfrm>
            <a:off x="0" y="6400800"/>
            <a:ext cx="12191400" cy="456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0" name="CustomShape 2" hidden="1"/>
          <p:cNvSpPr/>
          <p:nvPr/>
        </p:nvSpPr>
        <p:spPr>
          <a:xfrm>
            <a:off x="0" y="6334200"/>
            <a:ext cx="12191400" cy="65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3" name="CustomShape 4"/>
          <p:cNvSpPr/>
          <p:nvPr/>
        </p:nvSpPr>
        <p:spPr>
          <a:xfrm>
            <a:off x="3240" y="6400800"/>
            <a:ext cx="12188160" cy="456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0" y="6334200"/>
            <a:ext cx="12188160" cy="63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 name="Line 6"/>
          <p:cNvSpPr/>
          <p:nvPr/>
        </p:nvSpPr>
        <p:spPr>
          <a:xfrm>
            <a:off x="1207440" y="4343400"/>
            <a:ext cx="987552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6" name="CustomShape 7"/>
          <p:cNvSpPr/>
          <p:nvPr/>
        </p:nvSpPr>
        <p:spPr>
          <a:xfrm>
            <a:off x="4038480" y="208080"/>
            <a:ext cx="41140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200" b="0" strike="noStrike" spc="-1">
                <a:solidFill>
                  <a:srgbClr val="8B8B8B"/>
                </a:solidFill>
                <a:latin typeface="Calibri"/>
                <a:ea typeface="DejaVu Sans"/>
              </a:rPr>
              <a:t>SOLELY FOR PURPOSES OF FORAGE WORK EXPERIENCE</a:t>
            </a:r>
            <a:endParaRPr lang="en-IN" sz="1200" b="0" strike="noStrike" spc="-1">
              <a:latin typeface="Arial"/>
            </a:endParaRPr>
          </a:p>
        </p:txBody>
      </p:sp>
      <p:sp>
        <p:nvSpPr>
          <p:cNvPr id="7" name="PlaceHolder 8"/>
          <p:cNvSpPr>
            <a:spLocks noGrp="1"/>
          </p:cNvSpPr>
          <p:nvPr>
            <p:ph type="title"/>
          </p:nvPr>
        </p:nvSpPr>
        <p:spPr>
          <a:xfrm>
            <a:off x="1097280" y="286560"/>
            <a:ext cx="10057680" cy="145008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8" name="PlaceHolder 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CustomShape 1"/>
          <p:cNvSpPr/>
          <p:nvPr/>
        </p:nvSpPr>
        <p:spPr>
          <a:xfrm>
            <a:off x="0" y="6400800"/>
            <a:ext cx="12191400" cy="456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6" name="CustomShape 2"/>
          <p:cNvSpPr/>
          <p:nvPr/>
        </p:nvSpPr>
        <p:spPr>
          <a:xfrm>
            <a:off x="0" y="6334200"/>
            <a:ext cx="12191400" cy="65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7"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48" name="CustomShape 4"/>
          <p:cNvSpPr/>
          <p:nvPr/>
        </p:nvSpPr>
        <p:spPr>
          <a:xfrm>
            <a:off x="4038480" y="-17280"/>
            <a:ext cx="41140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200" b="0" strike="noStrike" spc="-1">
                <a:solidFill>
                  <a:srgbClr val="8B8B8B"/>
                </a:solidFill>
                <a:latin typeface="Calibri"/>
                <a:ea typeface="DejaVu Sans"/>
              </a:rPr>
              <a:t>SOLELY FOR PURPOSES OF FORAGE WORK EXPERIENCE</a:t>
            </a:r>
            <a:endParaRPr lang="en-IN" sz="1200" b="0" strike="noStrike" spc="-1">
              <a:latin typeface="Arial"/>
            </a:endParaRPr>
          </a:p>
        </p:txBody>
      </p:sp>
      <p:sp>
        <p:nvSpPr>
          <p:cNvPr id="49" name="PlaceHolder 5"/>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50"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19000">
              <a:srgbClr val="FFFFFF"/>
            </a:gs>
            <a:gs pos="100000">
              <a:srgbClr val="A6C6DC"/>
            </a:gs>
          </a:gsLst>
          <a:lin ang="6120000"/>
        </a:gradFill>
        <a:effectLst/>
      </p:bgPr>
    </p:bg>
    <p:spTree>
      <p:nvGrpSpPr>
        <p:cNvPr id="1" name=""/>
        <p:cNvGrpSpPr/>
        <p:nvPr/>
      </p:nvGrpSpPr>
      <p:grpSpPr>
        <a:xfrm>
          <a:off x="0" y="0"/>
          <a:ext cx="0" cy="0"/>
          <a:chOff x="0" y="0"/>
          <a:chExt cx="0" cy="0"/>
        </a:xfrm>
      </p:grpSpPr>
      <p:sp>
        <p:nvSpPr>
          <p:cNvPr id="87" name="CustomShape 1"/>
          <p:cNvSpPr/>
          <p:nvPr/>
        </p:nvSpPr>
        <p:spPr>
          <a:xfrm>
            <a:off x="1120680" y="3670920"/>
            <a:ext cx="8713080" cy="185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85000"/>
              </a:lnSpc>
            </a:pPr>
            <a:r>
              <a:rPr lang="en-GB" sz="3200" b="0" strike="noStrike" spc="-52" dirty="0">
                <a:solidFill>
                  <a:srgbClr val="262626"/>
                </a:solidFill>
                <a:latin typeface="Calibri"/>
              </a:rPr>
              <a:t>Predicting Customer Buying Behaviour</a:t>
            </a:r>
          </a:p>
          <a:p>
            <a:pPr>
              <a:lnSpc>
                <a:spcPct val="85000"/>
              </a:lnSpc>
            </a:pPr>
            <a:r>
              <a:rPr lang="en-IN" sz="2000" b="0" strike="noStrike" spc="-1" dirty="0">
                <a:latin typeface="Arial"/>
              </a:rPr>
              <a:t>Meher Vamsi Akshay. V</a:t>
            </a:r>
          </a:p>
        </p:txBody>
      </p:sp>
      <p:sp>
        <p:nvSpPr>
          <p:cNvPr id="88" name="CustomShape 2"/>
          <p:cNvSpPr/>
          <p:nvPr/>
        </p:nvSpPr>
        <p:spPr>
          <a:xfrm>
            <a:off x="1192320" y="5614920"/>
            <a:ext cx="9143280" cy="664560"/>
          </a:xfrm>
          <a:prstGeom prst="rect">
            <a:avLst/>
          </a:prstGeom>
          <a:noFill/>
          <a:ln>
            <a:noFill/>
          </a:ln>
        </p:spPr>
        <p:style>
          <a:lnRef idx="0">
            <a:scrgbClr r="0" g="0" b="0"/>
          </a:lnRef>
          <a:fillRef idx="0">
            <a:scrgbClr r="0" g="0" b="0"/>
          </a:fillRef>
          <a:effectRef idx="0">
            <a:scrgbClr r="0" g="0" b="0"/>
          </a:effectRef>
          <a:fontRef idx="minor"/>
        </p:style>
      </p:sp>
      <p:pic>
        <p:nvPicPr>
          <p:cNvPr id="89" name="Picture 4"/>
          <p:cNvPicPr/>
          <p:nvPr/>
        </p:nvPicPr>
        <p:blipFill>
          <a:blip r:embed="rId2"/>
          <a:stretch/>
        </p:blipFill>
        <p:spPr>
          <a:xfrm>
            <a:off x="1120680" y="577800"/>
            <a:ext cx="10416240" cy="4477680"/>
          </a:xfrm>
          <a:prstGeom prst="rect">
            <a:avLst/>
          </a:prstGeom>
          <a:ln>
            <a:noFill/>
          </a:ln>
        </p:spPr>
      </p:pic>
      <p:sp>
        <p:nvSpPr>
          <p:cNvPr id="90" name="CustomShape 3"/>
          <p:cNvSpPr/>
          <p:nvPr/>
        </p:nvSpPr>
        <p:spPr>
          <a:xfrm>
            <a:off x="9538560" y="5910840"/>
            <a:ext cx="19983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pc="-1" dirty="0">
                <a:solidFill>
                  <a:srgbClr val="000000"/>
                </a:solidFill>
                <a:latin typeface="Calibri"/>
                <a:ea typeface="DejaVu Sans"/>
              </a:rPr>
              <a:t>2</a:t>
            </a:r>
            <a:r>
              <a:rPr lang="en-US" sz="1800" b="0" strike="noStrike" spc="-1" dirty="0">
                <a:solidFill>
                  <a:srgbClr val="000000"/>
                </a:solidFill>
                <a:latin typeface="Calibri"/>
                <a:ea typeface="DejaVu Sans"/>
              </a:rPr>
              <a:t>0/02/2025</a:t>
            </a:r>
            <a:endParaRPr lang="en-IN" sz="18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19000">
              <a:srgbClr val="FFFFFF"/>
            </a:gs>
            <a:gs pos="100000">
              <a:srgbClr val="A6C6DC"/>
            </a:gs>
          </a:gsLst>
          <a:lin ang="6120000"/>
        </a:gradFill>
        <a:effectLst/>
      </p:bgPr>
    </p:bg>
    <p:spTree>
      <p:nvGrpSpPr>
        <p:cNvPr id="1" name=""/>
        <p:cNvGrpSpPr/>
        <p:nvPr/>
      </p:nvGrpSpPr>
      <p:grpSpPr>
        <a:xfrm>
          <a:off x="0" y="0"/>
          <a:ext cx="0" cy="0"/>
          <a:chOff x="0" y="0"/>
          <a:chExt cx="0" cy="0"/>
        </a:xfrm>
      </p:grpSpPr>
      <p:sp>
        <p:nvSpPr>
          <p:cNvPr id="91"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en-US" sz="4800" b="0" strike="noStrike" spc="-52">
                <a:solidFill>
                  <a:srgbClr val="404040"/>
                </a:solidFill>
                <a:latin typeface="Calibri Light"/>
              </a:rPr>
              <a:t>EDA- Feature Selection</a:t>
            </a:r>
            <a:endParaRPr lang="en-IN" sz="4800" b="0" strike="noStrike" spc="-1">
              <a:latin typeface="Arial"/>
            </a:endParaRPr>
          </a:p>
        </p:txBody>
      </p:sp>
      <p:sp>
        <p:nvSpPr>
          <p:cNvPr id="92" name="CustomShape 2"/>
          <p:cNvSpPr/>
          <p:nvPr/>
        </p:nvSpPr>
        <p:spPr>
          <a:xfrm>
            <a:off x="1228320" y="1990080"/>
            <a:ext cx="5476680" cy="310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ea typeface="DejaVu Sans"/>
              </a:rPr>
              <a:t>Features selected by 3 methods:</a:t>
            </a:r>
            <a:endParaRPr lang="en-IN" sz="1800" b="0" strike="noStrike" spc="-1">
              <a:latin typeface="Arial"/>
            </a:endParaRPr>
          </a:p>
          <a:p>
            <a:pPr marL="343080" indent="-342360">
              <a:lnSpc>
                <a:spcPct val="100000"/>
              </a:lnSpc>
              <a:buClr>
                <a:srgbClr val="000000"/>
              </a:buClr>
              <a:buFont typeface="StarSymbol"/>
              <a:buAutoNum type="arabicPeriod"/>
            </a:pPr>
            <a:r>
              <a:rPr lang="en-US" sz="1800" b="0" strike="noStrike" spc="-1">
                <a:solidFill>
                  <a:srgbClr val="000000"/>
                </a:solidFill>
                <a:latin typeface="Calibri"/>
                <a:ea typeface="DejaVu Sans"/>
              </a:rPr>
              <a:t>Pearson correlation</a:t>
            </a:r>
            <a:endParaRPr lang="en-IN" sz="1800" b="0" strike="noStrike" spc="-1">
              <a:latin typeface="Arial"/>
            </a:endParaRPr>
          </a:p>
          <a:p>
            <a:pPr marL="343080" indent="-342360">
              <a:lnSpc>
                <a:spcPct val="100000"/>
              </a:lnSpc>
              <a:buClr>
                <a:srgbClr val="000000"/>
              </a:buClr>
              <a:buFont typeface="StarSymbol"/>
              <a:buAutoNum type="arabicPeriod"/>
            </a:pPr>
            <a:r>
              <a:rPr lang="en-IN" sz="1800" b="0" strike="noStrike" spc="-1">
                <a:solidFill>
                  <a:srgbClr val="000000"/>
                </a:solidFill>
                <a:latin typeface="Calibri"/>
                <a:ea typeface="DejaVu Sans"/>
              </a:rPr>
              <a:t>Mutual_info_classif</a:t>
            </a:r>
            <a:endParaRPr lang="en-IN" sz="1800" b="0" strike="noStrike" spc="-1">
              <a:latin typeface="Arial"/>
            </a:endParaRPr>
          </a:p>
          <a:p>
            <a:pPr marL="343080" indent="-342360">
              <a:lnSpc>
                <a:spcPct val="100000"/>
              </a:lnSpc>
              <a:buClr>
                <a:srgbClr val="000000"/>
              </a:buClr>
              <a:buFont typeface="StarSymbol"/>
              <a:buAutoNum type="arabicPeriod"/>
            </a:pPr>
            <a:r>
              <a:rPr lang="en-IN" sz="1800" b="0" strike="noStrike" spc="-1">
                <a:solidFill>
                  <a:srgbClr val="000000"/>
                </a:solidFill>
                <a:latin typeface="Calibri"/>
                <a:ea typeface="DejaVu Sans"/>
              </a:rPr>
              <a:t>Features extracted from hyperparameter tuning of RF model</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Calibri"/>
                <a:ea typeface="DejaVu Sans"/>
              </a:rPr>
              <a:t>Both gave different features dependency on the target variable(Booking Complete). </a:t>
            </a:r>
            <a:endParaRPr lang="en-IN" sz="1800" b="0" strike="noStrike" spc="-1">
              <a:latin typeface="Arial"/>
            </a:endParaRPr>
          </a:p>
          <a:p>
            <a:pPr>
              <a:lnSpc>
                <a:spcPct val="100000"/>
              </a:lnSpc>
            </a:pPr>
            <a:r>
              <a:rPr lang="en-IN" sz="1800" b="0" strike="noStrike" spc="-1">
                <a:solidFill>
                  <a:srgbClr val="000000"/>
                </a:solidFill>
                <a:latin typeface="Calibri"/>
                <a:ea typeface="DejaVu Sans"/>
              </a:rPr>
              <a:t>Mutual info classif gave high dependency to route, booking origin, length of stay and low dependency to flight hour and sales channel. </a:t>
            </a:r>
            <a:endParaRPr lang="en-IN" sz="1800" b="0" strike="noStrike" spc="-1">
              <a:latin typeface="Arial"/>
            </a:endParaRPr>
          </a:p>
        </p:txBody>
      </p:sp>
      <p:sp>
        <p:nvSpPr>
          <p:cNvPr id="93" name="CustomShape 3"/>
          <p:cNvSpPr/>
          <p:nvPr/>
        </p:nvSpPr>
        <p:spPr>
          <a:xfrm>
            <a:off x="3672000" y="5976000"/>
            <a:ext cx="4983480" cy="27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200" b="0" strike="noStrike" spc="-1">
                <a:solidFill>
                  <a:srgbClr val="000000"/>
                </a:solidFill>
                <a:latin typeface="Calibri"/>
                <a:ea typeface="DejaVu Sans"/>
              </a:rPr>
              <a:t>Feature Selection by Mutual_info_classif</a:t>
            </a:r>
            <a:endParaRPr lang="en-IN" sz="1200" b="0" strike="noStrike" spc="-1">
              <a:latin typeface="Arial"/>
            </a:endParaRPr>
          </a:p>
        </p:txBody>
      </p:sp>
      <p:pic>
        <p:nvPicPr>
          <p:cNvPr id="3" name="Picture 2">
            <a:extLst>
              <a:ext uri="{FF2B5EF4-FFF2-40B4-BE49-F238E27FC236}">
                <a16:creationId xmlns:a16="http://schemas.microsoft.com/office/drawing/2014/main" id="{96F596C2-033D-4523-9B03-4143C07DF69F}"/>
              </a:ext>
            </a:extLst>
          </p:cNvPr>
          <p:cNvPicPr>
            <a:picLocks noChangeAspect="1"/>
          </p:cNvPicPr>
          <p:nvPr/>
        </p:nvPicPr>
        <p:blipFill>
          <a:blip r:embed="rId2"/>
          <a:stretch>
            <a:fillRect/>
          </a:stretch>
        </p:blipFill>
        <p:spPr>
          <a:xfrm>
            <a:off x="6705000" y="1863853"/>
            <a:ext cx="4528953" cy="438466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19000">
              <a:srgbClr val="FFFFFF"/>
            </a:gs>
            <a:gs pos="100000">
              <a:srgbClr val="A6C6DC"/>
            </a:gs>
          </a:gsLst>
          <a:lin ang="6120000"/>
        </a:gradFill>
        <a:effectLst/>
      </p:bgPr>
    </p:bg>
    <p:spTree>
      <p:nvGrpSpPr>
        <p:cNvPr id="1" name=""/>
        <p:cNvGrpSpPr/>
        <p:nvPr/>
      </p:nvGrpSpPr>
      <p:grpSpPr>
        <a:xfrm>
          <a:off x="0" y="0"/>
          <a:ext cx="0" cy="0"/>
          <a:chOff x="0" y="0"/>
          <a:chExt cx="0" cy="0"/>
        </a:xfrm>
      </p:grpSpPr>
      <p:sp>
        <p:nvSpPr>
          <p:cNvPr id="95"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sp>
      <p:sp>
        <p:nvSpPr>
          <p:cNvPr id="97" name="CustomShape 2"/>
          <p:cNvSpPr/>
          <p:nvPr/>
        </p:nvSpPr>
        <p:spPr>
          <a:xfrm>
            <a:off x="851760" y="1981080"/>
            <a:ext cx="4974840" cy="283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solidFill>
                  <a:srgbClr val="000000"/>
                </a:solidFill>
                <a:latin typeface="Calibri"/>
                <a:ea typeface="DejaVu Sans"/>
              </a:rPr>
              <a:t>Pearson correlation provide high dependency to extra meal, extra baggage and in-flights meals along with number of passenger travelling with Booking complete and gave low dependency to features like flight duration and booking origin. </a:t>
            </a:r>
            <a:endParaRPr lang="en-IN" sz="1800" b="0" strike="noStrike" spc="-1">
              <a:latin typeface="Arial"/>
            </a:endParaRPr>
          </a:p>
          <a:p>
            <a:pPr>
              <a:lnSpc>
                <a:spcPct val="100000"/>
              </a:lnSpc>
            </a:pPr>
            <a:r>
              <a:rPr lang="en-IN" sz="1800" b="0" strike="noStrike" spc="-1">
                <a:solidFill>
                  <a:srgbClr val="000000"/>
                </a:solidFill>
                <a:latin typeface="Calibri"/>
                <a:ea typeface="DejaVu Sans"/>
              </a:rPr>
              <a:t>The heatmap shows the correlation of variables with themselves and with other variables. </a:t>
            </a:r>
            <a:endParaRPr lang="en-IN" sz="1800" b="0" strike="noStrike" spc="-1">
              <a:latin typeface="Arial"/>
            </a:endParaRPr>
          </a:p>
        </p:txBody>
      </p:sp>
      <p:sp>
        <p:nvSpPr>
          <p:cNvPr id="98" name="CustomShape 3"/>
          <p:cNvSpPr/>
          <p:nvPr/>
        </p:nvSpPr>
        <p:spPr>
          <a:xfrm>
            <a:off x="7700760" y="6013440"/>
            <a:ext cx="3876480" cy="27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200" b="0" strike="noStrike" spc="-1">
                <a:solidFill>
                  <a:srgbClr val="000000"/>
                </a:solidFill>
                <a:latin typeface="Calibri"/>
                <a:ea typeface="DejaVu Sans"/>
              </a:rPr>
              <a:t>Heatmap by Pearson Correlation</a:t>
            </a:r>
            <a:endParaRPr lang="en-IN" sz="1200" b="0" strike="noStrike" spc="-1">
              <a:latin typeface="Arial"/>
            </a:endParaRPr>
          </a:p>
        </p:txBody>
      </p:sp>
      <p:pic>
        <p:nvPicPr>
          <p:cNvPr id="3" name="Picture 2">
            <a:extLst>
              <a:ext uri="{FF2B5EF4-FFF2-40B4-BE49-F238E27FC236}">
                <a16:creationId xmlns:a16="http://schemas.microsoft.com/office/drawing/2014/main" id="{93E3BC6E-4586-4F99-8659-822901B5A444}"/>
              </a:ext>
            </a:extLst>
          </p:cNvPr>
          <p:cNvPicPr>
            <a:picLocks noChangeAspect="1"/>
          </p:cNvPicPr>
          <p:nvPr/>
        </p:nvPicPr>
        <p:blipFill rotWithShape="1">
          <a:blip r:embed="rId2">
            <a:extLst>
              <a:ext uri="{28A0092B-C50C-407E-A947-70E740481C1C}">
                <a14:useLocalDpi xmlns:a14="http://schemas.microsoft.com/office/drawing/2010/main" val="0"/>
              </a:ext>
            </a:extLst>
          </a:blip>
          <a:srcRect t="8341"/>
          <a:stretch/>
        </p:blipFill>
        <p:spPr>
          <a:xfrm>
            <a:off x="5960929" y="848194"/>
            <a:ext cx="5562600" cy="509861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0">
          <a:gsLst>
            <a:gs pos="19000">
              <a:srgbClr val="FFFFFF"/>
            </a:gs>
            <a:gs pos="100000">
              <a:srgbClr val="A6C6DC"/>
            </a:gs>
          </a:gsLst>
          <a:lin ang="6120000"/>
        </a:gradFill>
        <a:effectLst/>
      </p:bgPr>
    </p:bg>
    <p:spTree>
      <p:nvGrpSpPr>
        <p:cNvPr id="1" name=""/>
        <p:cNvGrpSpPr/>
        <p:nvPr/>
      </p:nvGrpSpPr>
      <p:grpSpPr>
        <a:xfrm>
          <a:off x="0" y="0"/>
          <a:ext cx="0" cy="0"/>
          <a:chOff x="0" y="0"/>
          <a:chExt cx="0" cy="0"/>
        </a:xfrm>
      </p:grpSpPr>
      <p:sp>
        <p:nvSpPr>
          <p:cNvPr id="99"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sp>
      <p:sp>
        <p:nvSpPr>
          <p:cNvPr id="100" name="CustomShape 2"/>
          <p:cNvSpPr/>
          <p:nvPr/>
        </p:nvSpPr>
        <p:spPr>
          <a:xfrm>
            <a:off x="1152000" y="1706760"/>
            <a:ext cx="5184000" cy="52569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dirty="0">
                <a:solidFill>
                  <a:srgbClr val="000000"/>
                </a:solidFill>
                <a:latin typeface="Calibri"/>
                <a:ea typeface="DejaVu Sans"/>
              </a:rPr>
              <a:t>After analyzing different feature selection technique, Hyperparameters tuning of the model helps to provide importance to features. </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US" sz="1800" b="0" strike="noStrike" spc="-1" dirty="0">
                <a:solidFill>
                  <a:srgbClr val="000000"/>
                </a:solidFill>
                <a:latin typeface="Calibri"/>
                <a:ea typeface="DejaVu Sans"/>
              </a:rPr>
              <a:t>Hyperparameter values are</a:t>
            </a:r>
            <a:endParaRPr lang="en-IN" sz="1800" b="0" strike="noStrike" spc="-1" dirty="0">
              <a:latin typeface="Arial"/>
            </a:endParaRPr>
          </a:p>
          <a:p>
            <a:pPr>
              <a:lnSpc>
                <a:spcPct val="115000"/>
              </a:lnSpc>
            </a:pPr>
            <a:r>
              <a:rPr lang="en-GB" sz="1800" b="0" strike="noStrike" spc="-1" dirty="0" err="1">
                <a:solidFill>
                  <a:srgbClr val="000000"/>
                </a:solidFill>
                <a:latin typeface="Calibri"/>
                <a:ea typeface="DejaVu Sans"/>
              </a:rPr>
              <a:t>N_Estimator</a:t>
            </a:r>
            <a:r>
              <a:rPr lang="en-GB" sz="1800" b="0" strike="noStrike" spc="-1" dirty="0">
                <a:solidFill>
                  <a:srgbClr val="000000"/>
                </a:solidFill>
                <a:latin typeface="Calibri"/>
                <a:ea typeface="DejaVu Sans"/>
              </a:rPr>
              <a:t> = 500</a:t>
            </a:r>
            <a:endParaRPr lang="en-IN" sz="1800" b="0" strike="noStrike" spc="-1" dirty="0">
              <a:latin typeface="Arial"/>
            </a:endParaRPr>
          </a:p>
          <a:p>
            <a:pPr>
              <a:lnSpc>
                <a:spcPct val="115000"/>
              </a:lnSpc>
            </a:pPr>
            <a:r>
              <a:rPr lang="en-GB" sz="1800" b="0" strike="noStrike" spc="-1" dirty="0" err="1">
                <a:solidFill>
                  <a:srgbClr val="000000"/>
                </a:solidFill>
                <a:latin typeface="Calibri"/>
                <a:ea typeface="DejaVu Sans"/>
              </a:rPr>
              <a:t>Max_depth</a:t>
            </a:r>
            <a:r>
              <a:rPr lang="en-GB" sz="1800" b="0" strike="noStrike" spc="-1" dirty="0">
                <a:solidFill>
                  <a:srgbClr val="000000"/>
                </a:solidFill>
                <a:latin typeface="Calibri"/>
                <a:ea typeface="DejaVu Sans"/>
              </a:rPr>
              <a:t> = 20</a:t>
            </a:r>
            <a:endParaRPr lang="en-IN" sz="1800" b="0" strike="noStrike" spc="-1" dirty="0">
              <a:latin typeface="Arial"/>
            </a:endParaRPr>
          </a:p>
          <a:p>
            <a:pPr>
              <a:lnSpc>
                <a:spcPct val="115000"/>
              </a:lnSpc>
            </a:pPr>
            <a:r>
              <a:rPr lang="en-GB" sz="1800" b="0" strike="noStrike" spc="-1" dirty="0" err="1">
                <a:solidFill>
                  <a:srgbClr val="000000"/>
                </a:solidFill>
                <a:latin typeface="Calibri"/>
                <a:ea typeface="DejaVu Sans"/>
              </a:rPr>
              <a:t>min_sample_leaf</a:t>
            </a:r>
            <a:r>
              <a:rPr lang="en-GB" sz="1800" b="0" strike="noStrike" spc="-1" dirty="0">
                <a:solidFill>
                  <a:srgbClr val="000000"/>
                </a:solidFill>
                <a:latin typeface="Calibri"/>
                <a:ea typeface="DejaVu Sans"/>
              </a:rPr>
              <a:t> = 5</a:t>
            </a:r>
            <a:endParaRPr lang="en-IN" sz="1800" b="0" strike="noStrike" spc="-1" dirty="0">
              <a:latin typeface="Arial"/>
            </a:endParaRPr>
          </a:p>
          <a:p>
            <a:pPr>
              <a:lnSpc>
                <a:spcPct val="115000"/>
              </a:lnSpc>
            </a:pPr>
            <a:r>
              <a:rPr lang="en-GB" sz="1800" b="0" strike="noStrike" spc="-1" dirty="0">
                <a:solidFill>
                  <a:srgbClr val="000000"/>
                </a:solidFill>
                <a:latin typeface="Calibri"/>
                <a:ea typeface="DejaVu Sans"/>
              </a:rPr>
              <a:t>Which gave an overall accuracy of</a:t>
            </a:r>
            <a:r>
              <a:rPr lang="en-IN" sz="1800" b="0" strike="noStrike" spc="-1" dirty="0">
                <a:solidFill>
                  <a:srgbClr val="000000"/>
                </a:solidFill>
                <a:latin typeface="Calibri"/>
                <a:ea typeface="DejaVu Sans"/>
              </a:rPr>
              <a:t> </a:t>
            </a:r>
            <a:r>
              <a:rPr lang="en-GB" sz="1800" b="0" strike="noStrike" spc="-1" dirty="0">
                <a:solidFill>
                  <a:srgbClr val="000000"/>
                </a:solidFill>
                <a:latin typeface="Calibri"/>
                <a:ea typeface="DejaVu Sans"/>
              </a:rPr>
              <a:t>85.38%. </a:t>
            </a: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r>
              <a:rPr lang="en-GB" sz="1800" b="0" strike="noStrike" spc="-1" dirty="0">
                <a:solidFill>
                  <a:srgbClr val="000000"/>
                </a:solidFill>
                <a:latin typeface="Calibri"/>
                <a:ea typeface="DejaVu Sans"/>
              </a:rPr>
              <a:t>Here, Booking origin , purchase lead , route, length of stay and flight hour are 5 top contributors for the customers to book their holiday.  </a:t>
            </a:r>
            <a:endParaRPr lang="en-IN" sz="1800" b="0" strike="noStrike" spc="-1" dirty="0">
              <a:latin typeface="Arial"/>
            </a:endParaRPr>
          </a:p>
          <a:p>
            <a:pPr>
              <a:lnSpc>
                <a:spcPct val="115000"/>
              </a:lnSpc>
            </a:pPr>
            <a:r>
              <a:rPr lang="en-GB" sz="1800" b="0" strike="noStrike" spc="-1" dirty="0">
                <a:solidFill>
                  <a:srgbClr val="000000"/>
                </a:solidFill>
                <a:latin typeface="Calibri"/>
                <a:ea typeface="DejaVu Sans"/>
              </a:rPr>
              <a:t> </a:t>
            </a:r>
            <a:endParaRPr lang="en-IN" sz="1800" b="0" strike="noStrike" spc="-1" dirty="0">
              <a:latin typeface="Arial"/>
            </a:endParaRPr>
          </a:p>
          <a:p>
            <a:pPr>
              <a:lnSpc>
                <a:spcPct val="115000"/>
              </a:lnSpc>
            </a:pPr>
            <a:r>
              <a:rPr lang="en-GB" sz="1800" b="0" strike="noStrike" spc="-1" dirty="0">
                <a:solidFill>
                  <a:srgbClr val="000000"/>
                </a:solidFill>
                <a:latin typeface="Courier New"/>
                <a:ea typeface="Courier New"/>
              </a:rPr>
              <a:t> </a:t>
            </a:r>
            <a:endParaRPr lang="en-IN" sz="1800" b="0" strike="noStrike" spc="-1" dirty="0">
              <a:latin typeface="Arial"/>
            </a:endParaRPr>
          </a:p>
          <a:p>
            <a:pPr>
              <a:lnSpc>
                <a:spcPct val="115000"/>
              </a:lnSpc>
            </a:pPr>
            <a:endParaRPr lang="en-IN" sz="1800" b="0" strike="noStrike" spc="-1" dirty="0">
              <a:latin typeface="Arial"/>
            </a:endParaRPr>
          </a:p>
          <a:p>
            <a:pPr>
              <a:lnSpc>
                <a:spcPct val="100000"/>
              </a:lnSpc>
            </a:pPr>
            <a:endParaRPr lang="en-IN" sz="1800" b="0" strike="noStrike" spc="-1" dirty="0">
              <a:latin typeface="Arial"/>
            </a:endParaRPr>
          </a:p>
        </p:txBody>
      </p:sp>
      <p:sp>
        <p:nvSpPr>
          <p:cNvPr id="101" name="CustomShape 3"/>
          <p:cNvSpPr/>
          <p:nvPr/>
        </p:nvSpPr>
        <p:spPr>
          <a:xfrm>
            <a:off x="7643520" y="5904000"/>
            <a:ext cx="3876480" cy="45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200" b="0" strike="noStrike" spc="-1">
                <a:solidFill>
                  <a:srgbClr val="000000"/>
                </a:solidFill>
                <a:latin typeface="Calibri"/>
                <a:ea typeface="DejaVu Sans"/>
              </a:rPr>
              <a:t>Feature Selection by Hyperparameter tuning of RF model</a:t>
            </a:r>
            <a:endParaRPr lang="en-IN" sz="1200" b="0" strike="noStrike" spc="-1">
              <a:latin typeface="Arial"/>
            </a:endParaRPr>
          </a:p>
        </p:txBody>
      </p:sp>
      <p:pic>
        <p:nvPicPr>
          <p:cNvPr id="3" name="Picture 2">
            <a:extLst>
              <a:ext uri="{FF2B5EF4-FFF2-40B4-BE49-F238E27FC236}">
                <a16:creationId xmlns:a16="http://schemas.microsoft.com/office/drawing/2014/main" id="{DDC431A1-99E7-45D9-AA78-F0423B587D29}"/>
              </a:ext>
            </a:extLst>
          </p:cNvPr>
          <p:cNvPicPr>
            <a:picLocks noChangeAspect="1"/>
          </p:cNvPicPr>
          <p:nvPr/>
        </p:nvPicPr>
        <p:blipFill>
          <a:blip r:embed="rId2"/>
          <a:stretch>
            <a:fillRect/>
          </a:stretch>
        </p:blipFill>
        <p:spPr>
          <a:xfrm>
            <a:off x="6750712" y="937628"/>
            <a:ext cx="4962786" cy="49827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0">
          <a:gsLst>
            <a:gs pos="19000">
              <a:srgbClr val="FFFFFF"/>
            </a:gs>
            <a:gs pos="100000">
              <a:srgbClr val="A6C6DC"/>
            </a:gs>
          </a:gsLst>
          <a:lin ang="6120000"/>
        </a:gradFill>
        <a:effectLst/>
      </p:bgPr>
    </p:bg>
    <p:spTree>
      <p:nvGrpSpPr>
        <p:cNvPr id="1" name=""/>
        <p:cNvGrpSpPr/>
        <p:nvPr/>
      </p:nvGrpSpPr>
      <p:grpSpPr>
        <a:xfrm>
          <a:off x="0" y="0"/>
          <a:ext cx="0" cy="0"/>
          <a:chOff x="0" y="0"/>
          <a:chExt cx="0" cy="0"/>
        </a:xfrm>
      </p:grpSpPr>
      <p:sp>
        <p:nvSpPr>
          <p:cNvPr id="103"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en-GB" sz="4800" b="0" strike="noStrike" spc="-52">
                <a:solidFill>
                  <a:srgbClr val="404040"/>
                </a:solidFill>
                <a:latin typeface="Calibri Light"/>
              </a:rPr>
              <a:t>Result</a:t>
            </a:r>
            <a:endParaRPr lang="en-IN" sz="4800" b="0" strike="noStrike" spc="-1">
              <a:latin typeface="Arial"/>
            </a:endParaRPr>
          </a:p>
        </p:txBody>
      </p:sp>
      <p:sp>
        <p:nvSpPr>
          <p:cNvPr id="104" name="CustomShape 2"/>
          <p:cNvSpPr/>
          <p:nvPr/>
        </p:nvSpPr>
        <p:spPr>
          <a:xfrm>
            <a:off x="851760" y="1981080"/>
            <a:ext cx="10380240" cy="44674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en-IN" sz="1800" b="0" strike="noStrike" spc="-1" dirty="0">
              <a:latin typeface="Arial"/>
            </a:endParaRPr>
          </a:p>
          <a:p>
            <a:pPr>
              <a:lnSpc>
                <a:spcPct val="115000"/>
              </a:lnSpc>
            </a:pPr>
            <a:r>
              <a:rPr lang="en-GB" sz="1800" b="0" strike="noStrike" spc="-1" dirty="0">
                <a:solidFill>
                  <a:srgbClr val="000000"/>
                </a:solidFill>
                <a:latin typeface="Calibri"/>
                <a:ea typeface="DejaVu Sans"/>
              </a:rPr>
              <a:t>With an overall accuracy of</a:t>
            </a:r>
            <a:r>
              <a:rPr lang="en-IN" sz="1800" b="0" strike="noStrike" spc="-1" dirty="0">
                <a:solidFill>
                  <a:srgbClr val="000000"/>
                </a:solidFill>
                <a:latin typeface="Calibri"/>
                <a:ea typeface="DejaVu Sans"/>
              </a:rPr>
              <a:t> </a:t>
            </a:r>
            <a:r>
              <a:rPr lang="en-GB" sz="1800" b="0" strike="noStrike" spc="-1" dirty="0">
                <a:solidFill>
                  <a:srgbClr val="000000"/>
                </a:solidFill>
                <a:latin typeface="Calibri"/>
                <a:ea typeface="DejaVu Sans"/>
              </a:rPr>
              <a:t>85.38%, Random Forest model is predicting whether a customer will book the holiday or not based on the top 5 parameters, which are </a:t>
            </a:r>
            <a:endParaRPr lang="en-IN" sz="1800" b="0" strike="noStrike" spc="-1" dirty="0">
              <a:latin typeface="Arial"/>
            </a:endParaRPr>
          </a:p>
          <a:p>
            <a:pPr marL="343080" indent="-342360">
              <a:lnSpc>
                <a:spcPct val="115000"/>
              </a:lnSpc>
              <a:buClr>
                <a:srgbClr val="000000"/>
              </a:buClr>
              <a:buFont typeface="StarSymbol"/>
              <a:buAutoNum type="arabicPeriod"/>
            </a:pPr>
            <a:r>
              <a:rPr lang="en-GB" sz="1800" b="0" strike="noStrike" spc="-1" dirty="0">
                <a:solidFill>
                  <a:srgbClr val="000000"/>
                </a:solidFill>
                <a:latin typeface="Calibri"/>
                <a:ea typeface="DejaVu Sans"/>
              </a:rPr>
              <a:t>Booking origin</a:t>
            </a:r>
            <a:endParaRPr lang="en-IN" sz="1800" b="0" strike="noStrike" spc="-1" dirty="0">
              <a:latin typeface="Arial"/>
            </a:endParaRPr>
          </a:p>
          <a:p>
            <a:pPr marL="343080" indent="-342360">
              <a:lnSpc>
                <a:spcPct val="115000"/>
              </a:lnSpc>
              <a:buClr>
                <a:srgbClr val="000000"/>
              </a:buClr>
              <a:buFont typeface="StarSymbol"/>
              <a:buAutoNum type="arabicPeriod"/>
            </a:pPr>
            <a:r>
              <a:rPr lang="en-GB" sz="1800" b="0" strike="noStrike" spc="-1" dirty="0">
                <a:solidFill>
                  <a:srgbClr val="000000"/>
                </a:solidFill>
                <a:latin typeface="Calibri"/>
                <a:ea typeface="DejaVu Sans"/>
              </a:rPr>
              <a:t>purchase lead</a:t>
            </a:r>
            <a:endParaRPr lang="en-IN" sz="1800" b="0" strike="noStrike" spc="-1" dirty="0">
              <a:latin typeface="Arial"/>
            </a:endParaRPr>
          </a:p>
          <a:p>
            <a:pPr marL="343080" indent="-342360">
              <a:lnSpc>
                <a:spcPct val="115000"/>
              </a:lnSpc>
              <a:buClr>
                <a:srgbClr val="000000"/>
              </a:buClr>
              <a:buFont typeface="StarSymbol"/>
              <a:buAutoNum type="arabicPeriod"/>
            </a:pPr>
            <a:r>
              <a:rPr lang="en-GB" sz="1800" b="0" strike="noStrike" spc="-1" dirty="0">
                <a:solidFill>
                  <a:srgbClr val="000000"/>
                </a:solidFill>
                <a:latin typeface="Calibri"/>
                <a:ea typeface="DejaVu Sans"/>
              </a:rPr>
              <a:t>Route</a:t>
            </a:r>
            <a:endParaRPr lang="en-IN" sz="1800" b="0" strike="noStrike" spc="-1" dirty="0">
              <a:latin typeface="Arial"/>
            </a:endParaRPr>
          </a:p>
          <a:p>
            <a:pPr marL="343080" indent="-342360">
              <a:lnSpc>
                <a:spcPct val="115000"/>
              </a:lnSpc>
              <a:buClr>
                <a:srgbClr val="000000"/>
              </a:buClr>
              <a:buFont typeface="StarSymbol"/>
              <a:buAutoNum type="arabicPeriod"/>
            </a:pPr>
            <a:r>
              <a:rPr lang="en-GB" sz="1800" b="0" strike="noStrike" spc="-1" dirty="0">
                <a:solidFill>
                  <a:srgbClr val="000000"/>
                </a:solidFill>
                <a:latin typeface="Calibri"/>
                <a:ea typeface="DejaVu Sans"/>
              </a:rPr>
              <a:t>length of stay</a:t>
            </a:r>
            <a:endParaRPr lang="en-IN" sz="1800" b="0" strike="noStrike" spc="-1" dirty="0">
              <a:latin typeface="Arial"/>
            </a:endParaRPr>
          </a:p>
          <a:p>
            <a:pPr marL="343080" indent="-342360">
              <a:lnSpc>
                <a:spcPct val="115000"/>
              </a:lnSpc>
              <a:buClr>
                <a:srgbClr val="000000"/>
              </a:buClr>
              <a:buFont typeface="StarSymbol"/>
              <a:buAutoNum type="arabicPeriod"/>
            </a:pPr>
            <a:r>
              <a:rPr lang="en-GB" sz="1800" b="0" strike="noStrike" spc="-1" dirty="0">
                <a:solidFill>
                  <a:srgbClr val="000000"/>
                </a:solidFill>
                <a:latin typeface="Calibri"/>
                <a:ea typeface="DejaVu Sans"/>
              </a:rPr>
              <a:t>flight hour</a:t>
            </a:r>
            <a:endParaRPr lang="en-IN" sz="1800" b="0" strike="noStrike" spc="-1" dirty="0">
              <a:latin typeface="Arial"/>
            </a:endParaRPr>
          </a:p>
          <a:p>
            <a:pPr>
              <a:lnSpc>
                <a:spcPct val="115000"/>
              </a:lnSpc>
            </a:pPr>
            <a:r>
              <a:rPr lang="en-GB" sz="1800" b="0" strike="noStrike" spc="-1" dirty="0">
                <a:solidFill>
                  <a:srgbClr val="000000"/>
                </a:solidFill>
                <a:latin typeface="Calibri"/>
                <a:ea typeface="DejaVu Sans"/>
              </a:rPr>
              <a:t>So, we should focus on countries where most of the holiday bookings are done and the destination of the holiday. Along with that, we can work on reducing the connecting flight as it will reduce the flight hour which can increase the customer booking tickets. </a:t>
            </a:r>
            <a:endParaRPr lang="en-IN" sz="1800" b="0" strike="noStrike" spc="-1" dirty="0">
              <a:latin typeface="Arial"/>
            </a:endParaRPr>
          </a:p>
          <a:p>
            <a:pPr>
              <a:lnSpc>
                <a:spcPct val="115000"/>
              </a:lnSpc>
            </a:pPr>
            <a:r>
              <a:rPr lang="en-GB" sz="1800" b="0" strike="noStrike" spc="-1" dirty="0">
                <a:solidFill>
                  <a:srgbClr val="000000"/>
                </a:solidFill>
                <a:latin typeface="Courier New"/>
                <a:ea typeface="Courier New"/>
              </a:rPr>
              <a:t> </a:t>
            </a:r>
            <a:endParaRPr lang="en-IN" sz="1800" b="0" strike="noStrike" spc="-1" dirty="0">
              <a:latin typeface="Arial"/>
            </a:endParaRPr>
          </a:p>
          <a:p>
            <a:pPr>
              <a:lnSpc>
                <a:spcPct val="115000"/>
              </a:lnSpc>
            </a:pPr>
            <a:endParaRPr lang="en-IN" sz="1800" b="0" strike="noStrike" spc="-1" dirty="0">
              <a:latin typeface="Arial"/>
            </a:endParaRPr>
          </a:p>
          <a:p>
            <a:pPr>
              <a:lnSpc>
                <a:spcPct val="100000"/>
              </a:lnSpc>
            </a:pPr>
            <a:endParaRPr lang="en-IN" sz="1800" b="0" strike="noStrike" spc="-1" dirty="0">
              <a:latin typeface="Arial"/>
            </a:endParaRPr>
          </a:p>
        </p:txBody>
      </p:sp>
      <p:sp>
        <p:nvSpPr>
          <p:cNvPr id="105" name="CustomShape 3"/>
          <p:cNvSpPr/>
          <p:nvPr/>
        </p:nvSpPr>
        <p:spPr>
          <a:xfrm>
            <a:off x="7700760" y="6013440"/>
            <a:ext cx="3876480" cy="272880"/>
          </a:xfrm>
          <a:prstGeom prst="rect">
            <a:avLst/>
          </a:prstGeom>
          <a:noFill/>
          <a:ln>
            <a:noFill/>
          </a:ln>
        </p:spPr>
        <p:style>
          <a:lnRef idx="0">
            <a:scrgbClr r="0" g="0" b="0"/>
          </a:lnRef>
          <a:fillRef idx="0">
            <a:scrgbClr r="0" g="0" b="0"/>
          </a:fillRef>
          <a:effectRef idx="0">
            <a:scrgbClr r="0" g="0" b="0"/>
          </a:effectRef>
          <a:fontRef idx="minor"/>
        </p:style>
      </p:sp>
      <p:sp>
        <p:nvSpPr>
          <p:cNvPr id="106" name="CustomShape 4"/>
          <p:cNvSpPr/>
          <p:nvPr/>
        </p:nvSpPr>
        <p:spPr>
          <a:xfrm rot="10800000">
            <a:off x="1097640" y="5869080"/>
            <a:ext cx="10057680" cy="450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111</TotalTime>
  <Words>310</Words>
  <Application>Microsoft Office PowerPoint</Application>
  <PresentationFormat>Widescreen</PresentationFormat>
  <Paragraphs>37</Paragraphs>
  <Slides>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vt:i4>
      </vt:variant>
    </vt:vector>
  </HeadingPairs>
  <TitlesOfParts>
    <vt:vector size="14" baseType="lpstr">
      <vt:lpstr>Arial</vt:lpstr>
      <vt:lpstr>Calibri</vt:lpstr>
      <vt:lpstr>Calibri Light</vt:lpstr>
      <vt:lpstr>Courier New</vt:lpstr>
      <vt:lpstr>StarSymbol</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subject/>
  <dc:creator>Meher Vamsi Akshay. V</dc:creator>
  <dc:description/>
  <cp:lastModifiedBy>MAD CRINZEE</cp:lastModifiedBy>
  <cp:revision>14</cp:revision>
  <dcterms:created xsi:type="dcterms:W3CDTF">2022-12-06T11:13:27Z</dcterms:created>
  <dcterms:modified xsi:type="dcterms:W3CDTF">2025-02-20T13:46:20Z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5</vt:i4>
  </property>
</Properties>
</file>